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</p:sldMasterIdLst>
  <p:notesMasterIdLst>
    <p:notesMasterId r:id="rId128"/>
  </p:notesMasterIdLst>
  <p:handoutMasterIdLst>
    <p:handoutMasterId r:id="rId129"/>
  </p:handoutMasterIdLst>
  <p:sldIdLst>
    <p:sldId id="256" r:id="rId3"/>
    <p:sldId id="460" r:id="rId4"/>
    <p:sldId id="566" r:id="rId5"/>
    <p:sldId id="461" r:id="rId6"/>
    <p:sldId id="462" r:id="rId7"/>
    <p:sldId id="463" r:id="rId8"/>
    <p:sldId id="561" r:id="rId9"/>
    <p:sldId id="468" r:id="rId10"/>
    <p:sldId id="470" r:id="rId11"/>
    <p:sldId id="469" r:id="rId12"/>
    <p:sldId id="471" r:id="rId13"/>
    <p:sldId id="472" r:id="rId14"/>
    <p:sldId id="473" r:id="rId15"/>
    <p:sldId id="474" r:id="rId16"/>
    <p:sldId id="541" r:id="rId17"/>
    <p:sldId id="542" r:id="rId18"/>
    <p:sldId id="619" r:id="rId19"/>
    <p:sldId id="476" r:id="rId20"/>
    <p:sldId id="477" r:id="rId21"/>
    <p:sldId id="562" r:id="rId22"/>
    <p:sldId id="482" r:id="rId23"/>
    <p:sldId id="483" r:id="rId24"/>
    <p:sldId id="478" r:id="rId25"/>
    <p:sldId id="501" r:id="rId26"/>
    <p:sldId id="503" r:id="rId27"/>
    <p:sldId id="504" r:id="rId28"/>
    <p:sldId id="505" r:id="rId29"/>
    <p:sldId id="506" r:id="rId30"/>
    <p:sldId id="507" r:id="rId31"/>
    <p:sldId id="508" r:id="rId32"/>
    <p:sldId id="509" r:id="rId33"/>
    <p:sldId id="510" r:id="rId34"/>
    <p:sldId id="511" r:id="rId35"/>
    <p:sldId id="512" r:id="rId36"/>
    <p:sldId id="513" r:id="rId37"/>
    <p:sldId id="514" r:id="rId38"/>
    <p:sldId id="519" r:id="rId39"/>
    <p:sldId id="520" r:id="rId40"/>
    <p:sldId id="621" r:id="rId41"/>
    <p:sldId id="622" r:id="rId42"/>
    <p:sldId id="521" r:id="rId43"/>
    <p:sldId id="522" r:id="rId44"/>
    <p:sldId id="524" r:id="rId45"/>
    <p:sldId id="545" r:id="rId46"/>
    <p:sldId id="525" r:id="rId47"/>
    <p:sldId id="526" r:id="rId48"/>
    <p:sldId id="527" r:id="rId49"/>
    <p:sldId id="528" r:id="rId50"/>
    <p:sldId id="624" r:id="rId51"/>
    <p:sldId id="625" r:id="rId52"/>
    <p:sldId id="626" r:id="rId53"/>
    <p:sldId id="627" r:id="rId54"/>
    <p:sldId id="628" r:id="rId55"/>
    <p:sldId id="629" r:id="rId56"/>
    <p:sldId id="630" r:id="rId57"/>
    <p:sldId id="631" r:id="rId58"/>
    <p:sldId id="632" r:id="rId59"/>
    <p:sldId id="633" r:id="rId60"/>
    <p:sldId id="634" r:id="rId61"/>
    <p:sldId id="546" r:id="rId62"/>
    <p:sldId id="317" r:id="rId63"/>
    <p:sldId id="623" r:id="rId64"/>
    <p:sldId id="553" r:id="rId65"/>
    <p:sldId id="549" r:id="rId66"/>
    <p:sldId id="551" r:id="rId67"/>
    <p:sldId id="548" r:id="rId68"/>
    <p:sldId id="568" r:id="rId69"/>
    <p:sldId id="563" r:id="rId70"/>
    <p:sldId id="565" r:id="rId71"/>
    <p:sldId id="564" r:id="rId72"/>
    <p:sldId id="552" r:id="rId73"/>
    <p:sldId id="559" r:id="rId74"/>
    <p:sldId id="560" r:id="rId75"/>
    <p:sldId id="556" r:id="rId76"/>
    <p:sldId id="534" r:id="rId77"/>
    <p:sldId id="569" r:id="rId78"/>
    <p:sldId id="570" r:id="rId79"/>
    <p:sldId id="571" r:id="rId80"/>
    <p:sldId id="572" r:id="rId81"/>
    <p:sldId id="573" r:id="rId82"/>
    <p:sldId id="574" r:id="rId83"/>
    <p:sldId id="575" r:id="rId84"/>
    <p:sldId id="576" r:id="rId85"/>
    <p:sldId id="577" r:id="rId86"/>
    <p:sldId id="578" r:id="rId87"/>
    <p:sldId id="579" r:id="rId88"/>
    <p:sldId id="580" r:id="rId89"/>
    <p:sldId id="581" r:id="rId90"/>
    <p:sldId id="582" r:id="rId91"/>
    <p:sldId id="583" r:id="rId92"/>
    <p:sldId id="584" r:id="rId93"/>
    <p:sldId id="585" r:id="rId94"/>
    <p:sldId id="586" r:id="rId95"/>
    <p:sldId id="587" r:id="rId96"/>
    <p:sldId id="588" r:id="rId97"/>
    <p:sldId id="589" r:id="rId98"/>
    <p:sldId id="590" r:id="rId99"/>
    <p:sldId id="591" r:id="rId100"/>
    <p:sldId id="592" r:id="rId101"/>
    <p:sldId id="593" r:id="rId102"/>
    <p:sldId id="594" r:id="rId103"/>
    <p:sldId id="595" r:id="rId104"/>
    <p:sldId id="596" r:id="rId105"/>
    <p:sldId id="597" r:id="rId106"/>
    <p:sldId id="598" r:id="rId107"/>
    <p:sldId id="599" r:id="rId108"/>
    <p:sldId id="600" r:id="rId109"/>
    <p:sldId id="601" r:id="rId110"/>
    <p:sldId id="602" r:id="rId111"/>
    <p:sldId id="603" r:id="rId112"/>
    <p:sldId id="604" r:id="rId113"/>
    <p:sldId id="605" r:id="rId114"/>
    <p:sldId id="606" r:id="rId115"/>
    <p:sldId id="607" r:id="rId116"/>
    <p:sldId id="608" r:id="rId117"/>
    <p:sldId id="609" r:id="rId118"/>
    <p:sldId id="610" r:id="rId119"/>
    <p:sldId id="611" r:id="rId120"/>
    <p:sldId id="612" r:id="rId121"/>
    <p:sldId id="613" r:id="rId122"/>
    <p:sldId id="614" r:id="rId123"/>
    <p:sldId id="615" r:id="rId124"/>
    <p:sldId id="616" r:id="rId125"/>
    <p:sldId id="617" r:id="rId126"/>
    <p:sldId id="618" r:id="rId127"/>
  </p:sldIdLst>
  <p:sldSz cx="9144000" cy="6858000" type="screen4x3"/>
  <p:notesSz cx="6881813" cy="92964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9FF"/>
    <a:srgbClr val="FF3300"/>
    <a:srgbClr val="CCFFCC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38" autoAdjust="0"/>
    <p:restoredTop sz="86444" autoAdjust="0"/>
  </p:normalViewPr>
  <p:slideViewPr>
    <p:cSldViewPr>
      <p:cViewPr varScale="1">
        <p:scale>
          <a:sx n="63" d="100"/>
          <a:sy n="63" d="100"/>
        </p:scale>
        <p:origin x="1066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2" y="3500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handoutMaster" Target="handoutMasters/handoutMaster1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presProps" Target="presProp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theme" Target="theme/theme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82119" cy="464820"/>
          </a:xfrm>
          <a:prstGeom prst="rect">
            <a:avLst/>
          </a:prstGeom>
        </p:spPr>
        <p:txBody>
          <a:bodyPr vert="horz" lIns="94826" tIns="47413" rIns="94826" bIns="47413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ยึดวันที่ 2"/>
          <p:cNvSpPr>
            <a:spLocks noGrp="1"/>
          </p:cNvSpPr>
          <p:nvPr>
            <p:ph type="dt" sz="quarter" idx="1"/>
          </p:nvPr>
        </p:nvSpPr>
        <p:spPr>
          <a:xfrm>
            <a:off x="3898102" y="1"/>
            <a:ext cx="2982119" cy="464820"/>
          </a:xfrm>
          <a:prstGeom prst="rect">
            <a:avLst/>
          </a:prstGeom>
        </p:spPr>
        <p:txBody>
          <a:bodyPr vert="horz" lIns="94826" tIns="47413" rIns="94826" bIns="47413" rtlCol="0"/>
          <a:lstStyle>
            <a:lvl1pPr algn="r">
              <a:defRPr sz="1200"/>
            </a:lvl1pPr>
          </a:lstStyle>
          <a:p>
            <a:fld id="{BE720DA2-25A7-44A2-B727-897FBDAEF411}" type="datetimeFigureOut">
              <a:rPr lang="th-TH" smtClean="0"/>
              <a:pPr/>
              <a:t>07/12/68</a:t>
            </a:fld>
            <a:endParaRPr lang="th-TH"/>
          </a:p>
        </p:txBody>
      </p:sp>
      <p:sp>
        <p:nvSpPr>
          <p:cNvPr id="4" name="ตัวยึดท้ายกระดาษ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4826" tIns="47413" rIns="94826" bIns="47413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5" name="ตัวยึดหมายเลขภาพนิ่ง 4"/>
          <p:cNvSpPr>
            <a:spLocks noGrp="1"/>
          </p:cNvSpPr>
          <p:nvPr>
            <p:ph type="sldNum" sz="quarter" idx="3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4826" tIns="47413" rIns="94826" bIns="47413" rtlCol="0" anchor="b"/>
          <a:lstStyle>
            <a:lvl1pPr algn="r">
              <a:defRPr sz="1200"/>
            </a:lvl1pPr>
          </a:lstStyle>
          <a:p>
            <a:fld id="{8D836F78-AB1E-4FCA-AAB9-5B04D5F0C6DF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699695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82119" cy="464820"/>
          </a:xfrm>
          <a:prstGeom prst="rect">
            <a:avLst/>
          </a:prstGeom>
        </p:spPr>
        <p:txBody>
          <a:bodyPr vert="horz" lIns="94826" tIns="47413" rIns="94826" bIns="47413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ยึดวันที่ 2"/>
          <p:cNvSpPr>
            <a:spLocks noGrp="1"/>
          </p:cNvSpPr>
          <p:nvPr>
            <p:ph type="dt" idx="1"/>
          </p:nvPr>
        </p:nvSpPr>
        <p:spPr>
          <a:xfrm>
            <a:off x="3898102" y="1"/>
            <a:ext cx="2982119" cy="464820"/>
          </a:xfrm>
          <a:prstGeom prst="rect">
            <a:avLst/>
          </a:prstGeom>
        </p:spPr>
        <p:txBody>
          <a:bodyPr vert="horz" lIns="94826" tIns="47413" rIns="94826" bIns="47413" rtlCol="0"/>
          <a:lstStyle>
            <a:lvl1pPr algn="r">
              <a:defRPr sz="1200"/>
            </a:lvl1pPr>
          </a:lstStyle>
          <a:p>
            <a:fld id="{C18F246A-867A-487C-BA6B-77C2D60B7F5D}" type="datetimeFigureOut">
              <a:rPr lang="th-TH" smtClean="0"/>
              <a:pPr/>
              <a:t>07/12/68</a:t>
            </a:fld>
            <a:endParaRPr lang="th-TH"/>
          </a:p>
        </p:txBody>
      </p:sp>
      <p:sp>
        <p:nvSpPr>
          <p:cNvPr id="4" name="ตัวยึดรูปบนภาพนิ่ง 3"/>
          <p:cNvSpPr>
            <a:spLocks noGrp="1" noRot="1" noChangeAspect="1"/>
          </p:cNvSpPr>
          <p:nvPr>
            <p:ph type="sldImg" idx="2"/>
          </p:nvPr>
        </p:nvSpPr>
        <p:spPr>
          <a:xfrm>
            <a:off x="1116013" y="696913"/>
            <a:ext cx="4649787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26" tIns="47413" rIns="94826" bIns="47413" rtlCol="0" anchor="ctr"/>
          <a:lstStyle/>
          <a:p>
            <a:endParaRPr lang="th-TH"/>
          </a:p>
        </p:txBody>
      </p:sp>
      <p:sp>
        <p:nvSpPr>
          <p:cNvPr id="5" name="ตัวยึด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4826" tIns="47413" rIns="94826" bIns="47413" rtlCol="0">
            <a:normAutofit/>
          </a:bodyPr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4826" tIns="47413" rIns="94826" bIns="47413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4826" tIns="47413" rIns="94826" bIns="47413" rtlCol="0" anchor="b"/>
          <a:lstStyle>
            <a:lvl1pPr algn="r">
              <a:defRPr sz="1200"/>
            </a:lvl1pPr>
          </a:lstStyle>
          <a:p>
            <a:fld id="{E591A302-3D3D-4155-A609-DEA3342D0F4C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791788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1A302-3D3D-4155-A609-DEA3342D0F4C}" type="slidenum">
              <a:rPr lang="th-TH" smtClean="0"/>
              <a:pPr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021991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ตัวแทนรูปบนภาพนิ่ง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20483" name="ตัวแทนบันทึกย่อ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th-TH" altLang="th-TH" smtClean="0"/>
          </a:p>
        </p:txBody>
      </p:sp>
      <p:sp>
        <p:nvSpPr>
          <p:cNvPr id="20484" name="ตัวแทนหมายเลขภาพนิ่ง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DB09ACA4-5F96-4A90-850E-B27AC93B782E}" type="slidenum">
              <a:rPr lang="en-US" altLang="th-TH" sz="1200" smtClean="0"/>
              <a:pPr/>
              <a:t>81</a:t>
            </a:fld>
            <a:endParaRPr lang="en-US" altLang="th-TH" sz="1200" smtClean="0"/>
          </a:p>
        </p:txBody>
      </p:sp>
    </p:spTree>
    <p:extLst>
      <p:ext uri="{BB962C8B-B14F-4D97-AF65-F5344CB8AC3E}">
        <p14:creationId xmlns:p14="http://schemas.microsoft.com/office/powerpoint/2010/main" val="1084086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ตัวแทนรูปบนภาพนิ่ง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22531" name="ตัวแทนบันทึกย่อ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th-TH" altLang="th-TH" smtClean="0"/>
          </a:p>
        </p:txBody>
      </p:sp>
      <p:sp>
        <p:nvSpPr>
          <p:cNvPr id="22532" name="ตัวแทนหมายเลขภาพนิ่ง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5C33DFFC-3882-466B-8779-0C196D153060}" type="slidenum">
              <a:rPr lang="en-US" altLang="th-TH" sz="1200" smtClean="0"/>
              <a:pPr/>
              <a:t>82</a:t>
            </a:fld>
            <a:endParaRPr lang="en-US" altLang="th-TH" sz="1200" smtClean="0"/>
          </a:p>
        </p:txBody>
      </p:sp>
    </p:spTree>
    <p:extLst>
      <p:ext uri="{BB962C8B-B14F-4D97-AF65-F5344CB8AC3E}">
        <p14:creationId xmlns:p14="http://schemas.microsoft.com/office/powerpoint/2010/main" val="703798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ตัวแทนรูปบนภาพนิ่ง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24579" name="ตัวแทนบันทึกย่อ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th-TH" altLang="th-TH" smtClean="0"/>
          </a:p>
        </p:txBody>
      </p:sp>
      <p:sp>
        <p:nvSpPr>
          <p:cNvPr id="24580" name="ตัวแทนหมายเลขภาพนิ่ง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6FC3821C-AC07-4515-A94F-76BA723542D3}" type="slidenum">
              <a:rPr lang="en-US" altLang="th-TH" sz="1200" smtClean="0"/>
              <a:pPr/>
              <a:t>83</a:t>
            </a:fld>
            <a:endParaRPr lang="en-US" altLang="th-TH" sz="1200" smtClean="0"/>
          </a:p>
        </p:txBody>
      </p:sp>
    </p:spTree>
    <p:extLst>
      <p:ext uri="{BB962C8B-B14F-4D97-AF65-F5344CB8AC3E}">
        <p14:creationId xmlns:p14="http://schemas.microsoft.com/office/powerpoint/2010/main" val="473840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ตัวแทนรูปบนภาพนิ่ง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26627" name="ตัวแทนบันทึกย่อ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th-TH" altLang="th-TH" smtClean="0"/>
          </a:p>
        </p:txBody>
      </p:sp>
      <p:sp>
        <p:nvSpPr>
          <p:cNvPr id="26628" name="ตัวแทนหมายเลขภาพนิ่ง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2767C5A0-B3A7-426E-BA2D-768627CFA357}" type="slidenum">
              <a:rPr lang="en-US" altLang="th-TH" sz="1200" smtClean="0"/>
              <a:pPr/>
              <a:t>84</a:t>
            </a:fld>
            <a:endParaRPr lang="en-US" altLang="th-TH" sz="1200" smtClean="0"/>
          </a:p>
        </p:txBody>
      </p:sp>
    </p:spTree>
    <p:extLst>
      <p:ext uri="{BB962C8B-B14F-4D97-AF65-F5344CB8AC3E}">
        <p14:creationId xmlns:p14="http://schemas.microsoft.com/office/powerpoint/2010/main" val="2248509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ตัวแทนรูปบนภาพนิ่ง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28675" name="ตัวแทนบันทึกย่อ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th-TH" altLang="th-TH" smtClean="0"/>
          </a:p>
        </p:txBody>
      </p:sp>
      <p:sp>
        <p:nvSpPr>
          <p:cNvPr id="28676" name="ตัวแทนหมายเลขภาพนิ่ง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FA0EC5B7-2DC0-4195-B052-C54F21DD4A77}" type="slidenum">
              <a:rPr lang="en-US" altLang="th-TH" sz="1200" smtClean="0"/>
              <a:pPr/>
              <a:t>85</a:t>
            </a:fld>
            <a:endParaRPr lang="en-US" altLang="th-TH" sz="1200" smtClean="0"/>
          </a:p>
        </p:txBody>
      </p:sp>
    </p:spTree>
    <p:extLst>
      <p:ext uri="{BB962C8B-B14F-4D97-AF65-F5344CB8AC3E}">
        <p14:creationId xmlns:p14="http://schemas.microsoft.com/office/powerpoint/2010/main" val="3552260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ตัวแทนรูปบนภาพนิ่ง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0723" name="ตัวแทนบันทึกย่อ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th-TH" altLang="th-TH" smtClean="0"/>
          </a:p>
        </p:txBody>
      </p:sp>
      <p:sp>
        <p:nvSpPr>
          <p:cNvPr id="30724" name="ตัวแทนหมายเลขภาพนิ่ง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87128FC9-26CB-4AEE-8F7B-D64B20F1A5F8}" type="slidenum">
              <a:rPr lang="en-US" altLang="th-TH" sz="1200" smtClean="0"/>
              <a:pPr/>
              <a:t>86</a:t>
            </a:fld>
            <a:endParaRPr lang="en-US" altLang="th-TH" sz="1200" smtClean="0"/>
          </a:p>
        </p:txBody>
      </p:sp>
    </p:spTree>
    <p:extLst>
      <p:ext uri="{BB962C8B-B14F-4D97-AF65-F5344CB8AC3E}">
        <p14:creationId xmlns:p14="http://schemas.microsoft.com/office/powerpoint/2010/main" val="16879233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ตัวแทนรูปบนภาพนิ่ง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2771" name="ตัวแทนบันทึกย่อ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th-TH" altLang="th-TH" smtClean="0"/>
          </a:p>
        </p:txBody>
      </p:sp>
      <p:sp>
        <p:nvSpPr>
          <p:cNvPr id="32772" name="ตัวแทนหมายเลขภาพนิ่ง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83C8B2BD-AA50-4605-A12F-FDCE17051071}" type="slidenum">
              <a:rPr lang="en-US" altLang="th-TH" sz="1200" smtClean="0"/>
              <a:pPr/>
              <a:t>87</a:t>
            </a:fld>
            <a:endParaRPr lang="en-US" altLang="th-TH" sz="1200" smtClean="0"/>
          </a:p>
        </p:txBody>
      </p:sp>
    </p:spTree>
    <p:extLst>
      <p:ext uri="{BB962C8B-B14F-4D97-AF65-F5344CB8AC3E}">
        <p14:creationId xmlns:p14="http://schemas.microsoft.com/office/powerpoint/2010/main" val="36531806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ตัวแทนรูปบนภาพนิ่ง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4819" name="ตัวแทนบันทึกย่อ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th-TH" altLang="th-TH" smtClean="0"/>
          </a:p>
        </p:txBody>
      </p:sp>
      <p:sp>
        <p:nvSpPr>
          <p:cNvPr id="34820" name="ตัวแทนหมายเลขภาพนิ่ง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56833A28-8CF2-4EDC-873E-5470BF77FE61}" type="slidenum">
              <a:rPr lang="en-US" altLang="th-TH" sz="1200" smtClean="0"/>
              <a:pPr/>
              <a:t>88</a:t>
            </a:fld>
            <a:endParaRPr lang="en-US" altLang="th-TH" sz="1200" smtClean="0"/>
          </a:p>
        </p:txBody>
      </p:sp>
    </p:spTree>
    <p:extLst>
      <p:ext uri="{BB962C8B-B14F-4D97-AF65-F5344CB8AC3E}">
        <p14:creationId xmlns:p14="http://schemas.microsoft.com/office/powerpoint/2010/main" val="22656164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ตัวแทนรูปบนภาพนิ่ง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6867" name="ตัวแทนบันทึกย่อ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th-TH" altLang="th-TH" smtClean="0"/>
          </a:p>
        </p:txBody>
      </p:sp>
      <p:sp>
        <p:nvSpPr>
          <p:cNvPr id="36868" name="ตัวแทนหมายเลขภาพนิ่ง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ECBAD246-E539-4AE3-86F3-218BC78AA83E}" type="slidenum">
              <a:rPr lang="en-US" altLang="th-TH" sz="1200" smtClean="0"/>
              <a:pPr/>
              <a:t>89</a:t>
            </a:fld>
            <a:endParaRPr lang="en-US" altLang="th-TH" sz="1200" smtClean="0"/>
          </a:p>
        </p:txBody>
      </p:sp>
    </p:spTree>
    <p:extLst>
      <p:ext uri="{BB962C8B-B14F-4D97-AF65-F5344CB8AC3E}">
        <p14:creationId xmlns:p14="http://schemas.microsoft.com/office/powerpoint/2010/main" val="16082139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ตัวแทนรูปบนภาพนิ่ง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8915" name="ตัวแทนบันทึกย่อ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th-TH" altLang="th-TH" smtClean="0"/>
          </a:p>
        </p:txBody>
      </p:sp>
      <p:sp>
        <p:nvSpPr>
          <p:cNvPr id="38916" name="ตัวแทนหมายเลขภาพนิ่ง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A50AC476-9B2D-4A55-A552-64B9524B29A4}" type="slidenum">
              <a:rPr lang="en-US" altLang="th-TH" sz="1200" smtClean="0"/>
              <a:pPr/>
              <a:t>90</a:t>
            </a:fld>
            <a:endParaRPr lang="en-US" altLang="th-TH" sz="1200" smtClean="0"/>
          </a:p>
        </p:txBody>
      </p:sp>
    </p:spTree>
    <p:extLst>
      <p:ext uri="{BB962C8B-B14F-4D97-AF65-F5344CB8AC3E}">
        <p14:creationId xmlns:p14="http://schemas.microsoft.com/office/powerpoint/2010/main" val="912208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1A302-3D3D-4155-A609-DEA3342D0F4C}" type="slidenum">
              <a:rPr lang="th-TH" smtClean="0"/>
              <a:pPr/>
              <a:t>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602324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ตัวแทนรูปบนภาพนิ่ง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0963" name="ตัวแทนบันทึกย่อ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th-TH" altLang="th-TH" smtClean="0"/>
          </a:p>
        </p:txBody>
      </p:sp>
      <p:sp>
        <p:nvSpPr>
          <p:cNvPr id="40964" name="ตัวแทนหมายเลขภาพนิ่ง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0C73617A-1DFE-45F9-83B1-2D179AF0CB54}" type="slidenum">
              <a:rPr lang="en-US" altLang="th-TH" sz="1200" smtClean="0"/>
              <a:pPr/>
              <a:t>91</a:t>
            </a:fld>
            <a:endParaRPr lang="en-US" altLang="th-TH" sz="1200" smtClean="0"/>
          </a:p>
        </p:txBody>
      </p:sp>
    </p:spTree>
    <p:extLst>
      <p:ext uri="{BB962C8B-B14F-4D97-AF65-F5344CB8AC3E}">
        <p14:creationId xmlns:p14="http://schemas.microsoft.com/office/powerpoint/2010/main" val="39527296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ตัวแทนรูปบนภาพนิ่ง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3011" name="ตัวแทนบันทึกย่อ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th-TH" altLang="th-TH" smtClean="0"/>
          </a:p>
        </p:txBody>
      </p:sp>
      <p:sp>
        <p:nvSpPr>
          <p:cNvPr id="43012" name="ตัวแทนหมายเลขภาพนิ่ง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4F963287-E8DB-4C84-89CD-531D2B0C3AA8}" type="slidenum">
              <a:rPr lang="en-US" altLang="th-TH" sz="1200" smtClean="0"/>
              <a:pPr/>
              <a:t>92</a:t>
            </a:fld>
            <a:endParaRPr lang="en-US" altLang="th-TH" sz="1200" smtClean="0"/>
          </a:p>
        </p:txBody>
      </p:sp>
    </p:spTree>
    <p:extLst>
      <p:ext uri="{BB962C8B-B14F-4D97-AF65-F5344CB8AC3E}">
        <p14:creationId xmlns:p14="http://schemas.microsoft.com/office/powerpoint/2010/main" val="40738672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ตัวแทนรูปบนภาพนิ่ง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5059" name="ตัวแทนบันทึกย่อ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th-TH" altLang="th-TH" smtClean="0"/>
          </a:p>
        </p:txBody>
      </p:sp>
      <p:sp>
        <p:nvSpPr>
          <p:cNvPr id="45060" name="ตัวแทนหมายเลขภาพนิ่ง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E4BF50EB-4B87-462C-88D1-C984941B9241}" type="slidenum">
              <a:rPr lang="en-US" altLang="th-TH" sz="1200" smtClean="0"/>
              <a:pPr/>
              <a:t>93</a:t>
            </a:fld>
            <a:endParaRPr lang="en-US" altLang="th-TH" sz="1200" smtClean="0"/>
          </a:p>
        </p:txBody>
      </p:sp>
    </p:spTree>
    <p:extLst>
      <p:ext uri="{BB962C8B-B14F-4D97-AF65-F5344CB8AC3E}">
        <p14:creationId xmlns:p14="http://schemas.microsoft.com/office/powerpoint/2010/main" val="11580046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ตัวแทนรูปบนภาพนิ่ง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7107" name="ตัวแทนบันทึกย่อ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th-TH" altLang="th-TH" smtClean="0"/>
          </a:p>
        </p:txBody>
      </p:sp>
      <p:sp>
        <p:nvSpPr>
          <p:cNvPr id="47108" name="ตัวแทนหมายเลขภาพนิ่ง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A77A7FB9-572F-4A8D-9B33-4A15F320FE5D}" type="slidenum">
              <a:rPr lang="en-US" altLang="th-TH" sz="1200" smtClean="0"/>
              <a:pPr/>
              <a:t>94</a:t>
            </a:fld>
            <a:endParaRPr lang="en-US" altLang="th-TH" sz="1200" smtClean="0"/>
          </a:p>
        </p:txBody>
      </p:sp>
    </p:spTree>
    <p:extLst>
      <p:ext uri="{BB962C8B-B14F-4D97-AF65-F5344CB8AC3E}">
        <p14:creationId xmlns:p14="http://schemas.microsoft.com/office/powerpoint/2010/main" val="22370296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ตัวแทนรูปบนภาพนิ่ง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9155" name="ตัวแทนบันทึกย่อ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th-TH" altLang="th-TH" smtClean="0"/>
          </a:p>
        </p:txBody>
      </p:sp>
      <p:sp>
        <p:nvSpPr>
          <p:cNvPr id="49156" name="ตัวแทนหมายเลขภาพนิ่ง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E39A1489-B836-4501-8BA7-9E0C46A0783A}" type="slidenum">
              <a:rPr lang="en-US" altLang="th-TH" sz="1200" smtClean="0"/>
              <a:pPr/>
              <a:t>95</a:t>
            </a:fld>
            <a:endParaRPr lang="en-US" altLang="th-TH" sz="1200" smtClean="0"/>
          </a:p>
        </p:txBody>
      </p:sp>
    </p:spTree>
    <p:extLst>
      <p:ext uri="{BB962C8B-B14F-4D97-AF65-F5344CB8AC3E}">
        <p14:creationId xmlns:p14="http://schemas.microsoft.com/office/powerpoint/2010/main" val="36583421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ตัวแทนรูปบนภาพนิ่ง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51203" name="ตัวแทนบันทึกย่อ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th-TH" altLang="th-TH" smtClean="0"/>
          </a:p>
        </p:txBody>
      </p:sp>
      <p:sp>
        <p:nvSpPr>
          <p:cNvPr id="51204" name="ตัวแทนหมายเลขภาพนิ่ง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3B69DE1E-8F5F-4CA6-B83A-E2FD1E90F940}" type="slidenum">
              <a:rPr lang="en-US" altLang="th-TH" sz="1200" smtClean="0"/>
              <a:pPr/>
              <a:t>96</a:t>
            </a:fld>
            <a:endParaRPr lang="en-US" altLang="th-TH" sz="1200" smtClean="0"/>
          </a:p>
        </p:txBody>
      </p:sp>
    </p:spTree>
    <p:extLst>
      <p:ext uri="{BB962C8B-B14F-4D97-AF65-F5344CB8AC3E}">
        <p14:creationId xmlns:p14="http://schemas.microsoft.com/office/powerpoint/2010/main" val="10227643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ตัวแทนรูปบนภาพนิ่ง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53251" name="ตัวแทนบันทึกย่อ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th-TH" altLang="th-TH" smtClean="0"/>
          </a:p>
        </p:txBody>
      </p:sp>
      <p:sp>
        <p:nvSpPr>
          <p:cNvPr id="53252" name="ตัวแทนหมายเลขภาพนิ่ง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AE26AEE8-C7AA-41CF-BF7D-04EA182C47B7}" type="slidenum">
              <a:rPr lang="en-US" altLang="th-TH" sz="1200" smtClean="0"/>
              <a:pPr/>
              <a:t>97</a:t>
            </a:fld>
            <a:endParaRPr lang="en-US" altLang="th-TH" sz="1200" smtClean="0"/>
          </a:p>
        </p:txBody>
      </p:sp>
    </p:spTree>
    <p:extLst>
      <p:ext uri="{BB962C8B-B14F-4D97-AF65-F5344CB8AC3E}">
        <p14:creationId xmlns:p14="http://schemas.microsoft.com/office/powerpoint/2010/main" val="12442583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ตัวแทนรูปบนภาพนิ่ง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55299" name="ตัวแทนบันทึกย่อ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th-TH" altLang="th-TH" smtClean="0"/>
          </a:p>
        </p:txBody>
      </p:sp>
      <p:sp>
        <p:nvSpPr>
          <p:cNvPr id="55300" name="ตัวแทนหมายเลขภาพนิ่ง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482956B7-43FC-425D-856D-52D8D7DB8B84}" type="slidenum">
              <a:rPr lang="en-US" altLang="th-TH" sz="1200" smtClean="0"/>
              <a:pPr/>
              <a:t>98</a:t>
            </a:fld>
            <a:endParaRPr lang="en-US" altLang="th-TH" sz="1200" smtClean="0"/>
          </a:p>
        </p:txBody>
      </p:sp>
    </p:spTree>
    <p:extLst>
      <p:ext uri="{BB962C8B-B14F-4D97-AF65-F5344CB8AC3E}">
        <p14:creationId xmlns:p14="http://schemas.microsoft.com/office/powerpoint/2010/main" val="64210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ตัวแทนรูปบนภาพนิ่ง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57347" name="ตัวแทนบันทึกย่อ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th-TH" altLang="th-TH" smtClean="0"/>
          </a:p>
        </p:txBody>
      </p:sp>
      <p:sp>
        <p:nvSpPr>
          <p:cNvPr id="57348" name="ตัวแทนหมายเลขภาพนิ่ง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EA580828-7EDF-4C10-8A96-EC68C1F118C4}" type="slidenum">
              <a:rPr lang="en-US" altLang="th-TH" sz="1200" smtClean="0"/>
              <a:pPr/>
              <a:t>99</a:t>
            </a:fld>
            <a:endParaRPr lang="en-US" altLang="th-TH" sz="1200" smtClean="0"/>
          </a:p>
        </p:txBody>
      </p:sp>
    </p:spTree>
    <p:extLst>
      <p:ext uri="{BB962C8B-B14F-4D97-AF65-F5344CB8AC3E}">
        <p14:creationId xmlns:p14="http://schemas.microsoft.com/office/powerpoint/2010/main" val="17122120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ตัวแทนรูปบนภาพนิ่ง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59395" name="ตัวแทนบันทึกย่อ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th-TH" altLang="th-TH" smtClean="0"/>
          </a:p>
        </p:txBody>
      </p:sp>
      <p:sp>
        <p:nvSpPr>
          <p:cNvPr id="59396" name="ตัวแทนหมายเลขภาพนิ่ง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AC5936D6-A866-4E98-9AF7-6A3DC8FBFD04}" type="slidenum">
              <a:rPr lang="en-US" altLang="th-TH" sz="1200" smtClean="0"/>
              <a:pPr/>
              <a:t>100</a:t>
            </a:fld>
            <a:endParaRPr lang="en-US" altLang="th-TH" sz="1200" smtClean="0"/>
          </a:p>
        </p:txBody>
      </p:sp>
    </p:spTree>
    <p:extLst>
      <p:ext uri="{BB962C8B-B14F-4D97-AF65-F5344CB8AC3E}">
        <p14:creationId xmlns:p14="http://schemas.microsoft.com/office/powerpoint/2010/main" val="1627844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teach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1A302-3D3D-4155-A609-DEA3342D0F4C}" type="slidenum">
              <a:rPr lang="th-TH" smtClean="0"/>
              <a:pPr/>
              <a:t>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041395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ตัวแทนรูปบนภาพนิ่ง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61443" name="ตัวแทนบันทึกย่อ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th-TH" altLang="th-TH" smtClean="0"/>
          </a:p>
        </p:txBody>
      </p:sp>
      <p:sp>
        <p:nvSpPr>
          <p:cNvPr id="61444" name="ตัวแทนหมายเลขภาพนิ่ง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E72CFFBC-7800-4D7D-B03F-7DE8F352382F}" type="slidenum">
              <a:rPr lang="en-US" altLang="th-TH" sz="1200" smtClean="0"/>
              <a:pPr/>
              <a:t>101</a:t>
            </a:fld>
            <a:endParaRPr lang="en-US" altLang="th-TH" sz="1200" smtClean="0"/>
          </a:p>
        </p:txBody>
      </p:sp>
    </p:spTree>
    <p:extLst>
      <p:ext uri="{BB962C8B-B14F-4D97-AF65-F5344CB8AC3E}">
        <p14:creationId xmlns:p14="http://schemas.microsoft.com/office/powerpoint/2010/main" val="27769414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63491" name="Notes Placeholder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th-TH" altLang="th-TH" smtClean="0"/>
          </a:p>
        </p:txBody>
      </p:sp>
      <p:sp>
        <p:nvSpPr>
          <p:cNvPr id="63492" name="Slide Number Placeholder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EBF0D19D-F4C0-4F8F-9685-3373CDFBFDD3}" type="slidenum">
              <a:rPr lang="en-US" altLang="th-TH" sz="1200" smtClean="0"/>
              <a:pPr/>
              <a:t>102</a:t>
            </a:fld>
            <a:endParaRPr lang="en-US" altLang="th-TH" sz="1200" smtClean="0"/>
          </a:p>
        </p:txBody>
      </p:sp>
    </p:spTree>
    <p:extLst>
      <p:ext uri="{BB962C8B-B14F-4D97-AF65-F5344CB8AC3E}">
        <p14:creationId xmlns:p14="http://schemas.microsoft.com/office/powerpoint/2010/main" val="4287830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ตัวแทนรูปบนภาพนิ่ง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65539" name="ตัวแทนบันทึกย่อ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th-TH" altLang="th-TH" smtClean="0"/>
          </a:p>
        </p:txBody>
      </p:sp>
      <p:sp>
        <p:nvSpPr>
          <p:cNvPr id="65540" name="ตัวแทนหมายเลขภาพนิ่ง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B72BA1C2-7F01-42F0-8D72-9F41C8B89810}" type="slidenum">
              <a:rPr lang="en-US" altLang="th-TH" sz="1200" smtClean="0"/>
              <a:pPr/>
              <a:t>103</a:t>
            </a:fld>
            <a:endParaRPr lang="en-US" altLang="th-TH" sz="1200" smtClean="0"/>
          </a:p>
        </p:txBody>
      </p:sp>
    </p:spTree>
    <p:extLst>
      <p:ext uri="{BB962C8B-B14F-4D97-AF65-F5344CB8AC3E}">
        <p14:creationId xmlns:p14="http://schemas.microsoft.com/office/powerpoint/2010/main" val="27234741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ตัวแทนรูปบนภาพนิ่ง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67587" name="ตัวแทนบันทึกย่อ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th-TH" altLang="th-TH" smtClean="0"/>
          </a:p>
        </p:txBody>
      </p:sp>
      <p:sp>
        <p:nvSpPr>
          <p:cNvPr id="67588" name="ตัวแทนหมายเลขภาพนิ่ง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FE4148A6-7B24-49BE-BE12-4A6631FC3885}" type="slidenum">
              <a:rPr lang="en-US" altLang="th-TH" sz="1200" smtClean="0"/>
              <a:pPr/>
              <a:t>104</a:t>
            </a:fld>
            <a:endParaRPr lang="en-US" altLang="th-TH" sz="1200" smtClean="0"/>
          </a:p>
        </p:txBody>
      </p:sp>
    </p:spTree>
    <p:extLst>
      <p:ext uri="{BB962C8B-B14F-4D97-AF65-F5344CB8AC3E}">
        <p14:creationId xmlns:p14="http://schemas.microsoft.com/office/powerpoint/2010/main" val="13126522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ตัวแทนรูปบนภาพนิ่ง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69635" name="ตัวแทนบันทึกย่อ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th-TH" altLang="th-TH" smtClean="0"/>
          </a:p>
        </p:txBody>
      </p:sp>
      <p:sp>
        <p:nvSpPr>
          <p:cNvPr id="69636" name="ตัวแทนหมายเลขภาพนิ่ง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9FDCDA51-C4CA-4981-86B0-BB7BDFA663CC}" type="slidenum">
              <a:rPr lang="en-US" altLang="th-TH" sz="1200" smtClean="0"/>
              <a:pPr/>
              <a:t>105</a:t>
            </a:fld>
            <a:endParaRPr lang="en-US" altLang="th-TH" sz="1200" smtClean="0"/>
          </a:p>
        </p:txBody>
      </p:sp>
    </p:spTree>
    <p:extLst>
      <p:ext uri="{BB962C8B-B14F-4D97-AF65-F5344CB8AC3E}">
        <p14:creationId xmlns:p14="http://schemas.microsoft.com/office/powerpoint/2010/main" val="2516624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ตัวแทนรูปบนภาพนิ่ง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71683" name="ตัวแทนบันทึกย่อ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th-TH" altLang="th-TH" smtClean="0"/>
          </a:p>
        </p:txBody>
      </p:sp>
      <p:sp>
        <p:nvSpPr>
          <p:cNvPr id="71684" name="ตัวแทนหมายเลขภาพนิ่ง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B9972172-2622-47B1-9772-3592879956AC}" type="slidenum">
              <a:rPr lang="en-US" altLang="th-TH" sz="1200" smtClean="0"/>
              <a:pPr/>
              <a:t>106</a:t>
            </a:fld>
            <a:endParaRPr lang="en-US" altLang="th-TH" sz="1200" smtClean="0"/>
          </a:p>
        </p:txBody>
      </p:sp>
    </p:spTree>
    <p:extLst>
      <p:ext uri="{BB962C8B-B14F-4D97-AF65-F5344CB8AC3E}">
        <p14:creationId xmlns:p14="http://schemas.microsoft.com/office/powerpoint/2010/main" val="27177924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ตัวแทนรูปบนภาพนิ่ง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73731" name="ตัวแทนบันทึกย่อ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th-TH" altLang="th-TH" smtClean="0"/>
          </a:p>
        </p:txBody>
      </p:sp>
      <p:sp>
        <p:nvSpPr>
          <p:cNvPr id="73732" name="ตัวแทนหมายเลขภาพนิ่ง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11D07455-1D67-44DD-935C-C46C13B41430}" type="slidenum">
              <a:rPr lang="en-US" altLang="th-TH" sz="1200" smtClean="0"/>
              <a:pPr/>
              <a:t>107</a:t>
            </a:fld>
            <a:endParaRPr lang="en-US" altLang="th-TH" sz="1200" smtClean="0"/>
          </a:p>
        </p:txBody>
      </p:sp>
    </p:spTree>
    <p:extLst>
      <p:ext uri="{BB962C8B-B14F-4D97-AF65-F5344CB8AC3E}">
        <p14:creationId xmlns:p14="http://schemas.microsoft.com/office/powerpoint/2010/main" val="38348650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ตัวแทนรูปบนภาพนิ่ง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75779" name="ตัวแทนบันทึกย่อ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th-TH" altLang="th-TH" smtClean="0"/>
          </a:p>
        </p:txBody>
      </p:sp>
      <p:sp>
        <p:nvSpPr>
          <p:cNvPr id="75780" name="ตัวแทนหมายเลขภาพนิ่ง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21AE4DDC-AA05-4C4F-A9C6-9CAE0824A49A}" type="slidenum">
              <a:rPr lang="en-US" altLang="th-TH" sz="1200" smtClean="0"/>
              <a:pPr/>
              <a:t>108</a:t>
            </a:fld>
            <a:endParaRPr lang="en-US" altLang="th-TH" sz="1200" smtClean="0"/>
          </a:p>
        </p:txBody>
      </p:sp>
    </p:spTree>
    <p:extLst>
      <p:ext uri="{BB962C8B-B14F-4D97-AF65-F5344CB8AC3E}">
        <p14:creationId xmlns:p14="http://schemas.microsoft.com/office/powerpoint/2010/main" val="5255752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ตัวแทนรูปบนภาพนิ่ง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77827" name="ตัวแทนบันทึกย่อ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th-TH" altLang="th-TH" smtClean="0"/>
          </a:p>
        </p:txBody>
      </p:sp>
      <p:sp>
        <p:nvSpPr>
          <p:cNvPr id="77828" name="ตัวแทนหมายเลขภาพนิ่ง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1568DE76-70F5-41AD-9AD8-2A5EA4083853}" type="slidenum">
              <a:rPr lang="en-US" altLang="th-TH" sz="1200" smtClean="0"/>
              <a:pPr/>
              <a:t>109</a:t>
            </a:fld>
            <a:endParaRPr lang="en-US" altLang="th-TH" sz="1200" smtClean="0"/>
          </a:p>
        </p:txBody>
      </p:sp>
    </p:spTree>
    <p:extLst>
      <p:ext uri="{BB962C8B-B14F-4D97-AF65-F5344CB8AC3E}">
        <p14:creationId xmlns:p14="http://schemas.microsoft.com/office/powerpoint/2010/main" val="22574028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ตัวแทนรูปบนภาพนิ่ง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79875" name="ตัวแทนบันทึกย่อ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th-TH" altLang="th-TH" smtClean="0"/>
          </a:p>
        </p:txBody>
      </p:sp>
      <p:sp>
        <p:nvSpPr>
          <p:cNvPr id="79876" name="ตัวแทนหมายเลขภาพนิ่ง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CA6E7A57-DAF2-435D-95B0-AAC27AEDB13D}" type="slidenum">
              <a:rPr lang="en-US" altLang="th-TH" sz="1200" smtClean="0"/>
              <a:pPr/>
              <a:t>110</a:t>
            </a:fld>
            <a:endParaRPr lang="en-US" altLang="th-TH" sz="1200" smtClean="0"/>
          </a:p>
        </p:txBody>
      </p:sp>
    </p:spTree>
    <p:extLst>
      <p:ext uri="{BB962C8B-B14F-4D97-AF65-F5344CB8AC3E}">
        <p14:creationId xmlns:p14="http://schemas.microsoft.com/office/powerpoint/2010/main" val="188098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handout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1A302-3D3D-4155-A609-DEA3342D0F4C}" type="slidenum">
              <a:rPr lang="th-TH" smtClean="0"/>
              <a:pPr/>
              <a:t>16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093337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ตัวแทนรูปบนภาพนิ่ง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81923" name="ตัวแทนบันทึกย่อ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th-TH" altLang="th-TH" smtClean="0"/>
          </a:p>
        </p:txBody>
      </p:sp>
      <p:sp>
        <p:nvSpPr>
          <p:cNvPr id="81924" name="ตัวแทนหมายเลขภาพนิ่ง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8B59281A-9A11-40D1-AFE7-8FD4C04AA9B1}" type="slidenum">
              <a:rPr lang="en-US" altLang="th-TH" sz="1200" smtClean="0"/>
              <a:pPr/>
              <a:t>111</a:t>
            </a:fld>
            <a:endParaRPr lang="en-US" altLang="th-TH" sz="1200" smtClean="0"/>
          </a:p>
        </p:txBody>
      </p:sp>
    </p:spTree>
    <p:extLst>
      <p:ext uri="{BB962C8B-B14F-4D97-AF65-F5344CB8AC3E}">
        <p14:creationId xmlns:p14="http://schemas.microsoft.com/office/powerpoint/2010/main" val="30358956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ตัวแทนรูปบนภาพนิ่ง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83971" name="ตัวแทนบันทึกย่อ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th-TH" altLang="th-TH" smtClean="0"/>
          </a:p>
        </p:txBody>
      </p:sp>
      <p:sp>
        <p:nvSpPr>
          <p:cNvPr id="83972" name="ตัวแทนหมายเลขภาพนิ่ง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B04F34F4-E3A0-4013-A2D3-30CC1BB4B0A2}" type="slidenum">
              <a:rPr lang="en-US" altLang="th-TH" sz="1200" smtClean="0"/>
              <a:pPr/>
              <a:t>112</a:t>
            </a:fld>
            <a:endParaRPr lang="en-US" altLang="th-TH" sz="1200" smtClean="0"/>
          </a:p>
        </p:txBody>
      </p:sp>
    </p:spTree>
    <p:extLst>
      <p:ext uri="{BB962C8B-B14F-4D97-AF65-F5344CB8AC3E}">
        <p14:creationId xmlns:p14="http://schemas.microsoft.com/office/powerpoint/2010/main" val="22699503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ตัวแทนรูปบนภาพนิ่ง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86019" name="ตัวแทนบันทึกย่อ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th-TH" altLang="th-TH" smtClean="0"/>
          </a:p>
        </p:txBody>
      </p:sp>
      <p:sp>
        <p:nvSpPr>
          <p:cNvPr id="86020" name="ตัวแทนหมายเลขภาพนิ่ง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A757AF70-D1F4-4F6A-9EEA-D1D843383068}" type="slidenum">
              <a:rPr lang="en-US" altLang="th-TH" sz="1200" smtClean="0"/>
              <a:pPr/>
              <a:t>113</a:t>
            </a:fld>
            <a:endParaRPr lang="en-US" altLang="th-TH" sz="1200" smtClean="0"/>
          </a:p>
        </p:txBody>
      </p:sp>
    </p:spTree>
    <p:extLst>
      <p:ext uri="{BB962C8B-B14F-4D97-AF65-F5344CB8AC3E}">
        <p14:creationId xmlns:p14="http://schemas.microsoft.com/office/powerpoint/2010/main" val="17738276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ตัวแทนรูปบนภาพนิ่ง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89091" name="ตัวแทนบันทึกย่อ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th-TH" altLang="th-TH" smtClean="0"/>
          </a:p>
        </p:txBody>
      </p:sp>
      <p:sp>
        <p:nvSpPr>
          <p:cNvPr id="89092" name="ตัวแทนหมายเลขภาพนิ่ง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0C6BB77B-F33C-41FC-A3E7-97C8E753CA66}" type="slidenum">
              <a:rPr lang="en-US" altLang="th-TH" sz="1200" smtClean="0"/>
              <a:pPr/>
              <a:t>115</a:t>
            </a:fld>
            <a:endParaRPr lang="en-US" altLang="th-TH" sz="1200" smtClean="0"/>
          </a:p>
        </p:txBody>
      </p:sp>
    </p:spTree>
    <p:extLst>
      <p:ext uri="{BB962C8B-B14F-4D97-AF65-F5344CB8AC3E}">
        <p14:creationId xmlns:p14="http://schemas.microsoft.com/office/powerpoint/2010/main" val="1806200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ตัวแทนรูปบนภาพนิ่ง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96259" name="ตัวแทนบันทึกย่อ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th-TH" altLang="th-TH" smtClean="0"/>
          </a:p>
        </p:txBody>
      </p:sp>
      <p:sp>
        <p:nvSpPr>
          <p:cNvPr id="96260" name="ตัวแทนหมายเลขภาพนิ่ง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E6552296-8699-4BAD-8263-3C20A9B9658C}" type="slidenum">
              <a:rPr lang="en-US" altLang="th-TH" sz="1200" smtClean="0"/>
              <a:pPr/>
              <a:t>121</a:t>
            </a:fld>
            <a:endParaRPr lang="en-US" altLang="th-TH" sz="1200" smtClean="0"/>
          </a:p>
        </p:txBody>
      </p:sp>
    </p:spTree>
    <p:extLst>
      <p:ext uri="{BB962C8B-B14F-4D97-AF65-F5344CB8AC3E}">
        <p14:creationId xmlns:p14="http://schemas.microsoft.com/office/powerpoint/2010/main" val="1969577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ตัวแทนรูปบนภาพนิ่ง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98307" name="ตัวแทนบันทึกย่อ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th-TH" altLang="th-TH" smtClean="0"/>
          </a:p>
        </p:txBody>
      </p:sp>
      <p:sp>
        <p:nvSpPr>
          <p:cNvPr id="98308" name="ตัวแทนหมายเลขภาพนิ่ง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033DE0C3-3CB9-421D-92EB-9B92A1638828}" type="slidenum">
              <a:rPr lang="en-US" altLang="th-TH" sz="1200" smtClean="0"/>
              <a:pPr/>
              <a:t>122</a:t>
            </a:fld>
            <a:endParaRPr lang="en-US" altLang="th-TH" sz="1200" smtClean="0"/>
          </a:p>
        </p:txBody>
      </p:sp>
    </p:spTree>
    <p:extLst>
      <p:ext uri="{BB962C8B-B14F-4D97-AF65-F5344CB8AC3E}">
        <p14:creationId xmlns:p14="http://schemas.microsoft.com/office/powerpoint/2010/main" val="40696860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ตัวแทนรูปบนภาพนิ่ง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00355" name="ตัวแทนบันทึกย่อ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th-TH" altLang="th-TH" smtClean="0"/>
          </a:p>
        </p:txBody>
      </p:sp>
      <p:sp>
        <p:nvSpPr>
          <p:cNvPr id="100356" name="ตัวแทนหมายเลขภาพนิ่ง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7FB95F44-FF73-4C0D-A261-FEA75914192A}" type="slidenum">
              <a:rPr lang="en-US" altLang="th-TH" sz="1200" smtClean="0"/>
              <a:pPr/>
              <a:t>123</a:t>
            </a:fld>
            <a:endParaRPr lang="en-US" altLang="th-TH" sz="1200" smtClean="0"/>
          </a:p>
        </p:txBody>
      </p:sp>
    </p:spTree>
    <p:extLst>
      <p:ext uri="{BB962C8B-B14F-4D97-AF65-F5344CB8AC3E}">
        <p14:creationId xmlns:p14="http://schemas.microsoft.com/office/powerpoint/2010/main" val="40733089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ตัวแทนรูปบนภาพนิ่ง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02403" name="ตัวแทนบันทึกย่อ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th-TH" altLang="th-TH" smtClean="0"/>
          </a:p>
        </p:txBody>
      </p:sp>
      <p:sp>
        <p:nvSpPr>
          <p:cNvPr id="102404" name="ตัวแทนหมายเลขภาพนิ่ง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C2FBB7FE-7268-4AE5-B68C-1584C9FE9C0D}" type="slidenum">
              <a:rPr lang="en-US" altLang="th-TH" sz="1200" smtClean="0"/>
              <a:pPr/>
              <a:t>124</a:t>
            </a:fld>
            <a:endParaRPr lang="en-US" altLang="th-TH" sz="1200" smtClean="0"/>
          </a:p>
        </p:txBody>
      </p:sp>
    </p:spTree>
    <p:extLst>
      <p:ext uri="{BB962C8B-B14F-4D97-AF65-F5344CB8AC3E}">
        <p14:creationId xmlns:p14="http://schemas.microsoft.com/office/powerpoint/2010/main" val="5601231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ตัวแทนรูปบนภาพนิ่ง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04451" name="ตัวแทนบันทึกย่อ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th-TH" altLang="th-TH" smtClean="0"/>
          </a:p>
        </p:txBody>
      </p:sp>
      <p:sp>
        <p:nvSpPr>
          <p:cNvPr id="104452" name="ตัวแทนหมายเลขภาพนิ่ง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601E20E1-1478-4EC4-8223-80D32BF2677E}" type="slidenum">
              <a:rPr lang="en-US" altLang="th-TH" sz="1200" smtClean="0"/>
              <a:pPr/>
              <a:t>125</a:t>
            </a:fld>
            <a:endParaRPr lang="en-US" altLang="th-TH" sz="1200" smtClean="0"/>
          </a:p>
        </p:txBody>
      </p:sp>
    </p:spTree>
    <p:extLst>
      <p:ext uri="{BB962C8B-B14F-4D97-AF65-F5344CB8AC3E}">
        <p14:creationId xmlns:p14="http://schemas.microsoft.com/office/powerpoint/2010/main" val="1476864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1A302-3D3D-4155-A609-DEA3342D0F4C}" type="slidenum">
              <a:rPr lang="th-TH" smtClean="0"/>
              <a:pPr/>
              <a:t>75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46833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ตัวแทนรูปบนภาพนิ่ง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1267" name="ตัวแทนบันทึกย่อ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th-TH" altLang="th-TH" smtClean="0"/>
          </a:p>
        </p:txBody>
      </p:sp>
      <p:sp>
        <p:nvSpPr>
          <p:cNvPr id="11268" name="ตัวแทนหมายเลขภาพนิ่ง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94996BE3-C76A-4219-A16D-14B458E7C9B6}" type="slidenum">
              <a:rPr lang="en-US" altLang="th-TH" sz="1200" smtClean="0"/>
              <a:pPr/>
              <a:t>76</a:t>
            </a:fld>
            <a:endParaRPr lang="en-US" altLang="th-TH" sz="1200" smtClean="0"/>
          </a:p>
        </p:txBody>
      </p:sp>
    </p:spTree>
    <p:extLst>
      <p:ext uri="{BB962C8B-B14F-4D97-AF65-F5344CB8AC3E}">
        <p14:creationId xmlns:p14="http://schemas.microsoft.com/office/powerpoint/2010/main" val="1303975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ตัวแทนรูปบนภาพนิ่ง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3315" name="ตัวแทนบันทึกย่อ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th-TH" altLang="th-TH" smtClean="0"/>
          </a:p>
        </p:txBody>
      </p:sp>
      <p:sp>
        <p:nvSpPr>
          <p:cNvPr id="13316" name="ตัวแทนหมายเลขภาพนิ่ง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0EDE39EF-838A-4DEB-95F9-8C16413DE902}" type="slidenum">
              <a:rPr lang="en-US" altLang="th-TH" sz="1200" smtClean="0"/>
              <a:pPr/>
              <a:t>77</a:t>
            </a:fld>
            <a:endParaRPr lang="en-US" altLang="th-TH" sz="1200" smtClean="0"/>
          </a:p>
        </p:txBody>
      </p:sp>
    </p:spTree>
    <p:extLst>
      <p:ext uri="{BB962C8B-B14F-4D97-AF65-F5344CB8AC3E}">
        <p14:creationId xmlns:p14="http://schemas.microsoft.com/office/powerpoint/2010/main" val="1492208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ตัวแทนรูปบนภาพนิ่ง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6387" name="ตัวแทนบันทึกย่อ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th-TH" altLang="th-TH" smtClean="0"/>
          </a:p>
        </p:txBody>
      </p:sp>
      <p:sp>
        <p:nvSpPr>
          <p:cNvPr id="16388" name="ตัวแทนหมายเลขภาพนิ่ง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786BF1A6-9054-493E-B5B6-C9B51E146C6C}" type="slidenum">
              <a:rPr lang="en-US" altLang="th-TH" sz="1200" smtClean="0"/>
              <a:pPr/>
              <a:t>79</a:t>
            </a:fld>
            <a:endParaRPr lang="en-US" altLang="th-TH" sz="1200" smtClean="0"/>
          </a:p>
        </p:txBody>
      </p:sp>
    </p:spTree>
    <p:extLst>
      <p:ext uri="{BB962C8B-B14F-4D97-AF65-F5344CB8AC3E}">
        <p14:creationId xmlns:p14="http://schemas.microsoft.com/office/powerpoint/2010/main" val="2573731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ตัวแทนรูปบนภาพนิ่ง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8435" name="ตัวแทนบันทึกย่อ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th-TH" altLang="th-TH" smtClean="0"/>
          </a:p>
        </p:txBody>
      </p:sp>
      <p:sp>
        <p:nvSpPr>
          <p:cNvPr id="18436" name="ตัวแทนหมายเลขภาพนิ่ง 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81AC3CE1-B8A7-482D-B069-83C7E2614044}" type="slidenum">
              <a:rPr lang="en-US" altLang="th-TH" sz="1200" smtClean="0"/>
              <a:pPr/>
              <a:t>80</a:t>
            </a:fld>
            <a:endParaRPr lang="en-US" altLang="th-TH" sz="1200" smtClean="0"/>
          </a:p>
        </p:txBody>
      </p:sp>
    </p:spTree>
    <p:extLst>
      <p:ext uri="{BB962C8B-B14F-4D97-AF65-F5344CB8AC3E}">
        <p14:creationId xmlns:p14="http://schemas.microsoft.com/office/powerpoint/2010/main" val="786478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สี่เหลี่ยมผืนผ้า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ชื่อเรื่อง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9" name="ชื่อเรื่องรอง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th-TH" smtClean="0"/>
              <a:t>คลิกเพื่อแก้ไขลักษณะชื่อเรื่องรองต้นแบบ</a:t>
            </a:r>
            <a:endParaRPr kumimoji="0" lang="en-US"/>
          </a:p>
        </p:txBody>
      </p:sp>
      <p:sp>
        <p:nvSpPr>
          <p:cNvPr id="28" name="ตัวยึดวันที่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B2D3BA9E-E3C4-4964-AE65-3AA21902A2E2}" type="datetime1">
              <a:rPr lang="th-TH" smtClean="0"/>
              <a:pPr/>
              <a:t>07/12/68</a:t>
            </a:fld>
            <a:endParaRPr lang="th-TH"/>
          </a:p>
        </p:txBody>
      </p:sp>
      <p:sp>
        <p:nvSpPr>
          <p:cNvPr id="17" name="ตัวยึดท้ายกระดาษ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29" name="ตัวยึดหมายเลขภาพนิ่ง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5966B1B-970B-4CA3-ABA3-5B24CEC439DE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F15F0-6E86-42E4-8F7E-086C4A75467B}" type="datetime1">
              <a:rPr lang="th-TH" smtClean="0"/>
              <a:pPr/>
              <a:t>07/12/68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66B1B-970B-4CA3-ABA3-5B24CEC439DE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7DF9B376-7415-44C5-BEF8-1C5E6B211480}" type="datetime1">
              <a:rPr lang="th-TH" smtClean="0"/>
              <a:pPr/>
              <a:t>07/12/68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th-TH"/>
          </a:p>
        </p:txBody>
      </p:sp>
      <p:sp>
        <p:nvSpPr>
          <p:cNvPr id="7" name="สี่เหลี่ยมผืนผ้า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65966B1B-970B-4CA3-ABA3-5B24CEC439DE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สี่เหลี่ยมผืนผ้า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ชื่อเรื่อง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9" name="ชื่อเรื่องรอง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th-TH" smtClean="0"/>
              <a:t>คลิกเพื่อแก้ไขลักษณะชื่อเรื่องรองต้นแบบ</a:t>
            </a:r>
            <a:endParaRPr kumimoji="0" lang="en-US"/>
          </a:p>
        </p:txBody>
      </p:sp>
      <p:sp>
        <p:nvSpPr>
          <p:cNvPr id="28" name="ตัวยึดวันที่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D458E8AD-A94E-4510-A76E-A0403D259DEA}" type="datetime1">
              <a:rPr lang="th-TH" smtClean="0"/>
              <a:pPr/>
              <a:t>07/12/68</a:t>
            </a:fld>
            <a:endParaRPr lang="th-TH"/>
          </a:p>
        </p:txBody>
      </p:sp>
      <p:sp>
        <p:nvSpPr>
          <p:cNvPr id="17" name="ตัวยึดท้ายกระดาษ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29" name="ตัวยึดหมายเลขภาพนิ่ง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5966B1B-970B-4CA3-ABA3-5B24CEC439DE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28596" y="228600"/>
            <a:ext cx="8337452" cy="990600"/>
          </a:xfr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6200000" scaled="1"/>
            <a:tileRect/>
          </a:gradFill>
          <a:ln w="381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ctr">
              <a:defRPr b="1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1pPr>
          </a:lstStyle>
          <a:p>
            <a:r>
              <a:rPr kumimoji="0" lang="th-TH" dirty="0" smtClean="0"/>
              <a:t>คลิกเพื่อแก้ไขลักษณะชื่อเรื่องต้นแบบ</a:t>
            </a:r>
            <a:endParaRPr kumimoji="0" lang="en-US" dirty="0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>
          <a:xfrm>
            <a:off x="6072198" y="6286520"/>
            <a:ext cx="2667000" cy="365125"/>
          </a:xfrm>
        </p:spPr>
        <p:txBody>
          <a:bodyPr/>
          <a:lstStyle/>
          <a:p>
            <a:fld id="{B3CDAE9D-D00F-4787-95D2-B56C2DAF2D93}" type="datetime1">
              <a:rPr lang="th-TH" smtClean="0"/>
              <a:pPr/>
              <a:t>07/12/68</a:t>
            </a:fld>
            <a:endParaRPr lang="th-TH"/>
          </a:p>
        </p:txBody>
      </p:sp>
      <p:sp>
        <p:nvSpPr>
          <p:cNvPr id="8" name="ตัวยึดเนื้อหา 7"/>
          <p:cNvSpPr>
            <a:spLocks noGrp="1"/>
          </p:cNvSpPr>
          <p:nvPr>
            <p:ph sz="quarter" idx="1"/>
          </p:nvPr>
        </p:nvSpPr>
        <p:spPr>
          <a:xfrm>
            <a:off x="428596" y="1500174"/>
            <a:ext cx="8337452" cy="4643470"/>
          </a:xfrm>
        </p:spPr>
        <p:txBody>
          <a:bodyPr/>
          <a:lstStyle>
            <a:lvl1pPr>
              <a:buClr>
                <a:srgbClr val="00B050"/>
              </a:buClr>
              <a:defRPr>
                <a:latin typeface="Browallia New" pitchFamily="34" charset="-34"/>
                <a:cs typeface="Browallia New" pitchFamily="34" charset="-34"/>
              </a:defRPr>
            </a:lvl1pPr>
            <a:lvl2pPr>
              <a:buClr>
                <a:srgbClr val="92D050"/>
              </a:buClr>
              <a:defRPr>
                <a:latin typeface="Browallia New" pitchFamily="34" charset="-34"/>
                <a:cs typeface="Browallia New" pitchFamily="34" charset="-34"/>
              </a:defRPr>
            </a:lvl2pPr>
            <a:lvl3pPr>
              <a:defRPr>
                <a:latin typeface="Browallia New" pitchFamily="34" charset="-34"/>
                <a:cs typeface="Browallia New" pitchFamily="34" charset="-34"/>
              </a:defRPr>
            </a:lvl3pPr>
            <a:lvl4pPr>
              <a:defRPr>
                <a:latin typeface="Browallia New" pitchFamily="34" charset="-34"/>
                <a:cs typeface="Browallia New" pitchFamily="34" charset="-34"/>
              </a:defRPr>
            </a:lvl4pPr>
            <a:lvl5pPr>
              <a:defRPr>
                <a:latin typeface="Browallia New" pitchFamily="34" charset="-34"/>
                <a:cs typeface="Browallia New" pitchFamily="34" charset="-34"/>
              </a:defRPr>
            </a:lvl5pPr>
          </a:lstStyle>
          <a:p>
            <a:pPr lvl="0" eaLnBrk="1" latinLnBrk="0" hangingPunct="1"/>
            <a:r>
              <a:rPr lang="th-TH" dirty="0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dirty="0" smtClean="0"/>
              <a:t>ระดับที่สอง</a:t>
            </a:r>
          </a:p>
          <a:p>
            <a:pPr lvl="2" eaLnBrk="1" latinLnBrk="0" hangingPunct="1"/>
            <a:r>
              <a:rPr lang="th-TH" dirty="0" smtClean="0"/>
              <a:t>ระดับที่สาม</a:t>
            </a:r>
          </a:p>
          <a:p>
            <a:pPr lvl="3" eaLnBrk="1" latinLnBrk="0" hangingPunct="1"/>
            <a:r>
              <a:rPr lang="th-TH" dirty="0" smtClean="0"/>
              <a:t>ระดับที่สี่</a:t>
            </a:r>
          </a:p>
          <a:p>
            <a:pPr lvl="4" eaLnBrk="1" latinLnBrk="0" hangingPunct="1"/>
            <a:r>
              <a:rPr lang="th-TH" dirty="0" smtClean="0"/>
              <a:t>ระดับที่ห้า</a:t>
            </a:r>
            <a:endParaRPr kumimoji="0" lang="en-US" dirty="0"/>
          </a:p>
        </p:txBody>
      </p:sp>
      <p:sp>
        <p:nvSpPr>
          <p:cNvPr id="5" name="ตัวยึดหมายเลขภาพนิ่ง 3"/>
          <p:cNvSpPr>
            <a:spLocks noGrp="1"/>
          </p:cNvSpPr>
          <p:nvPr userDrawn="1">
            <p:ph type="sldNum" sz="quarter" idx="4294967295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th-TH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ยึดข้อความ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7" name="สี่เหลี่ยมผืนผ้า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12" name="ตัวยึดวันที่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4537-5757-40E1-805B-1C15905AA083}" type="datetime1">
              <a:rPr lang="th-TH" smtClean="0"/>
              <a:pPr/>
              <a:t>07/12/68</a:t>
            </a:fld>
            <a:endParaRPr lang="th-TH"/>
          </a:p>
        </p:txBody>
      </p:sp>
      <p:sp>
        <p:nvSpPr>
          <p:cNvPr id="13" name="ตัวยึดหมายเลขภาพนิ่ง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5966B1B-970B-4CA3-ABA3-5B24CEC439DE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4" name="ตัวยึดท้ายกระดาษ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th-TH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9" name="ตัวยึดเนื้อหา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11" name="ตัวยึดเนื้อหา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8" name="ตัวยึดวันที่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E8B5466-5F26-4757-8B7C-D3E1B6C11384}" type="datetime1">
              <a:rPr lang="th-TH" smtClean="0"/>
              <a:pPr/>
              <a:t>07/12/68</a:t>
            </a:fld>
            <a:endParaRPr lang="th-TH"/>
          </a:p>
        </p:txBody>
      </p:sp>
      <p:sp>
        <p:nvSpPr>
          <p:cNvPr id="10" name="ตัวยึดหมายเลขภาพนิ่ง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5966B1B-970B-4CA3-ABA3-5B24CEC439DE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2" name="ตัวยึดท้ายกระดาษ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th-TH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11" name="ตัวยึดเนื้อหา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13" name="ตัวยึดเนื้อหา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10" name="ตัวยึดวันที่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BCC4BF09-94F9-4699-A1F8-C217EE6B77D7}" type="datetime1">
              <a:rPr lang="th-TH" smtClean="0"/>
              <a:pPr/>
              <a:t>07/12/68</a:t>
            </a:fld>
            <a:endParaRPr lang="th-TH"/>
          </a:p>
        </p:txBody>
      </p:sp>
      <p:sp>
        <p:nvSpPr>
          <p:cNvPr id="12" name="ตัวยึดหมายเลขภาพนิ่ง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5966B1B-970B-4CA3-ABA3-5B24CEC439DE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4" name="ตัวยึดท้ายกระดาษ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th-TH"/>
          </a:p>
        </p:txBody>
      </p:sp>
      <p:sp>
        <p:nvSpPr>
          <p:cNvPr id="16" name="ตัวยึดข้อความ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15" name="ตัวยึดข้อความ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" name="ตัวยึด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DAA31-6223-464D-B716-64D86B12D6E3}" type="datetime1">
              <a:rPr lang="th-TH" smtClean="0"/>
              <a:pPr/>
              <a:t>07/12/68</a:t>
            </a:fld>
            <a:endParaRPr lang="th-TH"/>
          </a:p>
        </p:txBody>
      </p:sp>
      <p:sp>
        <p:nvSpPr>
          <p:cNvPr id="4" name="ตัวยึด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ยึด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5966B1B-970B-4CA3-ABA3-5B24CEC439DE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DA849-4B40-4AD8-8ECD-00C6F1F654BD}" type="datetime1">
              <a:rPr lang="th-TH" smtClean="0"/>
              <a:pPr/>
              <a:t>07/12/68</a:t>
            </a:fld>
            <a:endParaRPr lang="th-TH"/>
          </a:p>
        </p:txBody>
      </p:sp>
      <p:sp>
        <p:nvSpPr>
          <p:cNvPr id="3" name="ตัวยึด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5966B1B-970B-4CA3-ABA3-5B24CEC439DE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47C65-F013-4B51-A5A9-5C72A993780E}" type="datetime1">
              <a:rPr lang="th-TH" smtClean="0"/>
              <a:pPr/>
              <a:t>07/12/68</a:t>
            </a:fld>
            <a:endParaRPr lang="th-TH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5966B1B-970B-4CA3-ABA3-5B24CEC439DE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3" name="ตัวยึดข้อความ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9" name="ตัวยึดเนื้อหา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F5A12-5B28-4D63-B0FB-369DBAB2AFED}" type="datetime1">
              <a:rPr lang="th-TH" smtClean="0"/>
              <a:pPr/>
              <a:t>07/12/68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5966B1B-970B-4CA3-ABA3-5B24CEC439DE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ตัวยึดเนื้อหา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ยึดข้อความ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8" name="สี่เหลี่ยมผืนผ้า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11" name="สี่เหลี่ยมผืนผ้า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ตัวยึดวันที่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9DC9F193-BBED-4B13-AF73-70912B7EB65D}" type="datetime1">
              <a:rPr lang="th-TH" smtClean="0"/>
              <a:pPr/>
              <a:t>07/12/68</a:t>
            </a:fld>
            <a:endParaRPr lang="th-TH"/>
          </a:p>
        </p:txBody>
      </p:sp>
      <p:sp>
        <p:nvSpPr>
          <p:cNvPr id="13" name="ตัวยึดหมายเลขภาพนิ่ง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5966B1B-970B-4CA3-ABA3-5B24CEC439DE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4" name="ตัวยึดท้ายกระดาษ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th-TH"/>
          </a:p>
        </p:txBody>
      </p:sp>
      <p:sp>
        <p:nvSpPr>
          <p:cNvPr id="3" name="ตัวยึดรูปภาพ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th-TH" smtClean="0"/>
              <a:t>คลิกไอคอนเพื่อเพิ่มรูปภาพ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0BAE-E065-477E-8150-6CD6827762F3}" type="datetime1">
              <a:rPr lang="th-TH" smtClean="0"/>
              <a:pPr/>
              <a:t>07/12/68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66B1B-970B-4CA3-ABA3-5B24CEC439DE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3439E2C9-1BA8-4338-A6A6-7885769F37D0}" type="datetime1">
              <a:rPr lang="th-TH" smtClean="0"/>
              <a:pPr/>
              <a:t>07/12/68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th-TH"/>
          </a:p>
        </p:txBody>
      </p:sp>
      <p:sp>
        <p:nvSpPr>
          <p:cNvPr id="7" name="สี่เหลี่ยมผืนผ้า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65966B1B-970B-4CA3-ABA3-5B24CEC439DE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ยึดข้อความ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7" name="สี่เหลี่ยมผืนผ้า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12" name="ตัวยึดวันที่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6B16D-87A7-484D-A801-D4865C048293}" type="datetime1">
              <a:rPr lang="th-TH" smtClean="0"/>
              <a:pPr/>
              <a:t>07/12/68</a:t>
            </a:fld>
            <a:endParaRPr lang="th-TH"/>
          </a:p>
        </p:txBody>
      </p:sp>
      <p:sp>
        <p:nvSpPr>
          <p:cNvPr id="13" name="ตัวยึดหมายเลขภาพนิ่ง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5966B1B-970B-4CA3-ABA3-5B24CEC439DE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4" name="ตัวยึดท้ายกระดาษ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th-TH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9" name="ตัวยึดเนื้อหา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11" name="ตัวยึดเนื้อหา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8" name="ตัวยึดวันที่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AFC9B05-1C4F-4FAF-9ED1-52F26FEFB219}" type="datetime1">
              <a:rPr lang="th-TH" smtClean="0"/>
              <a:pPr/>
              <a:t>07/12/68</a:t>
            </a:fld>
            <a:endParaRPr lang="th-TH"/>
          </a:p>
        </p:txBody>
      </p:sp>
      <p:sp>
        <p:nvSpPr>
          <p:cNvPr id="10" name="ตัวยึดหมายเลขภาพนิ่ง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5966B1B-970B-4CA3-ABA3-5B24CEC439DE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2" name="ตัวยึดท้ายกระดาษ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th-TH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11" name="ตัวยึดเนื้อหา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13" name="ตัวยึดเนื้อหา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10" name="ตัวยึดวันที่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5CF08E26-3124-47A7-8EB6-C58E8A785C90}" type="datetime1">
              <a:rPr lang="th-TH" smtClean="0"/>
              <a:pPr/>
              <a:t>07/12/68</a:t>
            </a:fld>
            <a:endParaRPr lang="th-TH"/>
          </a:p>
        </p:txBody>
      </p:sp>
      <p:sp>
        <p:nvSpPr>
          <p:cNvPr id="12" name="ตัวยึดหมายเลขภาพนิ่ง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5966B1B-970B-4CA3-ABA3-5B24CEC439DE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4" name="ตัวยึดท้ายกระดาษ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th-TH"/>
          </a:p>
        </p:txBody>
      </p:sp>
      <p:sp>
        <p:nvSpPr>
          <p:cNvPr id="16" name="ตัวยึดข้อความ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15" name="ตัวยึดข้อความ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" name="ตัวยึด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372C3-1482-4855-AB5C-A634BC75DD71}" type="datetime1">
              <a:rPr lang="th-TH" smtClean="0"/>
              <a:pPr/>
              <a:t>07/12/68</a:t>
            </a:fld>
            <a:endParaRPr lang="th-TH"/>
          </a:p>
        </p:txBody>
      </p:sp>
      <p:sp>
        <p:nvSpPr>
          <p:cNvPr id="4" name="ตัวยึด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ยึด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5966B1B-970B-4CA3-ABA3-5B24CEC439DE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74DA5-E5F0-42E8-A47D-A77DABA84B41}" type="datetime1">
              <a:rPr lang="th-TH" smtClean="0"/>
              <a:pPr/>
              <a:t>07/12/68</a:t>
            </a:fld>
            <a:endParaRPr lang="th-TH"/>
          </a:p>
        </p:txBody>
      </p:sp>
      <p:sp>
        <p:nvSpPr>
          <p:cNvPr id="3" name="ตัวยึด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5966B1B-970B-4CA3-ABA3-5B24CEC439DE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BE17C-9A4F-42CD-9C58-56ABC1F63031}" type="datetime1">
              <a:rPr lang="th-TH" smtClean="0"/>
              <a:pPr/>
              <a:t>07/12/68</a:t>
            </a:fld>
            <a:endParaRPr lang="th-TH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5966B1B-970B-4CA3-ABA3-5B24CEC439DE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3" name="ตัวยึดข้อความ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9" name="ตัวยึดเนื้อหา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ยึดข้อความ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8" name="สี่เหลี่ยมผืนผ้า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11" name="สี่เหลี่ยมผืนผ้า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ตัวยึดวันที่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3ACF0888-C0CC-4B84-A0FD-598601F851D9}" type="datetime1">
              <a:rPr lang="th-TH" smtClean="0"/>
              <a:pPr/>
              <a:t>07/12/68</a:t>
            </a:fld>
            <a:endParaRPr lang="th-TH"/>
          </a:p>
        </p:txBody>
      </p:sp>
      <p:sp>
        <p:nvSpPr>
          <p:cNvPr id="13" name="ตัวยึดหมายเลขภาพนิ่ง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5966B1B-970B-4CA3-ABA3-5B24CEC439DE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4" name="ตัวยึดท้ายกระดาษ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th-TH"/>
          </a:p>
        </p:txBody>
      </p:sp>
      <p:sp>
        <p:nvSpPr>
          <p:cNvPr id="3" name="ตัวยึดรูปภาพ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th-TH" smtClean="0"/>
              <a:t>คลิกไอคอนเพื่อเพิ่มรูปภาพ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ตัวยึดชื่อเรื่อง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13" name="ตัวยึดข้อความ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kumimoji="0" lang="th-TH" smtClean="0"/>
              <a:t>ระดับที่สอง</a:t>
            </a:r>
          </a:p>
          <a:p>
            <a:pPr lvl="2" eaLnBrk="1" latinLnBrk="0" hangingPunct="1"/>
            <a:r>
              <a:rPr kumimoji="0" lang="th-TH" smtClean="0"/>
              <a:t>ระดับที่สาม</a:t>
            </a:r>
          </a:p>
          <a:p>
            <a:pPr lvl="3" eaLnBrk="1" latinLnBrk="0" hangingPunct="1"/>
            <a:r>
              <a:rPr kumimoji="0" lang="th-TH" smtClean="0"/>
              <a:t>ระดับที่สี่</a:t>
            </a:r>
          </a:p>
          <a:p>
            <a:pPr lvl="4" eaLnBrk="1" latinLnBrk="0" hangingPunct="1"/>
            <a:r>
              <a:rPr kumimoji="0" lang="th-TH" smtClean="0"/>
              <a:t>ระดับที่ห้า</a:t>
            </a:r>
            <a:endParaRPr kumimoji="0" lang="en-US"/>
          </a:p>
        </p:txBody>
      </p:sp>
      <p:sp>
        <p:nvSpPr>
          <p:cNvPr id="14" name="ตัวยึดวันที่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4EEDF22-7EE5-42B0-87E5-CCCE5497382B}" type="datetime1">
              <a:rPr lang="th-TH" smtClean="0"/>
              <a:pPr/>
              <a:t>07/12/68</a:t>
            </a:fld>
            <a:endParaRPr lang="th-TH"/>
          </a:p>
        </p:txBody>
      </p:sp>
      <p:sp>
        <p:nvSpPr>
          <p:cNvPr id="3" name="ตัวยึดท้ายกระดาษ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7" name="สี่เหลี่ยมผืนผ้า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ตัวยึดหมายเลขภาพนิ่ง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65966B1B-970B-4CA3-ABA3-5B24CEC439DE}" type="slidenum">
              <a:rPr lang="th-TH" smtClean="0"/>
              <a:pPr/>
              <a:t>‹#›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ตัวยึดชื่อเรื่อง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13" name="ตัวยึดข้อความ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kumimoji="0" lang="th-TH" smtClean="0"/>
              <a:t>ระดับที่สอง</a:t>
            </a:r>
          </a:p>
          <a:p>
            <a:pPr lvl="2" eaLnBrk="1" latinLnBrk="0" hangingPunct="1"/>
            <a:r>
              <a:rPr kumimoji="0" lang="th-TH" smtClean="0"/>
              <a:t>ระดับที่สาม</a:t>
            </a:r>
          </a:p>
          <a:p>
            <a:pPr lvl="3" eaLnBrk="1" latinLnBrk="0" hangingPunct="1"/>
            <a:r>
              <a:rPr kumimoji="0" lang="th-TH" smtClean="0"/>
              <a:t>ระดับที่สี่</a:t>
            </a:r>
          </a:p>
          <a:p>
            <a:pPr lvl="4" eaLnBrk="1" latinLnBrk="0" hangingPunct="1"/>
            <a:r>
              <a:rPr kumimoji="0" lang="th-TH" smtClean="0"/>
              <a:t>ระดับที่ห้า</a:t>
            </a:r>
            <a:endParaRPr kumimoji="0" lang="en-US"/>
          </a:p>
        </p:txBody>
      </p:sp>
      <p:sp>
        <p:nvSpPr>
          <p:cNvPr id="14" name="ตัวยึดวันที่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DE4114B9-0041-461E-AB01-048A0EFA3053}" type="datetime1">
              <a:rPr lang="th-TH" smtClean="0"/>
              <a:pPr/>
              <a:t>07/12/68</a:t>
            </a:fld>
            <a:endParaRPr lang="th-TH"/>
          </a:p>
        </p:txBody>
      </p:sp>
      <p:sp>
        <p:nvSpPr>
          <p:cNvPr id="3" name="ตัวยึดท้ายกระดาษ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7" name="สี่เหลี่ยมผืนผ้า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ตัวยึดหมายเลขภาพนิ่ง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65966B1B-970B-4CA3-ABA3-5B24CEC439DE}" type="slidenum">
              <a:rPr lang="th-TH" smtClean="0"/>
              <a:pPr/>
              <a:t>‹#›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0.wmf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142976" y="588887"/>
            <a:ext cx="8001024" cy="1625667"/>
          </a:xfrm>
        </p:spPr>
        <p:txBody>
          <a:bodyPr>
            <a:normAutofit/>
          </a:bodyPr>
          <a:lstStyle/>
          <a:p>
            <a:r>
              <a:rPr lang="th-TH" b="1" dirty="0" smtClean="0">
                <a:solidFill>
                  <a:srgbClr val="FF3300"/>
                </a:solidFill>
              </a:rPr>
              <a:t>บทที่ 3</a:t>
            </a:r>
            <a:br>
              <a:rPr lang="th-TH" b="1" dirty="0" smtClean="0">
                <a:solidFill>
                  <a:srgbClr val="FF3300"/>
                </a:solidFill>
              </a:rPr>
            </a:br>
            <a:r>
              <a:rPr lang="th-TH" b="1" dirty="0" smtClean="0">
                <a:solidFill>
                  <a:srgbClr val="FF3300"/>
                </a:solidFill>
              </a:rPr>
              <a:t>แบบจำลอง</a:t>
            </a:r>
            <a:endParaRPr lang="en-US" b="1" dirty="0" smtClean="0">
              <a:solidFill>
                <a:srgbClr val="FF0000"/>
              </a:solidFill>
            </a:endParaRPr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214290"/>
            <a:ext cx="876293" cy="1605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เอ็น</a:t>
            </a:r>
            <a:r>
              <a:rPr lang="th-TH" dirty="0" err="1" smtClean="0"/>
              <a:t>ติตี้</a:t>
            </a:r>
            <a:r>
              <a:rPr lang="th-TH" dirty="0" smtClean="0"/>
              <a:t> (</a:t>
            </a:r>
            <a:r>
              <a:rPr lang="en-US" dirty="0" smtClean="0"/>
              <a:t>Entity)</a:t>
            </a:r>
            <a:endParaRPr lang="th-TH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sz="3000" b="1" dirty="0" smtClean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เอ็น</a:t>
            </a:r>
            <a:r>
              <a:rPr lang="th-TH" sz="3000" b="1" dirty="0" err="1" smtClean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ติตี้</a:t>
            </a:r>
            <a:r>
              <a:rPr lang="th-TH" sz="3000" b="1" dirty="0" smtClean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 มี </a:t>
            </a:r>
            <a:r>
              <a:rPr lang="en-US" sz="3000" b="1" dirty="0" smtClean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3 </a:t>
            </a:r>
            <a:r>
              <a:rPr lang="th-TH" sz="3000" b="1" dirty="0" smtClean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ประเภท</a:t>
            </a:r>
            <a:endParaRPr lang="en-US" sz="3000" b="1" dirty="0" smtClean="0">
              <a:solidFill>
                <a:srgbClr val="C00000"/>
              </a:solidFill>
              <a:latin typeface="BrowalliaUPC" pitchFamily="34" charset="-34"/>
              <a:cs typeface="BrowalliaUPC" pitchFamily="34" charset="-34"/>
            </a:endParaRPr>
          </a:p>
          <a:p>
            <a:r>
              <a:rPr lang="en-US" sz="3000" b="1" i="1" dirty="0" smtClean="0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1. Strong Entity 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หรือบางครั้งเรียกว่า </a:t>
            </a:r>
            <a:r>
              <a:rPr lang="en-US" sz="3000" b="1" i="1" dirty="0" smtClean="0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Regular Entity 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เป็นเอ็น</a:t>
            </a:r>
            <a:r>
              <a:rPr lang="th-TH" sz="3000" dirty="0" err="1" smtClean="0">
                <a:latin typeface="BrowalliaUPC" pitchFamily="34" charset="-34"/>
                <a:cs typeface="BrowalliaUPC" pitchFamily="34" charset="-34"/>
              </a:rPr>
              <a:t>ติตี้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อิสระ ไม่ต้องพึ่งหรือขึ้นอยู่กับ </a:t>
            </a:r>
            <a:r>
              <a:rPr lang="en-US" sz="3000" dirty="0" smtClean="0">
                <a:latin typeface="BrowalliaUPC" pitchFamily="34" charset="-34"/>
                <a:cs typeface="BrowalliaUPC" pitchFamily="34" charset="-34"/>
              </a:rPr>
              <a:t>Entity 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อื่น หรือเอ็น</a:t>
            </a:r>
            <a:r>
              <a:rPr lang="th-TH" sz="3000" dirty="0" err="1" smtClean="0">
                <a:latin typeface="BrowalliaUPC" pitchFamily="34" charset="-34"/>
                <a:cs typeface="BrowalliaUPC" pitchFamily="34" charset="-34"/>
              </a:rPr>
              <a:t>ติตี้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ธรรมดาๆ นั่นเอง </a:t>
            </a:r>
          </a:p>
          <a:p>
            <a:pPr lvl="1"/>
            <a:r>
              <a:rPr lang="th-TH" sz="2700" dirty="0" smtClean="0">
                <a:latin typeface="BrowalliaUPC" pitchFamily="34" charset="-34"/>
                <a:cs typeface="BrowalliaUPC" pitchFamily="34" charset="-34"/>
              </a:rPr>
              <a:t>เช่น </a:t>
            </a:r>
            <a:r>
              <a:rPr lang="en-US" sz="2700" dirty="0" smtClean="0">
                <a:latin typeface="BrowalliaUPC" pitchFamily="34" charset="-34"/>
                <a:cs typeface="BrowalliaUPC" pitchFamily="34" charset="-34"/>
              </a:rPr>
              <a:t>Entity </a:t>
            </a:r>
            <a:r>
              <a:rPr lang="th-TH" sz="2700" dirty="0" smtClean="0">
                <a:latin typeface="BrowalliaUPC" pitchFamily="34" charset="-34"/>
                <a:cs typeface="BrowalliaUPC" pitchFamily="34" charset="-34"/>
              </a:rPr>
              <a:t>พนักงาน</a:t>
            </a:r>
          </a:p>
          <a:p>
            <a:pPr lvl="1"/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สัญลักษณ์ คือ สี่เหลี่ยมผืนผ้า</a:t>
            </a:r>
            <a:endParaRPr lang="en-US" sz="3000" dirty="0" smtClean="0">
              <a:latin typeface="BrowalliaUPC" pitchFamily="34" charset="-34"/>
              <a:cs typeface="BrowalliaUPC" pitchFamily="34" charset="-34"/>
            </a:endParaRPr>
          </a:p>
          <a:p>
            <a:r>
              <a:rPr lang="th-TH" dirty="0" smtClean="0"/>
              <a:t>เช่น</a:t>
            </a:r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th-TH" dirty="0">
              <a:solidFill>
                <a:srgbClr val="00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1600" y="4653136"/>
            <a:ext cx="1850475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4571081" y="3478303"/>
            <a:ext cx="1918894" cy="687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692150"/>
            <a:ext cx="8229600" cy="1069975"/>
          </a:xfrm>
        </p:spPr>
        <p:txBody>
          <a:bodyPr/>
          <a:lstStyle/>
          <a:p>
            <a:r>
              <a:rPr lang="en-US" altLang="th-TH" sz="4400" b="1" smtClean="0">
                <a:solidFill>
                  <a:schemeClr val="tx1"/>
                </a:solidFill>
                <a:latin typeface="Cordia New" panose="020B0304020202020204" pitchFamily="34" charset="-34"/>
              </a:rPr>
              <a:t>Participation Constraints</a:t>
            </a:r>
            <a:endParaRPr lang="th-TH" altLang="th-TH" sz="4400" b="1" smtClean="0">
              <a:solidFill>
                <a:schemeClr val="tx1"/>
              </a:solidFill>
              <a:latin typeface="Cordia New" panose="020B0304020202020204" pitchFamily="34" charset="-34"/>
            </a:endParaRPr>
          </a:p>
        </p:txBody>
      </p:sp>
      <p:sp>
        <p:nvSpPr>
          <p:cNvPr id="58371" name="Text Box 3"/>
          <p:cNvSpPr txBox="1">
            <a:spLocks noChangeArrowheads="1"/>
          </p:cNvSpPr>
          <p:nvPr/>
        </p:nvSpPr>
        <p:spPr bwMode="auto">
          <a:xfrm>
            <a:off x="466725" y="1898650"/>
            <a:ext cx="8208963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1257300" indent="-51435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922338" indent="-219075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179513" indent="-200025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1389063" indent="-182563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5pPr>
            <a:lvl6pPr marL="1846263" indent="-1825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6pPr>
            <a:lvl7pPr marL="2303463" indent="-1825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7pPr>
            <a:lvl8pPr marL="2760663" indent="-1825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8pPr>
            <a:lvl9pPr marL="3217863" indent="-1825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th-TH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	</a:t>
            </a:r>
            <a:r>
              <a:rPr lang="en-US" altLang="th-TH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altLang="th-TH">
                <a:latin typeface="Cordia New" panose="020B0304020202020204" pitchFamily="34" charset="-34"/>
                <a:cs typeface="Cordia New" panose="020B0304020202020204" pitchFamily="34" charset="-34"/>
              </a:rPr>
              <a:t>หมายถึง ข้อกำหนดในการมีส่วนรวมในความสัมพันธ์ของสมาชิกในเอนทิตี้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th-TH" altLang="th-TH">
                <a:latin typeface="Cordia New" panose="020B0304020202020204" pitchFamily="34" charset="-34"/>
                <a:cs typeface="Cordia New" panose="020B0304020202020204" pitchFamily="34" charset="-34"/>
              </a:rPr>
              <a:t>ประกอบด้วย 2 ข้อกำหนด คือ</a:t>
            </a:r>
          </a:p>
          <a:p>
            <a:pPr lvl="1" eaLnBrk="1" hangingPunct="1">
              <a:spcBef>
                <a:spcPct val="0"/>
              </a:spcBef>
              <a:buClrTx/>
              <a:buFont typeface="Trebuchet MS" panose="020B0603020202020204" pitchFamily="34" charset="0"/>
              <a:buAutoNum type="arabicPeriod"/>
            </a:pPr>
            <a:r>
              <a:rPr lang="th-TH" altLang="th-TH" sz="2800" b="1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การมีส่วนร่วมแบบทั้งหมด(</a:t>
            </a:r>
            <a:r>
              <a:rPr lang="en-US" altLang="th-TH" sz="2800" b="1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Total Participation </a:t>
            </a:r>
            <a:r>
              <a:rPr lang="th-TH" altLang="th-TH" sz="2800" b="1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หรือ </a:t>
            </a:r>
            <a:r>
              <a:rPr lang="en-US" altLang="th-TH" sz="2800" b="1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Mandatory)</a:t>
            </a:r>
          </a:p>
          <a:p>
            <a:pPr lvl="1" eaLnBrk="1" hangingPunct="1">
              <a:spcBef>
                <a:spcPct val="0"/>
              </a:spcBef>
              <a:buClrTx/>
              <a:buFont typeface="Trebuchet MS" panose="020B0603020202020204" pitchFamily="34" charset="0"/>
              <a:buAutoNum type="arabicPeriod"/>
            </a:pPr>
            <a:r>
              <a:rPr lang="th-TH" altLang="th-TH" sz="2800" b="1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การมีส่วนร่วมแบบบางส่วน(</a:t>
            </a:r>
            <a:r>
              <a:rPr lang="en-US" altLang="th-TH" sz="2800" b="1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Partial Participation </a:t>
            </a:r>
            <a:r>
              <a:rPr lang="th-TH" altLang="th-TH" sz="2800" b="1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หรือ </a:t>
            </a:r>
            <a:r>
              <a:rPr lang="en-US" altLang="th-TH" sz="2800" b="1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Optional)</a:t>
            </a:r>
          </a:p>
        </p:txBody>
      </p:sp>
      <p:sp>
        <p:nvSpPr>
          <p:cNvPr id="58372" name="Slide Number Placeholder 2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  <a:normAutofit fontScale="62500" lnSpcReduction="20000"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AE2D8DB1-81DE-41FC-8B00-D4AFD7C1A989}" type="slidenum">
              <a:rPr lang="en-US" altLang="th-TH" sz="1800" smtClean="0">
                <a:solidFill>
                  <a:srgbClr val="FFFFFF"/>
                </a:solidFill>
              </a:rPr>
              <a:pPr/>
              <a:t>100</a:t>
            </a:fld>
            <a:endParaRPr lang="en-US" altLang="th-TH" sz="1800" smtClean="0">
              <a:solidFill>
                <a:srgbClr val="FFFFFF"/>
              </a:solidFill>
            </a:endParaRPr>
          </a:p>
        </p:txBody>
      </p:sp>
      <p:grpSp>
        <p:nvGrpSpPr>
          <p:cNvPr id="58373" name="Group 20"/>
          <p:cNvGrpSpPr>
            <a:grpSpLocks/>
          </p:cNvGrpSpPr>
          <p:nvPr/>
        </p:nvGrpSpPr>
        <p:grpSpPr bwMode="auto">
          <a:xfrm>
            <a:off x="1117600" y="4240213"/>
            <a:ext cx="2159000" cy="430212"/>
            <a:chOff x="302" y="1979"/>
            <a:chExt cx="2216" cy="544"/>
          </a:xfrm>
        </p:grpSpPr>
        <p:sp>
          <p:nvSpPr>
            <p:cNvPr id="58396" name="Rectangle 4"/>
            <p:cNvSpPr>
              <a:spLocks noChangeArrowheads="1"/>
            </p:cNvSpPr>
            <p:nvPr/>
          </p:nvSpPr>
          <p:spPr bwMode="auto">
            <a:xfrm>
              <a:off x="1565" y="1979"/>
              <a:ext cx="953" cy="5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en-US" altLang="th-TH"/>
                <a:t>A</a:t>
              </a:r>
              <a:endParaRPr lang="th-TH" altLang="th-TH"/>
            </a:p>
          </p:txBody>
        </p:sp>
        <p:sp>
          <p:nvSpPr>
            <p:cNvPr id="58397" name="AutoShape 5"/>
            <p:cNvSpPr>
              <a:spLocks noChangeArrowheads="1"/>
            </p:cNvSpPr>
            <p:nvPr/>
          </p:nvSpPr>
          <p:spPr bwMode="auto">
            <a:xfrm>
              <a:off x="302" y="2050"/>
              <a:ext cx="809" cy="408"/>
            </a:xfrm>
            <a:prstGeom prst="flowChartDecision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/>
              <a:endParaRPr lang="th-TH" altLang="th-TH"/>
            </a:p>
          </p:txBody>
        </p:sp>
        <p:sp>
          <p:nvSpPr>
            <p:cNvPr id="58398" name="Line 6"/>
            <p:cNvSpPr>
              <a:spLocks noChangeShapeType="1"/>
            </p:cNvSpPr>
            <p:nvPr/>
          </p:nvSpPr>
          <p:spPr bwMode="auto">
            <a:xfrm>
              <a:off x="1111" y="2251"/>
              <a:ext cx="45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58399" name="Line 7"/>
            <p:cNvSpPr>
              <a:spLocks noChangeShapeType="1"/>
            </p:cNvSpPr>
            <p:nvPr/>
          </p:nvSpPr>
          <p:spPr bwMode="auto">
            <a:xfrm>
              <a:off x="1474" y="2160"/>
              <a:ext cx="0" cy="2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58400" name="Line 8"/>
            <p:cNvSpPr>
              <a:spLocks noChangeShapeType="1"/>
            </p:cNvSpPr>
            <p:nvPr/>
          </p:nvSpPr>
          <p:spPr bwMode="auto">
            <a:xfrm>
              <a:off x="1383" y="2160"/>
              <a:ext cx="0" cy="227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</p:grpSp>
      <p:sp>
        <p:nvSpPr>
          <p:cNvPr id="58374" name="Rectangle 9"/>
          <p:cNvSpPr>
            <a:spLocks noChangeArrowheads="1"/>
          </p:cNvSpPr>
          <p:nvPr/>
        </p:nvSpPr>
        <p:spPr bwMode="auto">
          <a:xfrm>
            <a:off x="2446338" y="5722938"/>
            <a:ext cx="830262" cy="4667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/>
            <a:r>
              <a:rPr lang="en-US" altLang="th-TH"/>
              <a:t>A</a:t>
            </a:r>
            <a:endParaRPr lang="th-TH" altLang="th-TH"/>
          </a:p>
        </p:txBody>
      </p:sp>
      <p:sp>
        <p:nvSpPr>
          <p:cNvPr id="58375" name="AutoShape 10"/>
          <p:cNvSpPr>
            <a:spLocks noChangeArrowheads="1"/>
          </p:cNvSpPr>
          <p:nvPr/>
        </p:nvSpPr>
        <p:spPr bwMode="auto">
          <a:xfrm>
            <a:off x="1031875" y="5786438"/>
            <a:ext cx="719138" cy="360362"/>
          </a:xfrm>
          <a:prstGeom prst="flowChartDecision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endParaRPr lang="th-TH" altLang="th-TH"/>
          </a:p>
        </p:txBody>
      </p:sp>
      <p:sp>
        <p:nvSpPr>
          <p:cNvPr id="58376" name="Line 11"/>
          <p:cNvSpPr>
            <a:spLocks noChangeShapeType="1"/>
          </p:cNvSpPr>
          <p:nvPr/>
        </p:nvSpPr>
        <p:spPr bwMode="auto">
          <a:xfrm>
            <a:off x="1725613" y="5967413"/>
            <a:ext cx="7207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58377" name="Line 13"/>
          <p:cNvSpPr>
            <a:spLocks noChangeShapeType="1"/>
          </p:cNvSpPr>
          <p:nvPr/>
        </p:nvSpPr>
        <p:spPr bwMode="auto">
          <a:xfrm>
            <a:off x="2157413" y="5794375"/>
            <a:ext cx="0" cy="360363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58378" name="Line 14"/>
          <p:cNvSpPr>
            <a:spLocks noChangeShapeType="1"/>
          </p:cNvSpPr>
          <p:nvPr/>
        </p:nvSpPr>
        <p:spPr bwMode="auto">
          <a:xfrm flipV="1">
            <a:off x="2157413" y="5822950"/>
            <a:ext cx="288925" cy="144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58379" name="Line 15"/>
          <p:cNvSpPr>
            <a:spLocks noChangeShapeType="1"/>
          </p:cNvSpPr>
          <p:nvPr/>
        </p:nvSpPr>
        <p:spPr bwMode="auto">
          <a:xfrm>
            <a:off x="2157413" y="5967413"/>
            <a:ext cx="288925" cy="144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58380" name="Text Box 18"/>
          <p:cNvSpPr txBox="1">
            <a:spLocks noChangeArrowheads="1"/>
          </p:cNvSpPr>
          <p:nvPr/>
        </p:nvSpPr>
        <p:spPr bwMode="auto">
          <a:xfrm>
            <a:off x="1006475" y="4916488"/>
            <a:ext cx="19383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th-TH" altLang="th-TH" sz="240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จะต้องมี </a:t>
            </a:r>
            <a:r>
              <a:rPr lang="en-US" altLang="th-TH" sz="240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A </a:t>
            </a:r>
            <a:r>
              <a:rPr lang="th-TH" altLang="th-TH" sz="240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แน่นอน 1</a:t>
            </a:r>
          </a:p>
        </p:txBody>
      </p:sp>
      <p:sp>
        <p:nvSpPr>
          <p:cNvPr id="58381" name="Text Box 19"/>
          <p:cNvSpPr txBox="1">
            <a:spLocks noChangeArrowheads="1"/>
          </p:cNvSpPr>
          <p:nvPr/>
        </p:nvSpPr>
        <p:spPr bwMode="auto">
          <a:xfrm>
            <a:off x="501650" y="6500813"/>
            <a:ext cx="41481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th-TH" altLang="th-TH" sz="240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มี</a:t>
            </a:r>
            <a:r>
              <a:rPr lang="en-US" altLang="th-TH" sz="240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A </a:t>
            </a:r>
            <a:r>
              <a:rPr lang="th-TH" altLang="th-TH" sz="240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แน่นอนอย่างน้อย 1 หรืออาจมีมากกว่านั้น</a:t>
            </a:r>
          </a:p>
        </p:txBody>
      </p:sp>
      <p:grpSp>
        <p:nvGrpSpPr>
          <p:cNvPr id="58382" name="Group 29"/>
          <p:cNvGrpSpPr>
            <a:grpSpLocks/>
          </p:cNvGrpSpPr>
          <p:nvPr/>
        </p:nvGrpSpPr>
        <p:grpSpPr bwMode="auto">
          <a:xfrm>
            <a:off x="5657850" y="4219575"/>
            <a:ext cx="2659063" cy="504825"/>
            <a:chOff x="3468" y="2093"/>
            <a:chExt cx="1675" cy="318"/>
          </a:xfrm>
        </p:grpSpPr>
        <p:sp>
          <p:nvSpPr>
            <p:cNvPr id="58391" name="Rectangle 22"/>
            <p:cNvSpPr>
              <a:spLocks noChangeArrowheads="1"/>
            </p:cNvSpPr>
            <p:nvPr/>
          </p:nvSpPr>
          <p:spPr bwMode="auto">
            <a:xfrm>
              <a:off x="4512" y="2093"/>
              <a:ext cx="631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en-US" altLang="th-TH"/>
                <a:t>A</a:t>
              </a:r>
              <a:endParaRPr lang="th-TH" altLang="th-TH"/>
            </a:p>
          </p:txBody>
        </p:sp>
        <p:sp>
          <p:nvSpPr>
            <p:cNvPr id="58392" name="AutoShape 23"/>
            <p:cNvSpPr>
              <a:spLocks noChangeArrowheads="1"/>
            </p:cNvSpPr>
            <p:nvPr/>
          </p:nvSpPr>
          <p:spPr bwMode="auto">
            <a:xfrm>
              <a:off x="3468" y="2115"/>
              <a:ext cx="590" cy="272"/>
            </a:xfrm>
            <a:prstGeom prst="flowChartDecision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/>
              <a:endParaRPr lang="th-TH" altLang="th-TH"/>
            </a:p>
          </p:txBody>
        </p:sp>
        <p:sp>
          <p:nvSpPr>
            <p:cNvPr id="58393" name="Line 24"/>
            <p:cNvSpPr>
              <a:spLocks noChangeShapeType="1"/>
            </p:cNvSpPr>
            <p:nvPr/>
          </p:nvSpPr>
          <p:spPr bwMode="auto">
            <a:xfrm>
              <a:off x="4058" y="2251"/>
              <a:ext cx="45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58394" name="Line 25"/>
            <p:cNvSpPr>
              <a:spLocks noChangeShapeType="1"/>
            </p:cNvSpPr>
            <p:nvPr/>
          </p:nvSpPr>
          <p:spPr bwMode="auto">
            <a:xfrm>
              <a:off x="4421" y="2146"/>
              <a:ext cx="0" cy="2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58395" name="Oval 27"/>
            <p:cNvSpPr>
              <a:spLocks noChangeArrowheads="1"/>
            </p:cNvSpPr>
            <p:nvPr/>
          </p:nvSpPr>
          <p:spPr bwMode="auto">
            <a:xfrm>
              <a:off x="4165" y="2130"/>
              <a:ext cx="226" cy="227"/>
            </a:xfrm>
            <a:prstGeom prst="ellips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/>
              <a:endParaRPr lang="th-TH" altLang="th-TH"/>
            </a:p>
          </p:txBody>
        </p:sp>
      </p:grpSp>
      <p:sp>
        <p:nvSpPr>
          <p:cNvPr id="58383" name="Rectangle 31"/>
          <p:cNvSpPr>
            <a:spLocks noChangeArrowheads="1"/>
          </p:cNvSpPr>
          <p:nvPr/>
        </p:nvSpPr>
        <p:spPr bwMode="auto">
          <a:xfrm>
            <a:off x="7315200" y="5703888"/>
            <a:ext cx="1001713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/>
            <a:r>
              <a:rPr lang="en-US" altLang="th-TH"/>
              <a:t>A</a:t>
            </a:r>
            <a:endParaRPr lang="th-TH" altLang="th-TH"/>
          </a:p>
        </p:txBody>
      </p:sp>
      <p:sp>
        <p:nvSpPr>
          <p:cNvPr id="58384" name="AutoShape 32"/>
          <p:cNvSpPr>
            <a:spLocks noChangeArrowheads="1"/>
          </p:cNvSpPr>
          <p:nvPr/>
        </p:nvSpPr>
        <p:spPr bwMode="auto">
          <a:xfrm>
            <a:off x="5657850" y="5751513"/>
            <a:ext cx="936625" cy="431800"/>
          </a:xfrm>
          <a:prstGeom prst="flowChartDecision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endParaRPr lang="th-TH" altLang="th-TH"/>
          </a:p>
        </p:txBody>
      </p:sp>
      <p:sp>
        <p:nvSpPr>
          <p:cNvPr id="58385" name="Line 33"/>
          <p:cNvSpPr>
            <a:spLocks noChangeShapeType="1"/>
          </p:cNvSpPr>
          <p:nvPr/>
        </p:nvSpPr>
        <p:spPr bwMode="auto">
          <a:xfrm>
            <a:off x="6594475" y="5967413"/>
            <a:ext cx="7207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58386" name="Oval 35"/>
          <p:cNvSpPr>
            <a:spLocks noChangeArrowheads="1"/>
          </p:cNvSpPr>
          <p:nvPr/>
        </p:nvSpPr>
        <p:spPr bwMode="auto">
          <a:xfrm>
            <a:off x="6705600" y="5791200"/>
            <a:ext cx="358775" cy="360363"/>
          </a:xfrm>
          <a:prstGeom prst="ellips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endParaRPr lang="th-TH" altLang="th-TH"/>
          </a:p>
        </p:txBody>
      </p:sp>
      <p:sp>
        <p:nvSpPr>
          <p:cNvPr id="58387" name="Line 36"/>
          <p:cNvSpPr>
            <a:spLocks noChangeShapeType="1"/>
          </p:cNvSpPr>
          <p:nvPr/>
        </p:nvSpPr>
        <p:spPr bwMode="auto">
          <a:xfrm flipV="1">
            <a:off x="7024688" y="5822950"/>
            <a:ext cx="288925" cy="144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58388" name="Line 37"/>
          <p:cNvSpPr>
            <a:spLocks noChangeShapeType="1"/>
          </p:cNvSpPr>
          <p:nvPr/>
        </p:nvSpPr>
        <p:spPr bwMode="auto">
          <a:xfrm>
            <a:off x="7024688" y="5967413"/>
            <a:ext cx="288925" cy="144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58389" name="Text Box 38"/>
          <p:cNvSpPr txBox="1">
            <a:spLocks noChangeArrowheads="1"/>
          </p:cNvSpPr>
          <p:nvPr/>
        </p:nvSpPr>
        <p:spPr bwMode="auto">
          <a:xfrm>
            <a:off x="5487988" y="6470650"/>
            <a:ext cx="34369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th-TH" altLang="th-TH" sz="240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อาจมี </a:t>
            </a:r>
            <a:r>
              <a:rPr lang="en-US" altLang="th-TH" sz="240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A</a:t>
            </a:r>
            <a:r>
              <a:rPr lang="th-TH" altLang="th-TH" sz="240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ได้มากกว่า 1 หรือ ไม่มีเลยก็ได้</a:t>
            </a:r>
          </a:p>
        </p:txBody>
      </p:sp>
      <p:sp>
        <p:nvSpPr>
          <p:cNvPr id="58390" name="Text Box 28"/>
          <p:cNvSpPr txBox="1">
            <a:spLocks noChangeArrowheads="1"/>
          </p:cNvSpPr>
          <p:nvPr/>
        </p:nvSpPr>
        <p:spPr bwMode="auto">
          <a:xfrm>
            <a:off x="5156200" y="4911725"/>
            <a:ext cx="37353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th-TH" altLang="th-TH" sz="240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อาจไม่มี </a:t>
            </a:r>
            <a:r>
              <a:rPr lang="en-US" altLang="th-TH" sz="240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A </a:t>
            </a:r>
            <a:r>
              <a:rPr lang="th-TH" altLang="th-TH" sz="240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เลย แต่ถ้ามีก็มีได้แค่ 1 เท่านั้น</a:t>
            </a:r>
          </a:p>
        </p:txBody>
      </p:sp>
    </p:spTree>
    <p:extLst>
      <p:ext uri="{BB962C8B-B14F-4D97-AF65-F5344CB8AC3E}">
        <p14:creationId xmlns:p14="http://schemas.microsoft.com/office/powerpoint/2010/main" val="14475075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692150"/>
            <a:ext cx="8229600" cy="1069975"/>
          </a:xfrm>
        </p:spPr>
        <p:txBody>
          <a:bodyPr/>
          <a:lstStyle/>
          <a:p>
            <a:r>
              <a:rPr lang="en-US" altLang="th-TH" sz="4400" b="1" smtClean="0">
                <a:solidFill>
                  <a:srgbClr val="C00000"/>
                </a:solidFill>
                <a:latin typeface="Cordia New" panose="020B0304020202020204" pitchFamily="34" charset="-34"/>
              </a:rPr>
              <a:t>Total Participation </a:t>
            </a:r>
            <a:r>
              <a:rPr lang="th-TH" altLang="th-TH" sz="4400" b="1" smtClean="0">
                <a:solidFill>
                  <a:srgbClr val="C00000"/>
                </a:solidFill>
                <a:latin typeface="Cordia New" panose="020B0304020202020204" pitchFamily="34" charset="-34"/>
              </a:rPr>
              <a:t>การมีส่วนร่วมทั้งหมด</a:t>
            </a:r>
          </a:p>
        </p:txBody>
      </p:sp>
      <p:sp>
        <p:nvSpPr>
          <p:cNvPr id="60419" name="Text Box 3"/>
          <p:cNvSpPr txBox="1">
            <a:spLocks noChangeArrowheads="1"/>
          </p:cNvSpPr>
          <p:nvPr/>
        </p:nvSpPr>
        <p:spPr bwMode="auto">
          <a:xfrm>
            <a:off x="466725" y="1898650"/>
            <a:ext cx="8208963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en-US" altLang="th-TH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	</a:t>
            </a:r>
            <a:r>
              <a:rPr lang="th-TH" altLang="th-TH">
                <a:latin typeface="Cordia New" panose="020B0304020202020204" pitchFamily="34" charset="-34"/>
                <a:cs typeface="Cordia New" panose="020B0304020202020204" pitchFamily="34" charset="-34"/>
              </a:rPr>
              <a:t>หมายถึง ทุกรายการในเอนทิตี้ </a:t>
            </a:r>
            <a:r>
              <a:rPr lang="en-US" altLang="th-TH">
                <a:latin typeface="Cordia New" panose="020B0304020202020204" pitchFamily="34" charset="-34"/>
                <a:cs typeface="Cordia New" panose="020B0304020202020204" pitchFamily="34" charset="-34"/>
              </a:rPr>
              <a:t>A </a:t>
            </a:r>
            <a:r>
              <a:rPr lang="th-TH" altLang="th-TH">
                <a:latin typeface="Cordia New" panose="020B0304020202020204" pitchFamily="34" charset="-34"/>
                <a:cs typeface="Cordia New" panose="020B0304020202020204" pitchFamily="34" charset="-34"/>
              </a:rPr>
              <a:t>ต้องมีความสัมพันธ์แบบ </a:t>
            </a:r>
            <a:r>
              <a:rPr lang="en-US" altLang="th-TH">
                <a:latin typeface="Cordia New" panose="020B0304020202020204" pitchFamily="34" charset="-34"/>
                <a:cs typeface="Cordia New" panose="020B0304020202020204" pitchFamily="34" charset="-34"/>
              </a:rPr>
              <a:t>R1 </a:t>
            </a:r>
            <a:r>
              <a:rPr lang="th-TH" altLang="th-TH">
                <a:latin typeface="Cordia New" panose="020B0304020202020204" pitchFamily="34" charset="-34"/>
                <a:cs typeface="Cordia New" panose="020B0304020202020204" pitchFamily="34" charset="-34"/>
              </a:rPr>
              <a:t>กับสมาชิกเอนทิตี้ </a:t>
            </a:r>
            <a:r>
              <a:rPr lang="en-US" altLang="th-TH">
                <a:latin typeface="Cordia New" panose="020B0304020202020204" pitchFamily="34" charset="-34"/>
                <a:cs typeface="Cordia New" panose="020B0304020202020204" pitchFamily="34" charset="-34"/>
              </a:rPr>
              <a:t>B </a:t>
            </a:r>
            <a:r>
              <a:rPr lang="th-TH" altLang="th-TH">
                <a:latin typeface="Cordia New" panose="020B0304020202020204" pitchFamily="34" charset="-34"/>
                <a:cs typeface="Cordia New" panose="020B0304020202020204" pitchFamily="34" charset="-34"/>
              </a:rPr>
              <a:t>เสมอ </a:t>
            </a:r>
          </a:p>
        </p:txBody>
      </p:sp>
      <p:sp>
        <p:nvSpPr>
          <p:cNvPr id="60420" name="Slide Number Placeholder 2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  <a:normAutofit fontScale="62500" lnSpcReduction="20000"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2B7C6150-DA88-4E93-BA7A-13D01AF060D1}" type="slidenum">
              <a:rPr lang="en-US" altLang="th-TH" sz="1800" smtClean="0">
                <a:solidFill>
                  <a:srgbClr val="FFFFFF"/>
                </a:solidFill>
              </a:rPr>
              <a:pPr/>
              <a:t>101</a:t>
            </a:fld>
            <a:endParaRPr lang="en-US" altLang="th-TH" sz="1800" smtClean="0">
              <a:solidFill>
                <a:srgbClr val="FFFFFF"/>
              </a:solidFill>
            </a:endParaRPr>
          </a:p>
        </p:txBody>
      </p:sp>
      <p:sp>
        <p:nvSpPr>
          <p:cNvPr id="33797" name="Rectangle 10"/>
          <p:cNvSpPr>
            <a:spLocks noChangeArrowheads="1"/>
          </p:cNvSpPr>
          <p:nvPr/>
        </p:nvSpPr>
        <p:spPr bwMode="auto">
          <a:xfrm>
            <a:off x="1260475" y="5229225"/>
            <a:ext cx="1727200" cy="7191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 eaLnBrk="0" hangingPunct="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th-TH" smtClean="0">
                <a:latin typeface="Cordia New" panose="020B0304020202020204" pitchFamily="34" charset="-34"/>
                <a:cs typeface="Cordia New" panose="020B0304020202020204" pitchFamily="34" charset="-34"/>
              </a:rPr>
              <a:t>A</a:t>
            </a:r>
          </a:p>
        </p:txBody>
      </p:sp>
      <p:sp>
        <p:nvSpPr>
          <p:cNvPr id="33798" name="Rectangle 11"/>
          <p:cNvSpPr>
            <a:spLocks noChangeArrowheads="1"/>
          </p:cNvSpPr>
          <p:nvPr/>
        </p:nvSpPr>
        <p:spPr bwMode="auto">
          <a:xfrm>
            <a:off x="6229350" y="5229225"/>
            <a:ext cx="1727200" cy="7191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 eaLnBrk="0" hangingPunct="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th-TH" smtClean="0">
                <a:latin typeface="Cordia New" panose="020B0304020202020204" pitchFamily="34" charset="-34"/>
                <a:cs typeface="Cordia New" panose="020B0304020202020204" pitchFamily="34" charset="-34"/>
              </a:rPr>
              <a:t>B</a:t>
            </a:r>
          </a:p>
        </p:txBody>
      </p:sp>
      <p:sp>
        <p:nvSpPr>
          <p:cNvPr id="60423" name="AutoShape 12"/>
          <p:cNvSpPr>
            <a:spLocks noChangeArrowheads="1"/>
          </p:cNvSpPr>
          <p:nvPr/>
        </p:nvSpPr>
        <p:spPr bwMode="auto">
          <a:xfrm>
            <a:off x="3924300" y="5229225"/>
            <a:ext cx="1368425" cy="719138"/>
          </a:xfrm>
          <a:prstGeom prst="flowChartDecision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/>
            <a:r>
              <a:rPr lang="en-US" altLang="th-TH">
                <a:latin typeface="Cordia New" panose="020B0304020202020204" pitchFamily="34" charset="-34"/>
                <a:cs typeface="Cordia New" panose="020B0304020202020204" pitchFamily="34" charset="-34"/>
              </a:rPr>
              <a:t>R1</a:t>
            </a:r>
          </a:p>
        </p:txBody>
      </p:sp>
      <p:sp>
        <p:nvSpPr>
          <p:cNvPr id="60424" name="Line 13"/>
          <p:cNvSpPr>
            <a:spLocks noChangeShapeType="1"/>
          </p:cNvSpPr>
          <p:nvPr/>
        </p:nvSpPr>
        <p:spPr bwMode="auto">
          <a:xfrm>
            <a:off x="5292725" y="5589588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60425" name="Line 14"/>
          <p:cNvSpPr>
            <a:spLocks noChangeShapeType="1"/>
          </p:cNvSpPr>
          <p:nvPr/>
        </p:nvSpPr>
        <p:spPr bwMode="auto">
          <a:xfrm flipH="1">
            <a:off x="2987675" y="5589588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60426" name="Line 15"/>
          <p:cNvSpPr>
            <a:spLocks noChangeShapeType="1"/>
          </p:cNvSpPr>
          <p:nvPr/>
        </p:nvSpPr>
        <p:spPr bwMode="auto">
          <a:xfrm>
            <a:off x="3059113" y="5445125"/>
            <a:ext cx="0" cy="288925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60427" name="Line 16"/>
          <p:cNvSpPr>
            <a:spLocks noChangeShapeType="1"/>
          </p:cNvSpPr>
          <p:nvPr/>
        </p:nvSpPr>
        <p:spPr bwMode="auto">
          <a:xfrm flipV="1">
            <a:off x="6083300" y="5445125"/>
            <a:ext cx="144463" cy="144463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60428" name="Line 17"/>
          <p:cNvSpPr>
            <a:spLocks noChangeShapeType="1"/>
          </p:cNvSpPr>
          <p:nvPr/>
        </p:nvSpPr>
        <p:spPr bwMode="auto">
          <a:xfrm>
            <a:off x="6083300" y="5589588"/>
            <a:ext cx="144463" cy="144462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60429" name="Line 18"/>
          <p:cNvSpPr>
            <a:spLocks noChangeShapeType="1"/>
          </p:cNvSpPr>
          <p:nvPr/>
        </p:nvSpPr>
        <p:spPr bwMode="auto">
          <a:xfrm>
            <a:off x="6083300" y="5589588"/>
            <a:ext cx="144463" cy="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33806" name="Rectangle 19"/>
          <p:cNvSpPr>
            <a:spLocks noChangeArrowheads="1"/>
          </p:cNvSpPr>
          <p:nvPr/>
        </p:nvSpPr>
        <p:spPr bwMode="auto">
          <a:xfrm>
            <a:off x="1260475" y="3829050"/>
            <a:ext cx="1727200" cy="7191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 eaLnBrk="0" hangingPunct="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th-TH" smtClean="0">
                <a:latin typeface="Cordia New" panose="020B0304020202020204" pitchFamily="34" charset="-34"/>
                <a:cs typeface="Cordia New" panose="020B0304020202020204" pitchFamily="34" charset="-34"/>
              </a:rPr>
              <a:t>A</a:t>
            </a:r>
          </a:p>
        </p:txBody>
      </p:sp>
      <p:sp>
        <p:nvSpPr>
          <p:cNvPr id="33807" name="Rectangle 20"/>
          <p:cNvSpPr>
            <a:spLocks noChangeArrowheads="1"/>
          </p:cNvSpPr>
          <p:nvPr/>
        </p:nvSpPr>
        <p:spPr bwMode="auto">
          <a:xfrm>
            <a:off x="6229350" y="3829050"/>
            <a:ext cx="1727200" cy="7191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 eaLnBrk="0" hangingPunct="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th-TH" smtClean="0">
                <a:latin typeface="Cordia New" panose="020B0304020202020204" pitchFamily="34" charset="-34"/>
                <a:cs typeface="Cordia New" panose="020B0304020202020204" pitchFamily="34" charset="-34"/>
              </a:rPr>
              <a:t>B</a:t>
            </a:r>
          </a:p>
        </p:txBody>
      </p:sp>
      <p:sp>
        <p:nvSpPr>
          <p:cNvPr id="60432" name="AutoShape 21"/>
          <p:cNvSpPr>
            <a:spLocks noChangeArrowheads="1"/>
          </p:cNvSpPr>
          <p:nvPr/>
        </p:nvSpPr>
        <p:spPr bwMode="auto">
          <a:xfrm>
            <a:off x="3924300" y="3829050"/>
            <a:ext cx="1368425" cy="719138"/>
          </a:xfrm>
          <a:prstGeom prst="flowChartDecision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/>
            <a:r>
              <a:rPr lang="en-US" altLang="th-TH">
                <a:latin typeface="Cordia New" panose="020B0304020202020204" pitchFamily="34" charset="-34"/>
                <a:cs typeface="Cordia New" panose="020B0304020202020204" pitchFamily="34" charset="-34"/>
              </a:rPr>
              <a:t>R1</a:t>
            </a:r>
          </a:p>
        </p:txBody>
      </p:sp>
      <p:sp>
        <p:nvSpPr>
          <p:cNvPr id="60433" name="Line 22"/>
          <p:cNvSpPr>
            <a:spLocks noChangeShapeType="1"/>
          </p:cNvSpPr>
          <p:nvPr/>
        </p:nvSpPr>
        <p:spPr bwMode="auto">
          <a:xfrm>
            <a:off x="5292725" y="4189413"/>
            <a:ext cx="936625" cy="0"/>
          </a:xfrm>
          <a:prstGeom prst="line">
            <a:avLst/>
          </a:prstGeom>
          <a:noFill/>
          <a:ln w="57150" cmpd="dbl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60434" name="Line 23"/>
          <p:cNvSpPr>
            <a:spLocks noChangeShapeType="1"/>
          </p:cNvSpPr>
          <p:nvPr/>
        </p:nvSpPr>
        <p:spPr bwMode="auto">
          <a:xfrm flipH="1">
            <a:off x="2987675" y="4189413"/>
            <a:ext cx="936625" cy="0"/>
          </a:xfrm>
          <a:prstGeom prst="line">
            <a:avLst/>
          </a:prstGeom>
          <a:noFill/>
          <a:ln w="57150" cmpd="dbl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60435" name="Text Box 24"/>
          <p:cNvSpPr txBox="1">
            <a:spLocks noChangeArrowheads="1"/>
          </p:cNvSpPr>
          <p:nvPr/>
        </p:nvSpPr>
        <p:spPr bwMode="auto">
          <a:xfrm>
            <a:off x="3297238" y="3644900"/>
            <a:ext cx="3159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en-US" altLang="th-TH" b="1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</a:p>
        </p:txBody>
      </p:sp>
      <p:sp>
        <p:nvSpPr>
          <p:cNvPr id="60436" name="Text Box 25"/>
          <p:cNvSpPr txBox="1">
            <a:spLocks noChangeArrowheads="1"/>
          </p:cNvSpPr>
          <p:nvPr/>
        </p:nvSpPr>
        <p:spPr bwMode="auto">
          <a:xfrm>
            <a:off x="5580063" y="3684588"/>
            <a:ext cx="381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en-US" altLang="th-TH" b="1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M</a:t>
            </a:r>
          </a:p>
        </p:txBody>
      </p:sp>
      <p:sp>
        <p:nvSpPr>
          <p:cNvPr id="60437" name="Line 26"/>
          <p:cNvSpPr>
            <a:spLocks noChangeShapeType="1"/>
          </p:cNvSpPr>
          <p:nvPr/>
        </p:nvSpPr>
        <p:spPr bwMode="auto">
          <a:xfrm>
            <a:off x="3132138" y="5445125"/>
            <a:ext cx="0" cy="287338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60438" name="Line 27"/>
          <p:cNvSpPr>
            <a:spLocks noChangeShapeType="1"/>
          </p:cNvSpPr>
          <p:nvPr/>
        </p:nvSpPr>
        <p:spPr bwMode="auto">
          <a:xfrm>
            <a:off x="6011863" y="5445125"/>
            <a:ext cx="0" cy="287338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919484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692150"/>
            <a:ext cx="8229600" cy="1069975"/>
          </a:xfrm>
        </p:spPr>
        <p:txBody>
          <a:bodyPr/>
          <a:lstStyle/>
          <a:p>
            <a:r>
              <a:rPr lang="en-US" altLang="th-TH" sz="4400" b="1" smtClean="0">
                <a:solidFill>
                  <a:srgbClr val="C00000"/>
                </a:solidFill>
                <a:latin typeface="Cordia New" panose="020B0304020202020204" pitchFamily="34" charset="-34"/>
              </a:rPr>
              <a:t>Total Participation</a:t>
            </a:r>
            <a:endParaRPr lang="th-TH" altLang="th-TH" sz="4400" b="1" smtClean="0">
              <a:solidFill>
                <a:srgbClr val="C00000"/>
              </a:solidFill>
              <a:latin typeface="Cordia New" panose="020B0304020202020204" pitchFamily="34" charset="-34"/>
            </a:endParaRPr>
          </a:p>
        </p:txBody>
      </p:sp>
      <p:sp>
        <p:nvSpPr>
          <p:cNvPr id="62467" name="Slide Number Placeholder 2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  <a:normAutofit fontScale="62500" lnSpcReduction="20000"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853A8A59-6D9D-40BF-887B-CAF74CA603AF}" type="slidenum">
              <a:rPr lang="en-US" altLang="th-TH" sz="1800" smtClean="0">
                <a:solidFill>
                  <a:srgbClr val="FFFFFF"/>
                </a:solidFill>
              </a:rPr>
              <a:pPr/>
              <a:t>102</a:t>
            </a:fld>
            <a:endParaRPr lang="en-US" altLang="th-TH" sz="1800" smtClean="0">
              <a:solidFill>
                <a:srgbClr val="FFFFFF"/>
              </a:solidFill>
            </a:endParaRPr>
          </a:p>
        </p:txBody>
      </p:sp>
      <p:grpSp>
        <p:nvGrpSpPr>
          <p:cNvPr id="62468" name="Group 4"/>
          <p:cNvGrpSpPr>
            <a:grpSpLocks/>
          </p:cNvGrpSpPr>
          <p:nvPr/>
        </p:nvGrpSpPr>
        <p:grpSpPr bwMode="auto">
          <a:xfrm>
            <a:off x="1560513" y="1916113"/>
            <a:ext cx="6972300" cy="1260475"/>
            <a:chOff x="1560878" y="2139156"/>
            <a:chExt cx="6971562" cy="1259848"/>
          </a:xfrm>
        </p:grpSpPr>
        <p:sp>
          <p:nvSpPr>
            <p:cNvPr id="62503" name="Text Box 28"/>
            <p:cNvSpPr txBox="1">
              <a:spLocks noChangeArrowheads="1"/>
            </p:cNvSpPr>
            <p:nvPr/>
          </p:nvSpPr>
          <p:spPr bwMode="auto">
            <a:xfrm>
              <a:off x="5589537" y="2912435"/>
              <a:ext cx="484188" cy="242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/>
              <a:r>
                <a:rPr lang="en-US" altLang="th-TH" sz="1600" b="1">
                  <a:solidFill>
                    <a:srgbClr val="FF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M</a:t>
              </a:r>
            </a:p>
          </p:txBody>
        </p:sp>
        <p:grpSp>
          <p:nvGrpSpPr>
            <p:cNvPr id="62504" name="Group 2"/>
            <p:cNvGrpSpPr>
              <a:grpSpLocks/>
            </p:cNvGrpSpPr>
            <p:nvPr/>
          </p:nvGrpSpPr>
          <p:grpSpPr bwMode="auto">
            <a:xfrm>
              <a:off x="1560878" y="2260600"/>
              <a:ext cx="2425700" cy="1096963"/>
              <a:chOff x="1584325" y="4293096"/>
              <a:chExt cx="2425700" cy="1096963"/>
            </a:xfrm>
          </p:grpSpPr>
          <p:sp>
            <p:nvSpPr>
              <p:cNvPr id="62523" name="Oval 30"/>
              <p:cNvSpPr>
                <a:spLocks noChangeArrowheads="1"/>
              </p:cNvSpPr>
              <p:nvPr/>
            </p:nvSpPr>
            <p:spPr bwMode="auto">
              <a:xfrm>
                <a:off x="1584325" y="4304283"/>
                <a:ext cx="969963" cy="36512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eaLnBrk="1" hangingPunct="1"/>
                <a:endParaRPr lang="th-TH" altLang="th-TH" sz="16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grpSp>
            <p:nvGrpSpPr>
              <p:cNvPr id="62524" name="Group 1"/>
              <p:cNvGrpSpPr>
                <a:grpSpLocks/>
              </p:cNvGrpSpPr>
              <p:nvPr/>
            </p:nvGrpSpPr>
            <p:grpSpPr bwMode="auto">
              <a:xfrm>
                <a:off x="1584325" y="4293096"/>
                <a:ext cx="2425700" cy="1096963"/>
                <a:chOff x="5708650" y="2260600"/>
                <a:chExt cx="2425700" cy="1096963"/>
              </a:xfrm>
            </p:grpSpPr>
            <p:sp>
              <p:nvSpPr>
                <p:cNvPr id="62525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6194425" y="2992438"/>
                  <a:ext cx="1293813" cy="365125"/>
                </a:xfrm>
                <a:prstGeom prst="rect">
                  <a:avLst/>
                </a:prstGeom>
                <a:noFill/>
                <a:ln w="635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1pPr>
                  <a:lvl2pPr marL="742950" indent="-28575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2pPr>
                  <a:lvl3pPr marL="1143000" indent="-22860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3pPr>
                  <a:lvl4pPr marL="1600200" indent="-22860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4pPr>
                  <a:lvl5pPr marL="2057400" indent="-22860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9pPr>
                </a:lstStyle>
                <a:p>
                  <a:pPr algn="ctr"/>
                  <a:r>
                    <a:rPr lang="th-TH" altLang="th-TH" sz="1600" b="1">
                      <a:latin typeface="Cordia New" panose="020B0304020202020204" pitchFamily="34" charset="-34"/>
                      <a:cs typeface="Cordia New" panose="020B0304020202020204" pitchFamily="34" charset="-34"/>
                    </a:rPr>
                    <a:t>คณะวิชา</a:t>
                  </a:r>
                  <a:endParaRPr lang="en-US" altLang="th-TH" sz="1600" b="1">
                    <a:latin typeface="Cordia New" panose="020B0304020202020204" pitchFamily="34" charset="-34"/>
                    <a:cs typeface="Cordia New" panose="020B0304020202020204" pitchFamily="34" charset="-34"/>
                  </a:endParaRPr>
                </a:p>
              </p:txBody>
            </p:sp>
            <p:sp>
              <p:nvSpPr>
                <p:cNvPr id="62526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5708650" y="2260600"/>
                  <a:ext cx="969963" cy="2428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1pPr>
                  <a:lvl2pPr marL="742950" indent="-28575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2pPr>
                  <a:lvl3pPr marL="1143000" indent="-22860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3pPr>
                  <a:lvl4pPr marL="1600200" indent="-22860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4pPr>
                  <a:lvl5pPr marL="2057400" indent="-22860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9pPr>
                </a:lstStyle>
                <a:p>
                  <a:pPr algn="ctr"/>
                  <a:r>
                    <a:rPr lang="th-TH" altLang="th-TH" sz="1600" u="sng">
                      <a:latin typeface="Cordia New" panose="020B0304020202020204" pitchFamily="34" charset="-34"/>
                      <a:cs typeface="Cordia New" panose="020B0304020202020204" pitchFamily="34" charset="-34"/>
                    </a:rPr>
                    <a:t>รหัสคณะ</a:t>
                  </a:r>
                  <a:endParaRPr lang="en-US" altLang="th-TH" sz="1600" u="sng">
                    <a:latin typeface="Cordia New" panose="020B0304020202020204" pitchFamily="34" charset="-34"/>
                    <a:cs typeface="Cordia New" panose="020B0304020202020204" pitchFamily="34" charset="-34"/>
                  </a:endParaRPr>
                </a:p>
              </p:txBody>
            </p:sp>
            <p:sp>
              <p:nvSpPr>
                <p:cNvPr id="62527" name="Oval 32"/>
                <p:cNvSpPr>
                  <a:spLocks noChangeArrowheads="1"/>
                </p:cNvSpPr>
                <p:nvPr/>
              </p:nvSpPr>
              <p:spPr bwMode="auto">
                <a:xfrm>
                  <a:off x="7164388" y="2260600"/>
                  <a:ext cx="969962" cy="242888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1pPr>
                  <a:lvl2pPr marL="742950" indent="-28575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2pPr>
                  <a:lvl3pPr marL="1143000" indent="-22860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3pPr>
                  <a:lvl4pPr marL="1600200" indent="-22860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4pPr>
                  <a:lvl5pPr marL="2057400" indent="-22860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9pPr>
                </a:lstStyle>
                <a:p>
                  <a:pPr eaLnBrk="1" hangingPunct="1"/>
                  <a:endParaRPr lang="th-TH" altLang="th-TH" sz="1600">
                    <a:latin typeface="Cordia New" panose="020B0304020202020204" pitchFamily="34" charset="-34"/>
                    <a:cs typeface="Cordia New" panose="020B0304020202020204" pitchFamily="34" charset="-34"/>
                  </a:endParaRPr>
                </a:p>
              </p:txBody>
            </p:sp>
            <p:sp>
              <p:nvSpPr>
                <p:cNvPr id="62528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7164388" y="2260600"/>
                  <a:ext cx="969962" cy="2428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1pPr>
                  <a:lvl2pPr marL="742950" indent="-28575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2pPr>
                  <a:lvl3pPr marL="1143000" indent="-22860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3pPr>
                  <a:lvl4pPr marL="1600200" indent="-22860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4pPr>
                  <a:lvl5pPr marL="2057400" indent="-22860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9pPr>
                </a:lstStyle>
                <a:p>
                  <a:pPr algn="ctr"/>
                  <a:r>
                    <a:rPr lang="th-TH" altLang="th-TH" sz="1600">
                      <a:latin typeface="Cordia New" panose="020B0304020202020204" pitchFamily="34" charset="-34"/>
                      <a:cs typeface="Cordia New" panose="020B0304020202020204" pitchFamily="34" charset="-34"/>
                    </a:rPr>
                    <a:t>ชื่อคณะ</a:t>
                  </a:r>
                  <a:endParaRPr lang="en-US" altLang="th-TH" sz="1600">
                    <a:latin typeface="Cordia New" panose="020B0304020202020204" pitchFamily="34" charset="-34"/>
                    <a:cs typeface="Cordia New" panose="020B0304020202020204" pitchFamily="34" charset="-34"/>
                  </a:endParaRPr>
                </a:p>
              </p:txBody>
            </p:sp>
            <p:sp>
              <p:nvSpPr>
                <p:cNvPr id="62529" name="Line 34"/>
                <p:cNvSpPr>
                  <a:spLocks noChangeShapeType="1"/>
                </p:cNvSpPr>
                <p:nvPr/>
              </p:nvSpPr>
              <p:spPr bwMode="auto">
                <a:xfrm>
                  <a:off x="6356721" y="2636912"/>
                  <a:ext cx="321891" cy="35552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th-TH"/>
                </a:p>
              </p:txBody>
            </p:sp>
            <p:sp>
              <p:nvSpPr>
                <p:cNvPr id="62530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7002463" y="2503488"/>
                  <a:ext cx="647700" cy="48895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th-TH"/>
                </a:p>
              </p:txBody>
            </p:sp>
          </p:grpSp>
        </p:grpSp>
        <p:sp>
          <p:nvSpPr>
            <p:cNvPr id="62505" name="AutoShape 36"/>
            <p:cNvSpPr>
              <a:spLocks noChangeArrowheads="1"/>
            </p:cNvSpPr>
            <p:nvPr/>
          </p:nvSpPr>
          <p:spPr bwMode="auto">
            <a:xfrm>
              <a:off x="3971875" y="2992438"/>
              <a:ext cx="1455737" cy="365125"/>
            </a:xfrm>
            <a:prstGeom prst="flowChartDecision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/>
              <a:endParaRPr lang="th-TH" altLang="th-TH" sz="16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62506" name="Text Box 37"/>
            <p:cNvSpPr txBox="1">
              <a:spLocks noChangeArrowheads="1"/>
            </p:cNvSpPr>
            <p:nvPr/>
          </p:nvSpPr>
          <p:spPr bwMode="auto">
            <a:xfrm>
              <a:off x="3948831" y="3033879"/>
              <a:ext cx="1455737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>
                <a:spcBef>
                  <a:spcPts val="400"/>
                </a:spcBef>
              </a:pPr>
              <a:r>
                <a:rPr lang="th-TH" altLang="th-TH" sz="1600" b="1">
                  <a:latin typeface="Cordia New" panose="020B0304020202020204" pitchFamily="34" charset="-34"/>
                  <a:cs typeface="Cordia New" panose="020B0304020202020204" pitchFamily="34" charset="-34"/>
                </a:rPr>
                <a:t>สังกัด</a:t>
              </a:r>
              <a:endParaRPr lang="en-US" altLang="th-TH" sz="1600" b="1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62507" name="Text Box 38"/>
            <p:cNvSpPr txBox="1">
              <a:spLocks noChangeArrowheads="1"/>
            </p:cNvSpPr>
            <p:nvPr/>
          </p:nvSpPr>
          <p:spPr bwMode="auto">
            <a:xfrm>
              <a:off x="3355832" y="2838581"/>
              <a:ext cx="485775" cy="374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/>
              <a:r>
                <a:rPr lang="en-US" altLang="th-TH" sz="2000" b="1">
                  <a:solidFill>
                    <a:srgbClr val="FF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1</a:t>
              </a:r>
            </a:p>
          </p:txBody>
        </p:sp>
        <p:sp>
          <p:nvSpPr>
            <p:cNvPr id="62508" name="Line 39"/>
            <p:cNvSpPr>
              <a:spLocks noChangeShapeType="1"/>
            </p:cNvSpPr>
            <p:nvPr/>
          </p:nvSpPr>
          <p:spPr bwMode="auto">
            <a:xfrm>
              <a:off x="5427612" y="3171825"/>
              <a:ext cx="647700" cy="1588"/>
            </a:xfrm>
            <a:prstGeom prst="line">
              <a:avLst/>
            </a:prstGeom>
            <a:noFill/>
            <a:ln w="57150" cmpd="dbl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62509" name="Text Box 17"/>
            <p:cNvSpPr txBox="1">
              <a:spLocks noChangeArrowheads="1"/>
            </p:cNvSpPr>
            <p:nvPr/>
          </p:nvSpPr>
          <p:spPr bwMode="auto">
            <a:xfrm>
              <a:off x="6106740" y="2992438"/>
              <a:ext cx="1293812" cy="3651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/>
              <a:r>
                <a:rPr lang="th-TH" altLang="th-TH" sz="1600" b="1">
                  <a:latin typeface="Cordia New" panose="020B0304020202020204" pitchFamily="34" charset="-34"/>
                  <a:cs typeface="Cordia New" panose="020B0304020202020204" pitchFamily="34" charset="-34"/>
                </a:rPr>
                <a:t>นักศึกษา</a:t>
              </a:r>
              <a:endParaRPr lang="en-US" altLang="th-TH" sz="1600" b="1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62510" name="Oval 18"/>
            <p:cNvSpPr>
              <a:spLocks noChangeArrowheads="1"/>
            </p:cNvSpPr>
            <p:nvPr/>
          </p:nvSpPr>
          <p:spPr bwMode="auto">
            <a:xfrm>
              <a:off x="4812927" y="2420888"/>
              <a:ext cx="1293813" cy="3270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/>
              <a:endParaRPr lang="th-TH" altLang="th-TH" sz="16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62511" name="Text Box 19"/>
            <p:cNvSpPr txBox="1">
              <a:spLocks noChangeArrowheads="1"/>
            </p:cNvSpPr>
            <p:nvPr/>
          </p:nvSpPr>
          <p:spPr bwMode="auto">
            <a:xfrm>
              <a:off x="4812927" y="2420888"/>
              <a:ext cx="1293813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/>
              <a:r>
                <a:rPr lang="th-TH" altLang="th-TH" sz="1600" u="sng">
                  <a:latin typeface="Cordia New" panose="020B0304020202020204" pitchFamily="34" charset="-34"/>
                  <a:cs typeface="Cordia New" panose="020B0304020202020204" pitchFamily="34" charset="-34"/>
                </a:rPr>
                <a:t>รหัสนักศึกษา</a:t>
              </a:r>
              <a:endParaRPr lang="en-US" altLang="th-TH" sz="1600" u="sng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62512" name="Oval 20"/>
            <p:cNvSpPr>
              <a:spLocks noChangeArrowheads="1"/>
            </p:cNvSpPr>
            <p:nvPr/>
          </p:nvSpPr>
          <p:spPr bwMode="auto">
            <a:xfrm>
              <a:off x="5782890" y="2172203"/>
              <a:ext cx="969962" cy="2821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/>
              <a:endParaRPr lang="th-TH" altLang="th-TH" sz="16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62513" name="Text Box 21"/>
            <p:cNvSpPr txBox="1">
              <a:spLocks noChangeArrowheads="1"/>
            </p:cNvSpPr>
            <p:nvPr/>
          </p:nvSpPr>
          <p:spPr bwMode="auto">
            <a:xfrm>
              <a:off x="5831631" y="2139156"/>
              <a:ext cx="969962" cy="242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/>
              <a:r>
                <a:rPr lang="th-TH" altLang="th-TH" sz="1600">
                  <a:latin typeface="Cordia New" panose="020B0304020202020204" pitchFamily="34" charset="-34"/>
                  <a:cs typeface="Cordia New" panose="020B0304020202020204" pitchFamily="34" charset="-34"/>
                </a:rPr>
                <a:t>ชื่อ</a:t>
              </a:r>
              <a:endParaRPr lang="en-US" altLang="th-TH" sz="16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62514" name="Oval 22"/>
            <p:cNvSpPr>
              <a:spLocks noChangeArrowheads="1"/>
            </p:cNvSpPr>
            <p:nvPr/>
          </p:nvSpPr>
          <p:spPr bwMode="auto">
            <a:xfrm>
              <a:off x="6752852" y="2260600"/>
              <a:ext cx="971550" cy="24288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/>
              <a:endParaRPr lang="th-TH" altLang="th-TH" sz="16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62515" name="Text Box 23"/>
            <p:cNvSpPr txBox="1">
              <a:spLocks noChangeArrowheads="1"/>
            </p:cNvSpPr>
            <p:nvPr/>
          </p:nvSpPr>
          <p:spPr bwMode="auto">
            <a:xfrm>
              <a:off x="6752852" y="2260600"/>
              <a:ext cx="971550" cy="242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/>
              <a:r>
                <a:rPr lang="th-TH" altLang="th-TH" sz="1600">
                  <a:latin typeface="Cordia New" panose="020B0304020202020204" pitchFamily="34" charset="-34"/>
                  <a:cs typeface="Cordia New" panose="020B0304020202020204" pitchFamily="34" charset="-34"/>
                </a:rPr>
                <a:t>นามสกุล</a:t>
              </a:r>
              <a:endParaRPr lang="en-US" altLang="th-TH" sz="16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62516" name="Line 24"/>
            <p:cNvSpPr>
              <a:spLocks noChangeShapeType="1"/>
            </p:cNvSpPr>
            <p:nvPr/>
          </p:nvSpPr>
          <p:spPr bwMode="auto">
            <a:xfrm>
              <a:off x="5459040" y="2747963"/>
              <a:ext cx="809625" cy="2444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62517" name="Line 25"/>
            <p:cNvSpPr>
              <a:spLocks noChangeShapeType="1"/>
            </p:cNvSpPr>
            <p:nvPr/>
          </p:nvSpPr>
          <p:spPr bwMode="auto">
            <a:xfrm>
              <a:off x="6316611" y="2454348"/>
              <a:ext cx="274315" cy="5380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62518" name="Line 26"/>
            <p:cNvSpPr>
              <a:spLocks noChangeShapeType="1"/>
            </p:cNvSpPr>
            <p:nvPr/>
          </p:nvSpPr>
          <p:spPr bwMode="auto">
            <a:xfrm flipH="1">
              <a:off x="6914777" y="2503488"/>
              <a:ext cx="161925" cy="4889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62519" name="Line 27"/>
            <p:cNvSpPr>
              <a:spLocks noChangeShapeType="1"/>
            </p:cNvSpPr>
            <p:nvPr/>
          </p:nvSpPr>
          <p:spPr bwMode="auto">
            <a:xfrm>
              <a:off x="3340465" y="3164367"/>
              <a:ext cx="646113" cy="1588"/>
            </a:xfrm>
            <a:prstGeom prst="line">
              <a:avLst/>
            </a:prstGeom>
            <a:noFill/>
            <a:ln w="57150" cmpd="dbl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62520" name="Oval 40"/>
            <p:cNvSpPr>
              <a:spLocks noChangeArrowheads="1"/>
            </p:cNvSpPr>
            <p:nvPr/>
          </p:nvSpPr>
          <p:spPr bwMode="auto">
            <a:xfrm>
              <a:off x="7238627" y="2503488"/>
              <a:ext cx="1293813" cy="2444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/>
              <a:endParaRPr lang="th-TH" altLang="th-TH" sz="16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62521" name="Text Box 41"/>
            <p:cNvSpPr txBox="1">
              <a:spLocks noChangeArrowheads="1"/>
            </p:cNvSpPr>
            <p:nvPr/>
          </p:nvSpPr>
          <p:spPr bwMode="auto">
            <a:xfrm>
              <a:off x="7238627" y="2503488"/>
              <a:ext cx="1293813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/>
              <a:r>
                <a:rPr lang="th-TH" altLang="th-TH" sz="1600">
                  <a:latin typeface="Cordia New" panose="020B0304020202020204" pitchFamily="34" charset="-34"/>
                  <a:cs typeface="Cordia New" panose="020B0304020202020204" pitchFamily="34" charset="-34"/>
                </a:rPr>
                <a:t>โปรแกรมวิชา</a:t>
              </a:r>
              <a:endParaRPr lang="en-US" altLang="th-TH" sz="16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62522" name="Line 42"/>
            <p:cNvSpPr>
              <a:spLocks noChangeShapeType="1"/>
            </p:cNvSpPr>
            <p:nvPr/>
          </p:nvSpPr>
          <p:spPr bwMode="auto">
            <a:xfrm flipH="1">
              <a:off x="7238627" y="2747963"/>
              <a:ext cx="323850" cy="2444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</p:grpSp>
      <p:grpSp>
        <p:nvGrpSpPr>
          <p:cNvPr id="62469" name="Group 52"/>
          <p:cNvGrpSpPr>
            <a:grpSpLocks/>
          </p:cNvGrpSpPr>
          <p:nvPr/>
        </p:nvGrpSpPr>
        <p:grpSpPr bwMode="auto">
          <a:xfrm>
            <a:off x="1568450" y="3933825"/>
            <a:ext cx="6972300" cy="1258888"/>
            <a:chOff x="1560878" y="2139156"/>
            <a:chExt cx="6971562" cy="1259848"/>
          </a:xfrm>
        </p:grpSpPr>
        <p:grpSp>
          <p:nvGrpSpPr>
            <p:cNvPr id="62477" name="Group 54"/>
            <p:cNvGrpSpPr>
              <a:grpSpLocks/>
            </p:cNvGrpSpPr>
            <p:nvPr/>
          </p:nvGrpSpPr>
          <p:grpSpPr bwMode="auto">
            <a:xfrm>
              <a:off x="1560878" y="2260600"/>
              <a:ext cx="2425700" cy="1096963"/>
              <a:chOff x="1584325" y="4293096"/>
              <a:chExt cx="2425700" cy="1096963"/>
            </a:xfrm>
          </p:grpSpPr>
          <p:sp>
            <p:nvSpPr>
              <p:cNvPr id="62495" name="Oval 30"/>
              <p:cNvSpPr>
                <a:spLocks noChangeArrowheads="1"/>
              </p:cNvSpPr>
              <p:nvPr/>
            </p:nvSpPr>
            <p:spPr bwMode="auto">
              <a:xfrm>
                <a:off x="1584325" y="4304283"/>
                <a:ext cx="969963" cy="36512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eaLnBrk="1" hangingPunct="1"/>
                <a:endParaRPr lang="th-TH" altLang="th-TH" sz="16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grpSp>
            <p:nvGrpSpPr>
              <p:cNvPr id="62496" name="Group 92"/>
              <p:cNvGrpSpPr>
                <a:grpSpLocks/>
              </p:cNvGrpSpPr>
              <p:nvPr/>
            </p:nvGrpSpPr>
            <p:grpSpPr bwMode="auto">
              <a:xfrm>
                <a:off x="1584325" y="4293096"/>
                <a:ext cx="2425700" cy="1096963"/>
                <a:chOff x="5708650" y="2260600"/>
                <a:chExt cx="2425700" cy="1096963"/>
              </a:xfrm>
            </p:grpSpPr>
            <p:sp>
              <p:nvSpPr>
                <p:cNvPr id="62497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6194425" y="2992438"/>
                  <a:ext cx="1293813" cy="365125"/>
                </a:xfrm>
                <a:prstGeom prst="rect">
                  <a:avLst/>
                </a:prstGeom>
                <a:noFill/>
                <a:ln w="635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1pPr>
                  <a:lvl2pPr marL="742950" indent="-28575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2pPr>
                  <a:lvl3pPr marL="1143000" indent="-22860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3pPr>
                  <a:lvl4pPr marL="1600200" indent="-22860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4pPr>
                  <a:lvl5pPr marL="2057400" indent="-22860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9pPr>
                </a:lstStyle>
                <a:p>
                  <a:pPr algn="ctr"/>
                  <a:r>
                    <a:rPr lang="th-TH" altLang="th-TH" sz="1600" b="1">
                      <a:latin typeface="Cordia New" panose="020B0304020202020204" pitchFamily="34" charset="-34"/>
                      <a:cs typeface="Cordia New" panose="020B0304020202020204" pitchFamily="34" charset="-34"/>
                    </a:rPr>
                    <a:t>คณะวิชา</a:t>
                  </a:r>
                  <a:endParaRPr lang="en-US" altLang="th-TH" sz="1600" b="1">
                    <a:latin typeface="Cordia New" panose="020B0304020202020204" pitchFamily="34" charset="-34"/>
                    <a:cs typeface="Cordia New" panose="020B0304020202020204" pitchFamily="34" charset="-34"/>
                  </a:endParaRPr>
                </a:p>
              </p:txBody>
            </p:sp>
            <p:sp>
              <p:nvSpPr>
                <p:cNvPr id="62498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5708650" y="2260600"/>
                  <a:ext cx="969963" cy="2428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1pPr>
                  <a:lvl2pPr marL="742950" indent="-28575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2pPr>
                  <a:lvl3pPr marL="1143000" indent="-22860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3pPr>
                  <a:lvl4pPr marL="1600200" indent="-22860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4pPr>
                  <a:lvl5pPr marL="2057400" indent="-22860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9pPr>
                </a:lstStyle>
                <a:p>
                  <a:pPr algn="ctr"/>
                  <a:r>
                    <a:rPr lang="th-TH" altLang="th-TH" sz="1600" u="sng">
                      <a:latin typeface="Cordia New" panose="020B0304020202020204" pitchFamily="34" charset="-34"/>
                      <a:cs typeface="Cordia New" panose="020B0304020202020204" pitchFamily="34" charset="-34"/>
                    </a:rPr>
                    <a:t>รหัสคณะ</a:t>
                  </a:r>
                  <a:endParaRPr lang="en-US" altLang="th-TH" sz="1600" u="sng">
                    <a:latin typeface="Cordia New" panose="020B0304020202020204" pitchFamily="34" charset="-34"/>
                    <a:cs typeface="Cordia New" panose="020B0304020202020204" pitchFamily="34" charset="-34"/>
                  </a:endParaRPr>
                </a:p>
              </p:txBody>
            </p:sp>
            <p:sp>
              <p:nvSpPr>
                <p:cNvPr id="62499" name="Oval 32"/>
                <p:cNvSpPr>
                  <a:spLocks noChangeArrowheads="1"/>
                </p:cNvSpPr>
                <p:nvPr/>
              </p:nvSpPr>
              <p:spPr bwMode="auto">
                <a:xfrm>
                  <a:off x="7164388" y="2260600"/>
                  <a:ext cx="969962" cy="242888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1pPr>
                  <a:lvl2pPr marL="742950" indent="-28575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2pPr>
                  <a:lvl3pPr marL="1143000" indent="-22860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3pPr>
                  <a:lvl4pPr marL="1600200" indent="-22860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4pPr>
                  <a:lvl5pPr marL="2057400" indent="-22860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9pPr>
                </a:lstStyle>
                <a:p>
                  <a:pPr eaLnBrk="1" hangingPunct="1"/>
                  <a:endParaRPr lang="th-TH" altLang="th-TH" sz="1600">
                    <a:latin typeface="Cordia New" panose="020B0304020202020204" pitchFamily="34" charset="-34"/>
                    <a:cs typeface="Cordia New" panose="020B0304020202020204" pitchFamily="34" charset="-34"/>
                  </a:endParaRPr>
                </a:p>
              </p:txBody>
            </p:sp>
            <p:sp>
              <p:nvSpPr>
                <p:cNvPr id="62500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7164388" y="2260600"/>
                  <a:ext cx="969962" cy="2428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1pPr>
                  <a:lvl2pPr marL="742950" indent="-28575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2pPr>
                  <a:lvl3pPr marL="1143000" indent="-22860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3pPr>
                  <a:lvl4pPr marL="1600200" indent="-22860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4pPr>
                  <a:lvl5pPr marL="2057400" indent="-22860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9pPr>
                </a:lstStyle>
                <a:p>
                  <a:pPr algn="ctr"/>
                  <a:r>
                    <a:rPr lang="th-TH" altLang="th-TH" sz="1600">
                      <a:latin typeface="Cordia New" panose="020B0304020202020204" pitchFamily="34" charset="-34"/>
                      <a:cs typeface="Cordia New" panose="020B0304020202020204" pitchFamily="34" charset="-34"/>
                    </a:rPr>
                    <a:t>ชื่อคณะ</a:t>
                  </a:r>
                  <a:endParaRPr lang="en-US" altLang="th-TH" sz="1600">
                    <a:latin typeface="Cordia New" panose="020B0304020202020204" pitchFamily="34" charset="-34"/>
                    <a:cs typeface="Cordia New" panose="020B0304020202020204" pitchFamily="34" charset="-34"/>
                  </a:endParaRPr>
                </a:p>
              </p:txBody>
            </p:sp>
            <p:sp>
              <p:nvSpPr>
                <p:cNvPr id="62501" name="Line 34"/>
                <p:cNvSpPr>
                  <a:spLocks noChangeShapeType="1"/>
                </p:cNvSpPr>
                <p:nvPr/>
              </p:nvSpPr>
              <p:spPr bwMode="auto">
                <a:xfrm>
                  <a:off x="6356721" y="2636912"/>
                  <a:ext cx="321891" cy="35552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th-TH"/>
                </a:p>
              </p:txBody>
            </p:sp>
            <p:sp>
              <p:nvSpPr>
                <p:cNvPr id="62502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7002463" y="2503488"/>
                  <a:ext cx="647700" cy="48895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th-TH"/>
                </a:p>
              </p:txBody>
            </p:sp>
          </p:grpSp>
        </p:grpSp>
        <p:sp>
          <p:nvSpPr>
            <p:cNvPr id="62478" name="AutoShape 36"/>
            <p:cNvSpPr>
              <a:spLocks noChangeArrowheads="1"/>
            </p:cNvSpPr>
            <p:nvPr/>
          </p:nvSpPr>
          <p:spPr bwMode="auto">
            <a:xfrm>
              <a:off x="3971875" y="2992438"/>
              <a:ext cx="1455737" cy="365125"/>
            </a:xfrm>
            <a:prstGeom prst="flowChartDecision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/>
              <a:endParaRPr lang="th-TH" altLang="th-TH" sz="16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62479" name="Text Box 37"/>
            <p:cNvSpPr txBox="1">
              <a:spLocks noChangeArrowheads="1"/>
            </p:cNvSpPr>
            <p:nvPr/>
          </p:nvSpPr>
          <p:spPr bwMode="auto">
            <a:xfrm>
              <a:off x="3948831" y="3033879"/>
              <a:ext cx="1455737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>
                <a:spcBef>
                  <a:spcPts val="400"/>
                </a:spcBef>
              </a:pPr>
              <a:r>
                <a:rPr lang="th-TH" altLang="th-TH" sz="1600" b="1">
                  <a:latin typeface="Cordia New" panose="020B0304020202020204" pitchFamily="34" charset="-34"/>
                  <a:cs typeface="Cordia New" panose="020B0304020202020204" pitchFamily="34" charset="-34"/>
                </a:rPr>
                <a:t>สังกัด</a:t>
              </a:r>
              <a:endParaRPr lang="en-US" altLang="th-TH" sz="1600" b="1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62480" name="Line 39"/>
            <p:cNvSpPr>
              <a:spLocks noChangeShapeType="1"/>
            </p:cNvSpPr>
            <p:nvPr/>
          </p:nvSpPr>
          <p:spPr bwMode="auto">
            <a:xfrm>
              <a:off x="5427612" y="3171826"/>
              <a:ext cx="679128" cy="0"/>
            </a:xfrm>
            <a:prstGeom prst="line">
              <a:avLst/>
            </a:prstGeom>
            <a:noFill/>
            <a:ln w="12700" cmpd="dbl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62481" name="Text Box 17"/>
            <p:cNvSpPr txBox="1">
              <a:spLocks noChangeArrowheads="1"/>
            </p:cNvSpPr>
            <p:nvPr/>
          </p:nvSpPr>
          <p:spPr bwMode="auto">
            <a:xfrm>
              <a:off x="6106740" y="2992438"/>
              <a:ext cx="1293812" cy="3651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/>
              <a:r>
                <a:rPr lang="th-TH" altLang="th-TH" sz="1600" b="1">
                  <a:latin typeface="Cordia New" panose="020B0304020202020204" pitchFamily="34" charset="-34"/>
                  <a:cs typeface="Cordia New" panose="020B0304020202020204" pitchFamily="34" charset="-34"/>
                </a:rPr>
                <a:t>นักศึกษา</a:t>
              </a:r>
              <a:endParaRPr lang="en-US" altLang="th-TH" sz="1600" b="1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62482" name="Oval 18"/>
            <p:cNvSpPr>
              <a:spLocks noChangeArrowheads="1"/>
            </p:cNvSpPr>
            <p:nvPr/>
          </p:nvSpPr>
          <p:spPr bwMode="auto">
            <a:xfrm>
              <a:off x="4812927" y="2420888"/>
              <a:ext cx="1293813" cy="3270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/>
              <a:endParaRPr lang="th-TH" altLang="th-TH" sz="16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62483" name="Text Box 19"/>
            <p:cNvSpPr txBox="1">
              <a:spLocks noChangeArrowheads="1"/>
            </p:cNvSpPr>
            <p:nvPr/>
          </p:nvSpPr>
          <p:spPr bwMode="auto">
            <a:xfrm>
              <a:off x="4812927" y="2420888"/>
              <a:ext cx="1293813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/>
              <a:r>
                <a:rPr lang="th-TH" altLang="th-TH" sz="1600" u="sng">
                  <a:latin typeface="Cordia New" panose="020B0304020202020204" pitchFamily="34" charset="-34"/>
                  <a:cs typeface="Cordia New" panose="020B0304020202020204" pitchFamily="34" charset="-34"/>
                </a:rPr>
                <a:t>รหัสนักศึกษา</a:t>
              </a:r>
              <a:endParaRPr lang="en-US" altLang="th-TH" sz="1600" u="sng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62484" name="Oval 20"/>
            <p:cNvSpPr>
              <a:spLocks noChangeArrowheads="1"/>
            </p:cNvSpPr>
            <p:nvPr/>
          </p:nvSpPr>
          <p:spPr bwMode="auto">
            <a:xfrm>
              <a:off x="5782890" y="2172203"/>
              <a:ext cx="969962" cy="2821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/>
              <a:endParaRPr lang="th-TH" altLang="th-TH" sz="16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62485" name="Text Box 21"/>
            <p:cNvSpPr txBox="1">
              <a:spLocks noChangeArrowheads="1"/>
            </p:cNvSpPr>
            <p:nvPr/>
          </p:nvSpPr>
          <p:spPr bwMode="auto">
            <a:xfrm>
              <a:off x="5831631" y="2139156"/>
              <a:ext cx="969962" cy="242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/>
              <a:r>
                <a:rPr lang="th-TH" altLang="th-TH" sz="1600">
                  <a:latin typeface="Cordia New" panose="020B0304020202020204" pitchFamily="34" charset="-34"/>
                  <a:cs typeface="Cordia New" panose="020B0304020202020204" pitchFamily="34" charset="-34"/>
                </a:rPr>
                <a:t>ชื่อ</a:t>
              </a:r>
              <a:endParaRPr lang="en-US" altLang="th-TH" sz="16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62486" name="Oval 22"/>
            <p:cNvSpPr>
              <a:spLocks noChangeArrowheads="1"/>
            </p:cNvSpPr>
            <p:nvPr/>
          </p:nvSpPr>
          <p:spPr bwMode="auto">
            <a:xfrm>
              <a:off x="6752852" y="2260600"/>
              <a:ext cx="971550" cy="24288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/>
              <a:endParaRPr lang="th-TH" altLang="th-TH" sz="16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62487" name="Text Box 23"/>
            <p:cNvSpPr txBox="1">
              <a:spLocks noChangeArrowheads="1"/>
            </p:cNvSpPr>
            <p:nvPr/>
          </p:nvSpPr>
          <p:spPr bwMode="auto">
            <a:xfrm>
              <a:off x="6752852" y="2260600"/>
              <a:ext cx="971550" cy="242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/>
              <a:r>
                <a:rPr lang="th-TH" altLang="th-TH" sz="1600">
                  <a:latin typeface="Cordia New" panose="020B0304020202020204" pitchFamily="34" charset="-34"/>
                  <a:cs typeface="Cordia New" panose="020B0304020202020204" pitchFamily="34" charset="-34"/>
                </a:rPr>
                <a:t>นามสกุล</a:t>
              </a:r>
              <a:endParaRPr lang="en-US" altLang="th-TH" sz="16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62488" name="Line 24"/>
            <p:cNvSpPr>
              <a:spLocks noChangeShapeType="1"/>
            </p:cNvSpPr>
            <p:nvPr/>
          </p:nvSpPr>
          <p:spPr bwMode="auto">
            <a:xfrm>
              <a:off x="5459040" y="2747963"/>
              <a:ext cx="809625" cy="2444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62489" name="Line 25"/>
            <p:cNvSpPr>
              <a:spLocks noChangeShapeType="1"/>
            </p:cNvSpPr>
            <p:nvPr/>
          </p:nvSpPr>
          <p:spPr bwMode="auto">
            <a:xfrm>
              <a:off x="6316611" y="2454348"/>
              <a:ext cx="274315" cy="5380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62490" name="Line 26"/>
            <p:cNvSpPr>
              <a:spLocks noChangeShapeType="1"/>
            </p:cNvSpPr>
            <p:nvPr/>
          </p:nvSpPr>
          <p:spPr bwMode="auto">
            <a:xfrm flipH="1">
              <a:off x="6914777" y="2503488"/>
              <a:ext cx="161925" cy="4889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62491" name="Line 27"/>
            <p:cNvSpPr>
              <a:spLocks noChangeShapeType="1"/>
            </p:cNvSpPr>
            <p:nvPr/>
          </p:nvSpPr>
          <p:spPr bwMode="auto">
            <a:xfrm>
              <a:off x="3340465" y="3175008"/>
              <a:ext cx="646113" cy="1588"/>
            </a:xfrm>
            <a:prstGeom prst="line">
              <a:avLst/>
            </a:prstGeom>
            <a:noFill/>
            <a:ln w="19050" cmpd="dbl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62492" name="Oval 40"/>
            <p:cNvSpPr>
              <a:spLocks noChangeArrowheads="1"/>
            </p:cNvSpPr>
            <p:nvPr/>
          </p:nvSpPr>
          <p:spPr bwMode="auto">
            <a:xfrm>
              <a:off x="7238627" y="2503488"/>
              <a:ext cx="1293813" cy="2444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/>
              <a:endParaRPr lang="th-TH" altLang="th-TH" sz="16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62493" name="Text Box 41"/>
            <p:cNvSpPr txBox="1">
              <a:spLocks noChangeArrowheads="1"/>
            </p:cNvSpPr>
            <p:nvPr/>
          </p:nvSpPr>
          <p:spPr bwMode="auto">
            <a:xfrm>
              <a:off x="7238627" y="2503488"/>
              <a:ext cx="1293813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/>
              <a:r>
                <a:rPr lang="th-TH" altLang="th-TH" sz="1600">
                  <a:latin typeface="Cordia New" panose="020B0304020202020204" pitchFamily="34" charset="-34"/>
                  <a:cs typeface="Cordia New" panose="020B0304020202020204" pitchFamily="34" charset="-34"/>
                </a:rPr>
                <a:t>โปรแกรมวิชา</a:t>
              </a:r>
              <a:endParaRPr lang="en-US" altLang="th-TH" sz="16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62494" name="Line 42"/>
            <p:cNvSpPr>
              <a:spLocks noChangeShapeType="1"/>
            </p:cNvSpPr>
            <p:nvPr/>
          </p:nvSpPr>
          <p:spPr bwMode="auto">
            <a:xfrm flipH="1">
              <a:off x="7238627" y="2747963"/>
              <a:ext cx="323850" cy="2444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</p:grpSp>
      <p:grpSp>
        <p:nvGrpSpPr>
          <p:cNvPr id="62470" name="Group 99"/>
          <p:cNvGrpSpPr>
            <a:grpSpLocks/>
          </p:cNvGrpSpPr>
          <p:nvPr/>
        </p:nvGrpSpPr>
        <p:grpSpPr bwMode="auto">
          <a:xfrm>
            <a:off x="5922963" y="4856163"/>
            <a:ext cx="182562" cy="220662"/>
            <a:chOff x="6822793" y="5151957"/>
            <a:chExt cx="181257" cy="221291"/>
          </a:xfrm>
        </p:grpSpPr>
        <p:cxnSp>
          <p:nvCxnSpPr>
            <p:cNvPr id="101" name="Straight Connector 100"/>
            <p:cNvCxnSpPr/>
            <p:nvPr/>
          </p:nvCxnSpPr>
          <p:spPr>
            <a:xfrm>
              <a:off x="6833826" y="5255438"/>
              <a:ext cx="170224" cy="11781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H="1">
              <a:off x="6822793" y="5151957"/>
              <a:ext cx="176529" cy="10666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03" name="Straight Connector 102"/>
          <p:cNvCxnSpPr/>
          <p:nvPr/>
        </p:nvCxnSpPr>
        <p:spPr>
          <a:xfrm>
            <a:off x="3408363" y="4852988"/>
            <a:ext cx="0" cy="2143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3479800" y="4860925"/>
            <a:ext cx="0" cy="214313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5934075" y="4862513"/>
            <a:ext cx="0" cy="214312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AutoShape 1"/>
          <p:cNvSpPr>
            <a:spLocks noChangeArrowheads="1"/>
          </p:cNvSpPr>
          <p:nvPr/>
        </p:nvSpPr>
        <p:spPr bwMode="auto">
          <a:xfrm>
            <a:off x="889000" y="5661025"/>
            <a:ext cx="7848600" cy="1008063"/>
          </a:xfrm>
          <a:prstGeom prst="wedgeRoundRectCallout">
            <a:avLst>
              <a:gd name="adj1" fmla="val 2509"/>
              <a:gd name="adj2" fmla="val 67167"/>
              <a:gd name="adj3" fmla="val 16667"/>
            </a:avLst>
          </a:prstGeom>
          <a:solidFill>
            <a:srgbClr val="E7E7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/>
            <a:r>
              <a:rPr lang="th-TH" altLang="th-TH">
                <a:latin typeface="Cordia New" panose="020B0304020202020204" pitchFamily="34" charset="-34"/>
                <a:cs typeface="Cordia New" panose="020B0304020202020204" pitchFamily="34" charset="-34"/>
              </a:rPr>
              <a:t>แต่ละคณะ</a:t>
            </a:r>
            <a:r>
              <a:rPr lang="th-TH" altLang="th-TH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ต้อง</a:t>
            </a:r>
            <a:r>
              <a:rPr lang="th-TH" altLang="th-TH">
                <a:latin typeface="Cordia New" panose="020B0304020202020204" pitchFamily="34" charset="-34"/>
                <a:cs typeface="Cordia New" panose="020B0304020202020204" pitchFamily="34" charset="-34"/>
              </a:rPr>
              <a:t>มีนักศึกษามาสังกัดอย่างน้อย </a:t>
            </a:r>
            <a:r>
              <a:rPr lang="en-US" altLang="th-TH">
                <a:latin typeface="Cordia New" panose="020B0304020202020204" pitchFamily="34" charset="-34"/>
                <a:cs typeface="Cordia New" panose="020B0304020202020204" pitchFamily="34" charset="-34"/>
              </a:rPr>
              <a:t>1 </a:t>
            </a:r>
            <a:r>
              <a:rPr lang="th-TH" altLang="th-TH">
                <a:latin typeface="Cordia New" panose="020B0304020202020204" pitchFamily="34" charset="-34"/>
                <a:cs typeface="Cordia New" panose="020B0304020202020204" pitchFamily="34" charset="-34"/>
              </a:rPr>
              <a:t>คนหรือหลายคน</a:t>
            </a:r>
          </a:p>
          <a:p>
            <a:pPr algn="ctr" eaLnBrk="1" hangingPunct="1"/>
            <a:r>
              <a:rPr lang="th-TH" altLang="th-TH">
                <a:latin typeface="Cordia New" panose="020B0304020202020204" pitchFamily="34" charset="-34"/>
                <a:cs typeface="Cordia New" panose="020B0304020202020204" pitchFamily="34" charset="-34"/>
              </a:rPr>
              <a:t>และนักศึกษา</a:t>
            </a:r>
            <a:r>
              <a:rPr lang="th-TH" altLang="th-TH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ทุกคนต้อง</a:t>
            </a:r>
            <a:r>
              <a:rPr lang="th-TH" altLang="th-TH">
                <a:latin typeface="Cordia New" panose="020B0304020202020204" pitchFamily="34" charset="-34"/>
                <a:cs typeface="Cordia New" panose="020B0304020202020204" pitchFamily="34" charset="-34"/>
              </a:rPr>
              <a:t>สังกัดคณะวิชาได้คนละ </a:t>
            </a:r>
            <a:r>
              <a:rPr lang="en-US" altLang="th-TH">
                <a:latin typeface="Cordia New" panose="020B0304020202020204" pitchFamily="34" charset="-34"/>
                <a:cs typeface="Cordia New" panose="020B0304020202020204" pitchFamily="34" charset="-34"/>
              </a:rPr>
              <a:t>1 </a:t>
            </a:r>
            <a:r>
              <a:rPr lang="th-TH" altLang="th-TH">
                <a:latin typeface="Cordia New" panose="020B0304020202020204" pitchFamily="34" charset="-34"/>
                <a:cs typeface="Cordia New" panose="020B0304020202020204" pitchFamily="34" charset="-34"/>
              </a:rPr>
              <a:t>คณะ</a:t>
            </a:r>
          </a:p>
        </p:txBody>
      </p:sp>
    </p:spTree>
    <p:extLst>
      <p:ext uri="{BB962C8B-B14F-4D97-AF65-F5344CB8AC3E}">
        <p14:creationId xmlns:p14="http://schemas.microsoft.com/office/powerpoint/2010/main" val="24706168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692150"/>
            <a:ext cx="8229600" cy="1069975"/>
          </a:xfrm>
        </p:spPr>
        <p:txBody>
          <a:bodyPr/>
          <a:lstStyle/>
          <a:p>
            <a:r>
              <a:rPr lang="en-US" altLang="th-TH" sz="4400" b="1" smtClean="0">
                <a:solidFill>
                  <a:srgbClr val="C00000"/>
                </a:solidFill>
                <a:latin typeface="Cordia New" panose="020B0304020202020204" pitchFamily="34" charset="-34"/>
              </a:rPr>
              <a:t>Partial Participation</a:t>
            </a:r>
            <a:endParaRPr lang="th-TH" altLang="th-TH" sz="4400" b="1" smtClean="0">
              <a:solidFill>
                <a:srgbClr val="C00000"/>
              </a:solidFill>
              <a:latin typeface="Cordia New" panose="020B0304020202020204" pitchFamily="34" charset="-34"/>
            </a:endParaRPr>
          </a:p>
        </p:txBody>
      </p:sp>
      <p:sp>
        <p:nvSpPr>
          <p:cNvPr id="64515" name="Text Box 3"/>
          <p:cNvSpPr txBox="1">
            <a:spLocks noChangeArrowheads="1"/>
          </p:cNvSpPr>
          <p:nvPr/>
        </p:nvSpPr>
        <p:spPr bwMode="auto">
          <a:xfrm>
            <a:off x="466725" y="1898650"/>
            <a:ext cx="8208963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en-US" altLang="th-TH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	</a:t>
            </a:r>
            <a:r>
              <a:rPr lang="th-TH" altLang="th-TH">
                <a:latin typeface="Cordia New" panose="020B0304020202020204" pitchFamily="34" charset="-34"/>
                <a:cs typeface="Cordia New" panose="020B0304020202020204" pitchFamily="34" charset="-34"/>
              </a:rPr>
              <a:t>หมายถึง รายการในเอนทิตี้ </a:t>
            </a:r>
            <a:r>
              <a:rPr lang="en-US" altLang="th-TH">
                <a:latin typeface="Cordia New" panose="020B0304020202020204" pitchFamily="34" charset="-34"/>
                <a:cs typeface="Cordia New" panose="020B0304020202020204" pitchFamily="34" charset="-34"/>
              </a:rPr>
              <a:t>A </a:t>
            </a:r>
            <a:r>
              <a:rPr lang="th-TH" altLang="th-TH">
                <a:latin typeface="Cordia New" panose="020B0304020202020204" pitchFamily="34" charset="-34"/>
                <a:cs typeface="Cordia New" panose="020B0304020202020204" pitchFamily="34" charset="-34"/>
              </a:rPr>
              <a:t>อาจจะมีความสัมพันธ์แบบ </a:t>
            </a:r>
            <a:r>
              <a:rPr lang="en-US" altLang="th-TH">
                <a:latin typeface="Cordia New" panose="020B0304020202020204" pitchFamily="34" charset="-34"/>
                <a:cs typeface="Cordia New" panose="020B0304020202020204" pitchFamily="34" charset="-34"/>
              </a:rPr>
              <a:t>R1 </a:t>
            </a:r>
            <a:r>
              <a:rPr lang="th-TH" altLang="th-TH">
                <a:latin typeface="Cordia New" panose="020B0304020202020204" pitchFamily="34" charset="-34"/>
                <a:cs typeface="Cordia New" panose="020B0304020202020204" pitchFamily="34" charset="-34"/>
              </a:rPr>
              <a:t>กับสมาชิกเอนทิตี้ </a:t>
            </a:r>
            <a:r>
              <a:rPr lang="en-US" altLang="th-TH">
                <a:latin typeface="Cordia New" panose="020B0304020202020204" pitchFamily="34" charset="-34"/>
                <a:cs typeface="Cordia New" panose="020B0304020202020204" pitchFamily="34" charset="-34"/>
              </a:rPr>
              <a:t>B </a:t>
            </a:r>
            <a:r>
              <a:rPr lang="th-TH" altLang="th-TH">
                <a:latin typeface="Cordia New" panose="020B0304020202020204" pitchFamily="34" charset="-34"/>
                <a:cs typeface="Cordia New" panose="020B0304020202020204" pitchFamily="34" charset="-34"/>
              </a:rPr>
              <a:t>หรือไม่ก็ได้</a:t>
            </a:r>
          </a:p>
        </p:txBody>
      </p:sp>
      <p:sp>
        <p:nvSpPr>
          <p:cNvPr id="64516" name="Slide Number Placeholder 2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  <a:normAutofit fontScale="62500" lnSpcReduction="20000"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73E0D505-C984-416E-B45F-AEAD9BB22DD9}" type="slidenum">
              <a:rPr lang="en-US" altLang="th-TH" sz="1800" smtClean="0">
                <a:solidFill>
                  <a:srgbClr val="FFFFFF"/>
                </a:solidFill>
              </a:rPr>
              <a:pPr/>
              <a:t>103</a:t>
            </a:fld>
            <a:endParaRPr lang="en-US" altLang="th-TH" sz="1800" smtClean="0">
              <a:solidFill>
                <a:srgbClr val="FFFFFF"/>
              </a:solidFill>
            </a:endParaRPr>
          </a:p>
        </p:txBody>
      </p:sp>
      <p:sp>
        <p:nvSpPr>
          <p:cNvPr id="35845" name="Rectangle 0"/>
          <p:cNvSpPr>
            <a:spLocks noChangeArrowheads="1"/>
          </p:cNvSpPr>
          <p:nvPr/>
        </p:nvSpPr>
        <p:spPr bwMode="auto">
          <a:xfrm>
            <a:off x="1260475" y="5373688"/>
            <a:ext cx="1727200" cy="71913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 eaLnBrk="0" hangingPunct="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th-TH" smtClean="0">
                <a:latin typeface="Tahoma" panose="020B0604030504040204" pitchFamily="34" charset="0"/>
                <a:cs typeface="Tahoma" panose="020B0604030504040204" pitchFamily="34" charset="0"/>
              </a:rPr>
              <a:t>A</a:t>
            </a:r>
          </a:p>
        </p:txBody>
      </p:sp>
      <p:sp>
        <p:nvSpPr>
          <p:cNvPr id="35846" name="Rectangle 1"/>
          <p:cNvSpPr>
            <a:spLocks noChangeArrowheads="1"/>
          </p:cNvSpPr>
          <p:nvPr/>
        </p:nvSpPr>
        <p:spPr bwMode="auto">
          <a:xfrm>
            <a:off x="6229350" y="5373688"/>
            <a:ext cx="1727200" cy="71913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 eaLnBrk="0" hangingPunct="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th-TH" smtClean="0">
                <a:latin typeface="Tahoma" panose="020B0604030504040204" pitchFamily="34" charset="0"/>
                <a:cs typeface="Tahoma" panose="020B0604030504040204" pitchFamily="34" charset="0"/>
              </a:rPr>
              <a:t>B</a:t>
            </a:r>
          </a:p>
        </p:txBody>
      </p:sp>
      <p:sp>
        <p:nvSpPr>
          <p:cNvPr id="64519" name="AutoShape 2"/>
          <p:cNvSpPr>
            <a:spLocks noChangeArrowheads="1"/>
          </p:cNvSpPr>
          <p:nvPr/>
        </p:nvSpPr>
        <p:spPr bwMode="auto">
          <a:xfrm>
            <a:off x="3913188" y="5362575"/>
            <a:ext cx="1368425" cy="719138"/>
          </a:xfrm>
          <a:prstGeom prst="flowChartDecision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/>
            <a:r>
              <a:rPr lang="en-US" altLang="th-TH">
                <a:latin typeface="Cordia New" panose="020B0304020202020204" pitchFamily="34" charset="-34"/>
                <a:cs typeface="Cordia New" panose="020B0304020202020204" pitchFamily="34" charset="-34"/>
              </a:rPr>
              <a:t>R1</a:t>
            </a:r>
          </a:p>
        </p:txBody>
      </p:sp>
      <p:sp>
        <p:nvSpPr>
          <p:cNvPr id="64520" name="Line 3"/>
          <p:cNvSpPr>
            <a:spLocks noChangeShapeType="1"/>
          </p:cNvSpPr>
          <p:nvPr/>
        </p:nvSpPr>
        <p:spPr bwMode="auto">
          <a:xfrm>
            <a:off x="5292725" y="5734050"/>
            <a:ext cx="9366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64521" name="Line 4"/>
          <p:cNvSpPr>
            <a:spLocks noChangeShapeType="1"/>
          </p:cNvSpPr>
          <p:nvPr/>
        </p:nvSpPr>
        <p:spPr bwMode="auto">
          <a:xfrm flipH="1">
            <a:off x="2987675" y="5734050"/>
            <a:ext cx="9366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64522" name="Line 5"/>
          <p:cNvSpPr>
            <a:spLocks noChangeShapeType="1"/>
          </p:cNvSpPr>
          <p:nvPr/>
        </p:nvSpPr>
        <p:spPr bwMode="auto">
          <a:xfrm>
            <a:off x="3059113" y="5589588"/>
            <a:ext cx="0" cy="288925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64523" name="Line 6"/>
          <p:cNvSpPr>
            <a:spLocks noChangeShapeType="1"/>
          </p:cNvSpPr>
          <p:nvPr/>
        </p:nvSpPr>
        <p:spPr bwMode="auto">
          <a:xfrm flipV="1">
            <a:off x="6083300" y="5589588"/>
            <a:ext cx="144463" cy="144462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64524" name="Line 7"/>
          <p:cNvSpPr>
            <a:spLocks noChangeShapeType="1"/>
          </p:cNvSpPr>
          <p:nvPr/>
        </p:nvSpPr>
        <p:spPr bwMode="auto">
          <a:xfrm>
            <a:off x="6083300" y="5734050"/>
            <a:ext cx="144463" cy="144463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64525" name="Line 8"/>
          <p:cNvSpPr>
            <a:spLocks noChangeShapeType="1"/>
          </p:cNvSpPr>
          <p:nvPr/>
        </p:nvSpPr>
        <p:spPr bwMode="auto">
          <a:xfrm>
            <a:off x="6083300" y="5734050"/>
            <a:ext cx="144463" cy="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35854" name="Rectangle 9"/>
          <p:cNvSpPr>
            <a:spLocks noChangeArrowheads="1"/>
          </p:cNvSpPr>
          <p:nvPr/>
        </p:nvSpPr>
        <p:spPr bwMode="auto">
          <a:xfrm>
            <a:off x="1260475" y="3973513"/>
            <a:ext cx="1727200" cy="71913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 eaLnBrk="0" hangingPunct="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th-TH" smtClean="0">
                <a:latin typeface="Tahoma" panose="020B0604030504040204" pitchFamily="34" charset="0"/>
                <a:cs typeface="Tahoma" panose="020B0604030504040204" pitchFamily="34" charset="0"/>
              </a:rPr>
              <a:t>A</a:t>
            </a:r>
          </a:p>
        </p:txBody>
      </p:sp>
      <p:sp>
        <p:nvSpPr>
          <p:cNvPr id="35855" name="Rectangle 10"/>
          <p:cNvSpPr>
            <a:spLocks noChangeArrowheads="1"/>
          </p:cNvSpPr>
          <p:nvPr/>
        </p:nvSpPr>
        <p:spPr bwMode="auto">
          <a:xfrm>
            <a:off x="6229350" y="3973513"/>
            <a:ext cx="1727200" cy="71913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 eaLnBrk="0" hangingPunct="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th-TH" smtClean="0">
                <a:latin typeface="Tahoma" panose="020B0604030504040204" pitchFamily="34" charset="0"/>
                <a:cs typeface="Tahoma" panose="020B0604030504040204" pitchFamily="34" charset="0"/>
              </a:rPr>
              <a:t>B</a:t>
            </a:r>
          </a:p>
        </p:txBody>
      </p:sp>
      <p:sp>
        <p:nvSpPr>
          <p:cNvPr id="64528" name="AutoShape 11"/>
          <p:cNvSpPr>
            <a:spLocks noChangeArrowheads="1"/>
          </p:cNvSpPr>
          <p:nvPr/>
        </p:nvSpPr>
        <p:spPr bwMode="auto">
          <a:xfrm>
            <a:off x="3924300" y="3973513"/>
            <a:ext cx="1368425" cy="719137"/>
          </a:xfrm>
          <a:prstGeom prst="flowChartDecision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/>
            <a:r>
              <a:rPr lang="en-US" altLang="th-TH">
                <a:latin typeface="Cordia New" panose="020B0304020202020204" pitchFamily="34" charset="-34"/>
                <a:cs typeface="Cordia New" panose="020B0304020202020204" pitchFamily="34" charset="-34"/>
              </a:rPr>
              <a:t>R1</a:t>
            </a:r>
          </a:p>
        </p:txBody>
      </p:sp>
      <p:sp>
        <p:nvSpPr>
          <p:cNvPr id="64529" name="Line 12"/>
          <p:cNvSpPr>
            <a:spLocks noChangeShapeType="1"/>
          </p:cNvSpPr>
          <p:nvPr/>
        </p:nvSpPr>
        <p:spPr bwMode="auto">
          <a:xfrm>
            <a:off x="5292725" y="4333875"/>
            <a:ext cx="9366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64530" name="Line 13"/>
          <p:cNvSpPr>
            <a:spLocks noChangeShapeType="1"/>
          </p:cNvSpPr>
          <p:nvPr/>
        </p:nvSpPr>
        <p:spPr bwMode="auto">
          <a:xfrm flipH="1">
            <a:off x="2987675" y="4333875"/>
            <a:ext cx="936625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64531" name="Text Box 14"/>
          <p:cNvSpPr txBox="1">
            <a:spLocks noChangeArrowheads="1"/>
          </p:cNvSpPr>
          <p:nvPr/>
        </p:nvSpPr>
        <p:spPr bwMode="auto">
          <a:xfrm>
            <a:off x="2947988" y="3843338"/>
            <a:ext cx="4111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en-US" altLang="th-TH" b="1">
                <a:solidFill>
                  <a:srgbClr val="FF0000"/>
                </a:solidFill>
                <a:latin typeface="Tahoma" panose="020B0604030504040204" pitchFamily="34" charset="0"/>
              </a:rPr>
              <a:t>1</a:t>
            </a:r>
            <a:endParaRPr lang="en-US" altLang="th-TH" b="1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4532" name="Text Box 15"/>
          <p:cNvSpPr txBox="1">
            <a:spLocks noChangeArrowheads="1"/>
          </p:cNvSpPr>
          <p:nvPr/>
        </p:nvSpPr>
        <p:spPr bwMode="auto">
          <a:xfrm>
            <a:off x="5773738" y="3860800"/>
            <a:ext cx="5048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en-US" altLang="th-TH" b="1">
                <a:solidFill>
                  <a:srgbClr val="FF0000"/>
                </a:solidFill>
                <a:latin typeface="Tahoma" panose="020B0604030504040204" pitchFamily="34" charset="0"/>
              </a:rPr>
              <a:t>M</a:t>
            </a:r>
            <a:endParaRPr lang="en-US" altLang="th-TH" b="1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4533" name="Oval 19"/>
          <p:cNvSpPr>
            <a:spLocks noChangeArrowheads="1"/>
          </p:cNvSpPr>
          <p:nvPr/>
        </p:nvSpPr>
        <p:spPr bwMode="auto">
          <a:xfrm>
            <a:off x="3132138" y="5624513"/>
            <a:ext cx="215900" cy="215900"/>
          </a:xfrm>
          <a:prstGeom prst="ellipse">
            <a:avLst/>
          </a:prstGeom>
          <a:noFill/>
          <a:ln w="2857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endParaRPr lang="th-TH" altLang="th-TH"/>
          </a:p>
        </p:txBody>
      </p:sp>
      <p:sp>
        <p:nvSpPr>
          <p:cNvPr id="64534" name="Oval 20"/>
          <p:cNvSpPr>
            <a:spLocks noChangeArrowheads="1"/>
          </p:cNvSpPr>
          <p:nvPr/>
        </p:nvSpPr>
        <p:spPr bwMode="auto">
          <a:xfrm>
            <a:off x="5795963" y="5624513"/>
            <a:ext cx="215900" cy="215900"/>
          </a:xfrm>
          <a:prstGeom prst="ellipse">
            <a:avLst/>
          </a:prstGeom>
          <a:noFill/>
          <a:ln w="2857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153810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692150"/>
            <a:ext cx="8229600" cy="1069975"/>
          </a:xfrm>
        </p:spPr>
        <p:txBody>
          <a:bodyPr/>
          <a:lstStyle/>
          <a:p>
            <a:r>
              <a:rPr lang="en-US" altLang="th-TH" sz="4400" b="1" smtClean="0">
                <a:solidFill>
                  <a:srgbClr val="C00000"/>
                </a:solidFill>
                <a:latin typeface="Cordia New" panose="020B0304020202020204" pitchFamily="34" charset="-34"/>
              </a:rPr>
              <a:t>Partial Participation</a:t>
            </a:r>
            <a:endParaRPr lang="th-TH" altLang="th-TH" sz="4400" b="1" smtClean="0">
              <a:solidFill>
                <a:srgbClr val="C00000"/>
              </a:solidFill>
              <a:latin typeface="Cordia New" panose="020B0304020202020204" pitchFamily="34" charset="-34"/>
            </a:endParaRPr>
          </a:p>
        </p:txBody>
      </p:sp>
      <p:sp>
        <p:nvSpPr>
          <p:cNvPr id="66563" name="Slide Number Placeholder 2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  <a:normAutofit fontScale="62500" lnSpcReduction="20000"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2CDE2447-155E-4867-BE01-A0DC02E456DC}" type="slidenum">
              <a:rPr lang="en-US" altLang="th-TH" sz="1800" smtClean="0">
                <a:solidFill>
                  <a:srgbClr val="FFFFFF"/>
                </a:solidFill>
              </a:rPr>
              <a:pPr/>
              <a:t>104</a:t>
            </a:fld>
            <a:endParaRPr lang="en-US" altLang="th-TH" sz="1800" smtClean="0">
              <a:solidFill>
                <a:srgbClr val="FFFFFF"/>
              </a:solidFill>
            </a:endParaRPr>
          </a:p>
        </p:txBody>
      </p:sp>
      <p:grpSp>
        <p:nvGrpSpPr>
          <p:cNvPr id="66564" name="Group 4"/>
          <p:cNvGrpSpPr>
            <a:grpSpLocks/>
          </p:cNvGrpSpPr>
          <p:nvPr/>
        </p:nvGrpSpPr>
        <p:grpSpPr bwMode="auto">
          <a:xfrm>
            <a:off x="714375" y="1882775"/>
            <a:ext cx="7386638" cy="1258888"/>
            <a:chOff x="714133" y="1882365"/>
            <a:chExt cx="7386259" cy="1258603"/>
          </a:xfrm>
        </p:grpSpPr>
        <p:grpSp>
          <p:nvGrpSpPr>
            <p:cNvPr id="66604" name="Group 3"/>
            <p:cNvGrpSpPr>
              <a:grpSpLocks/>
            </p:cNvGrpSpPr>
            <p:nvPr/>
          </p:nvGrpSpPr>
          <p:grpSpPr bwMode="auto">
            <a:xfrm>
              <a:off x="5403230" y="2006079"/>
              <a:ext cx="2697162" cy="1088816"/>
              <a:chOff x="5678488" y="4140384"/>
              <a:chExt cx="2697162" cy="1088816"/>
            </a:xfrm>
          </p:grpSpPr>
          <p:sp>
            <p:nvSpPr>
              <p:cNvPr id="66624" name="Text Box 29"/>
              <p:cNvSpPr txBox="1">
                <a:spLocks noChangeArrowheads="1"/>
              </p:cNvSpPr>
              <p:nvPr/>
            </p:nvSpPr>
            <p:spPr bwMode="auto">
              <a:xfrm>
                <a:off x="6313488" y="4886300"/>
                <a:ext cx="1268412" cy="342900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algn="ctr"/>
                <a:r>
                  <a:rPr lang="th-TH" altLang="th-TH" sz="1600" b="1">
                    <a:latin typeface="Cordia New" panose="020B0304020202020204" pitchFamily="34" charset="-34"/>
                    <a:cs typeface="Cordia New" panose="020B0304020202020204" pitchFamily="34" charset="-34"/>
                  </a:rPr>
                  <a:t>วิชาเรียน</a:t>
                </a:r>
                <a:endParaRPr lang="en-US" altLang="th-TH" sz="1600" b="1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sp>
            <p:nvSpPr>
              <p:cNvPr id="66625" name="Oval 30"/>
              <p:cNvSpPr>
                <a:spLocks noChangeArrowheads="1"/>
              </p:cNvSpPr>
              <p:nvPr/>
            </p:nvSpPr>
            <p:spPr bwMode="auto">
              <a:xfrm>
                <a:off x="5837238" y="4200500"/>
                <a:ext cx="952500" cy="22860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eaLnBrk="1" hangingPunct="1"/>
                <a:endParaRPr lang="th-TH" altLang="th-TH"/>
              </a:p>
            </p:txBody>
          </p:sp>
          <p:sp>
            <p:nvSpPr>
              <p:cNvPr id="66626" name="Text Box 31"/>
              <p:cNvSpPr txBox="1">
                <a:spLocks noChangeArrowheads="1"/>
              </p:cNvSpPr>
              <p:nvPr/>
            </p:nvSpPr>
            <p:spPr bwMode="auto">
              <a:xfrm>
                <a:off x="5837238" y="4140384"/>
                <a:ext cx="952500" cy="228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algn="ctr"/>
                <a:r>
                  <a:rPr lang="th-TH" altLang="th-TH" sz="1600" u="sng">
                    <a:latin typeface="Cordia New" panose="020B0304020202020204" pitchFamily="34" charset="-34"/>
                    <a:cs typeface="Cordia New" panose="020B0304020202020204" pitchFamily="34" charset="-34"/>
                  </a:rPr>
                  <a:t>รหัสวิชา</a:t>
                </a:r>
                <a:endParaRPr lang="en-US" altLang="th-TH" sz="1600" u="sng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sp>
            <p:nvSpPr>
              <p:cNvPr id="66627" name="Oval 32"/>
              <p:cNvSpPr>
                <a:spLocks noChangeArrowheads="1"/>
              </p:cNvSpPr>
              <p:nvPr/>
            </p:nvSpPr>
            <p:spPr bwMode="auto">
              <a:xfrm>
                <a:off x="6948488" y="4200500"/>
                <a:ext cx="950912" cy="22860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eaLnBrk="1" hangingPunct="1"/>
                <a:endParaRPr lang="th-TH" altLang="th-TH"/>
              </a:p>
            </p:txBody>
          </p:sp>
          <p:sp>
            <p:nvSpPr>
              <p:cNvPr id="66628" name="Text Box 33"/>
              <p:cNvSpPr txBox="1">
                <a:spLocks noChangeArrowheads="1"/>
              </p:cNvSpPr>
              <p:nvPr/>
            </p:nvSpPr>
            <p:spPr bwMode="auto">
              <a:xfrm>
                <a:off x="6948488" y="4200500"/>
                <a:ext cx="950912" cy="228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algn="ctr"/>
                <a:r>
                  <a:rPr lang="th-TH" altLang="th-TH" sz="1600">
                    <a:latin typeface="Cordia New" panose="020B0304020202020204" pitchFamily="34" charset="-34"/>
                    <a:cs typeface="Cordia New" panose="020B0304020202020204" pitchFamily="34" charset="-34"/>
                  </a:rPr>
                  <a:t>ชื่อวิชา</a:t>
                </a:r>
                <a:endParaRPr lang="en-US" altLang="th-TH" sz="16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sp>
            <p:nvSpPr>
              <p:cNvPr id="66629" name="Line 34"/>
              <p:cNvSpPr>
                <a:spLocks noChangeShapeType="1"/>
              </p:cNvSpPr>
              <p:nvPr/>
            </p:nvSpPr>
            <p:spPr bwMode="auto">
              <a:xfrm>
                <a:off x="6313488" y="4429100"/>
                <a:ext cx="476250" cy="4572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th-TH"/>
              </a:p>
            </p:txBody>
          </p:sp>
          <p:sp>
            <p:nvSpPr>
              <p:cNvPr id="66630" name="Line 35"/>
              <p:cNvSpPr>
                <a:spLocks noChangeShapeType="1"/>
              </p:cNvSpPr>
              <p:nvPr/>
            </p:nvSpPr>
            <p:spPr bwMode="auto">
              <a:xfrm flipH="1">
                <a:off x="6948488" y="4429100"/>
                <a:ext cx="317500" cy="4572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th-TH"/>
              </a:p>
            </p:txBody>
          </p:sp>
          <p:sp>
            <p:nvSpPr>
              <p:cNvPr id="63" name="Line 39"/>
              <p:cNvSpPr>
                <a:spLocks noChangeShapeType="1"/>
              </p:cNvSpPr>
              <p:nvPr/>
            </p:nvSpPr>
            <p:spPr bwMode="auto">
              <a:xfrm>
                <a:off x="5678625" y="5054660"/>
                <a:ext cx="634968" cy="1588"/>
              </a:xfrm>
              <a:prstGeom prst="line">
                <a:avLst/>
              </a:prstGeom>
              <a:ln>
                <a:solidFill>
                  <a:srgbClr val="0000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 eaLnBrk="1" hangingPunct="1">
                  <a:defRPr/>
                </a:pPr>
                <a:endParaRPr lang="th-TH"/>
              </a:p>
            </p:txBody>
          </p:sp>
          <p:sp>
            <p:nvSpPr>
              <p:cNvPr id="66632" name="Oval 78"/>
              <p:cNvSpPr>
                <a:spLocks noChangeArrowheads="1"/>
              </p:cNvSpPr>
              <p:nvPr/>
            </p:nvSpPr>
            <p:spPr bwMode="auto">
              <a:xfrm>
                <a:off x="7424738" y="4429100"/>
                <a:ext cx="950912" cy="22860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eaLnBrk="1" hangingPunct="1"/>
                <a:endParaRPr lang="th-TH" altLang="th-TH" sz="16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sp>
            <p:nvSpPr>
              <p:cNvPr id="66633" name="Text Box 79"/>
              <p:cNvSpPr txBox="1">
                <a:spLocks noChangeArrowheads="1"/>
              </p:cNvSpPr>
              <p:nvPr/>
            </p:nvSpPr>
            <p:spPr bwMode="auto">
              <a:xfrm>
                <a:off x="7424738" y="4429100"/>
                <a:ext cx="950912" cy="228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algn="ctr"/>
                <a:r>
                  <a:rPr lang="th-TH" altLang="th-TH" sz="1600">
                    <a:latin typeface="Cordia New" panose="020B0304020202020204" pitchFamily="34" charset="-34"/>
                    <a:cs typeface="Cordia New" panose="020B0304020202020204" pitchFamily="34" charset="-34"/>
                  </a:rPr>
                  <a:t>หน่วยกิต</a:t>
                </a:r>
                <a:endParaRPr lang="en-US" altLang="th-TH" sz="16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sp>
            <p:nvSpPr>
              <p:cNvPr id="66634" name="Line 80"/>
              <p:cNvSpPr>
                <a:spLocks noChangeShapeType="1"/>
              </p:cNvSpPr>
              <p:nvPr/>
            </p:nvSpPr>
            <p:spPr bwMode="auto">
              <a:xfrm flipH="1">
                <a:off x="7265988" y="4657700"/>
                <a:ext cx="474662" cy="2286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th-TH"/>
              </a:p>
            </p:txBody>
          </p:sp>
        </p:grpSp>
        <p:sp>
          <p:nvSpPr>
            <p:cNvPr id="66605" name="Text Box 28"/>
            <p:cNvSpPr txBox="1">
              <a:spLocks noChangeArrowheads="1"/>
            </p:cNvSpPr>
            <p:nvPr/>
          </p:nvSpPr>
          <p:spPr bwMode="auto">
            <a:xfrm>
              <a:off x="5565155" y="2654399"/>
              <a:ext cx="484188" cy="242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/>
              <a:r>
                <a:rPr lang="en-US" altLang="th-TH" sz="1600" b="1">
                  <a:solidFill>
                    <a:srgbClr val="FF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N</a:t>
              </a:r>
            </a:p>
          </p:txBody>
        </p:sp>
        <p:sp>
          <p:nvSpPr>
            <p:cNvPr id="66606" name="AutoShape 36"/>
            <p:cNvSpPr>
              <a:spLocks noChangeArrowheads="1"/>
            </p:cNvSpPr>
            <p:nvPr/>
          </p:nvSpPr>
          <p:spPr bwMode="auto">
            <a:xfrm>
              <a:off x="3947493" y="2734402"/>
              <a:ext cx="1455737" cy="365125"/>
            </a:xfrm>
            <a:prstGeom prst="flowChartDecision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/>
              <a:endParaRPr lang="th-TH" altLang="th-TH" sz="16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66607" name="Text Box 37"/>
            <p:cNvSpPr txBox="1">
              <a:spLocks noChangeArrowheads="1"/>
            </p:cNvSpPr>
            <p:nvPr/>
          </p:nvSpPr>
          <p:spPr bwMode="auto">
            <a:xfrm>
              <a:off x="3924449" y="2775843"/>
              <a:ext cx="1455737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>
                <a:spcBef>
                  <a:spcPts val="400"/>
                </a:spcBef>
              </a:pPr>
              <a:r>
                <a:rPr lang="th-TH" altLang="th-TH" sz="1600" b="1">
                  <a:latin typeface="Cordia New" panose="020B0304020202020204" pitchFamily="34" charset="-34"/>
                  <a:cs typeface="Cordia New" panose="020B0304020202020204" pitchFamily="34" charset="-34"/>
                </a:rPr>
                <a:t>ลงทะเบียน</a:t>
              </a:r>
              <a:endParaRPr lang="en-US" altLang="th-TH" sz="1600" b="1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66608" name="Text Box 38"/>
            <p:cNvSpPr txBox="1">
              <a:spLocks noChangeArrowheads="1"/>
            </p:cNvSpPr>
            <p:nvPr/>
          </p:nvSpPr>
          <p:spPr bwMode="auto">
            <a:xfrm>
              <a:off x="3331450" y="2652372"/>
              <a:ext cx="485775" cy="374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/>
              <a:r>
                <a:rPr lang="en-US" altLang="th-TH" sz="1600" b="1">
                  <a:solidFill>
                    <a:srgbClr val="FF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M</a:t>
              </a:r>
            </a:p>
          </p:txBody>
        </p:sp>
        <p:sp>
          <p:nvSpPr>
            <p:cNvPr id="87" name="Line 27"/>
            <p:cNvSpPr>
              <a:spLocks noChangeShapeType="1"/>
            </p:cNvSpPr>
            <p:nvPr/>
          </p:nvSpPr>
          <p:spPr bwMode="auto">
            <a:xfrm flipV="1">
              <a:off x="3312738" y="2918768"/>
              <a:ext cx="660366" cy="9523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hangingPunct="1">
                <a:defRPr/>
              </a:pPr>
              <a:endParaRPr lang="th-TH" sz="16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grpSp>
          <p:nvGrpSpPr>
            <p:cNvPr id="66610" name="Group 2"/>
            <p:cNvGrpSpPr>
              <a:grpSpLocks/>
            </p:cNvGrpSpPr>
            <p:nvPr/>
          </p:nvGrpSpPr>
          <p:grpSpPr bwMode="auto">
            <a:xfrm>
              <a:off x="714133" y="1882365"/>
              <a:ext cx="3719513" cy="1218407"/>
              <a:chOff x="4325236" y="1851305"/>
              <a:chExt cx="3719513" cy="1218407"/>
            </a:xfrm>
          </p:grpSpPr>
          <p:sp>
            <p:nvSpPr>
              <p:cNvPr id="66611" name="Text Box 17"/>
              <p:cNvSpPr txBox="1">
                <a:spLocks noChangeArrowheads="1"/>
              </p:cNvSpPr>
              <p:nvPr/>
            </p:nvSpPr>
            <p:spPr bwMode="auto">
              <a:xfrm>
                <a:off x="5619049" y="2704587"/>
                <a:ext cx="1293812" cy="365125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algn="ctr"/>
                <a:r>
                  <a:rPr lang="th-TH" altLang="th-TH" sz="1600" b="1">
                    <a:latin typeface="Cordia New" panose="020B0304020202020204" pitchFamily="34" charset="-34"/>
                    <a:cs typeface="Cordia New" panose="020B0304020202020204" pitchFamily="34" charset="-34"/>
                  </a:rPr>
                  <a:t>นักศึกษา</a:t>
                </a:r>
                <a:endParaRPr lang="en-US" altLang="th-TH" sz="1600" b="1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sp>
            <p:nvSpPr>
              <p:cNvPr id="66612" name="Oval 18"/>
              <p:cNvSpPr>
                <a:spLocks noChangeArrowheads="1"/>
              </p:cNvSpPr>
              <p:nvPr/>
            </p:nvSpPr>
            <p:spPr bwMode="auto">
              <a:xfrm>
                <a:off x="4325236" y="2133037"/>
                <a:ext cx="1293813" cy="3270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eaLnBrk="1" hangingPunct="1"/>
                <a:endParaRPr lang="th-TH" altLang="th-TH" sz="16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sp>
            <p:nvSpPr>
              <p:cNvPr id="66613" name="Text Box 19"/>
              <p:cNvSpPr txBox="1">
                <a:spLocks noChangeArrowheads="1"/>
              </p:cNvSpPr>
              <p:nvPr/>
            </p:nvSpPr>
            <p:spPr bwMode="auto">
              <a:xfrm>
                <a:off x="4325236" y="2133037"/>
                <a:ext cx="1293813" cy="244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algn="ctr"/>
                <a:r>
                  <a:rPr lang="th-TH" altLang="th-TH" sz="1600" u="sng">
                    <a:latin typeface="Cordia New" panose="020B0304020202020204" pitchFamily="34" charset="-34"/>
                    <a:cs typeface="Cordia New" panose="020B0304020202020204" pitchFamily="34" charset="-34"/>
                  </a:rPr>
                  <a:t>รหัสนักศึกษา</a:t>
                </a:r>
                <a:endParaRPr lang="en-US" altLang="th-TH" sz="1600" u="sng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sp>
            <p:nvSpPr>
              <p:cNvPr id="66614" name="Oval 20"/>
              <p:cNvSpPr>
                <a:spLocks noChangeArrowheads="1"/>
              </p:cNvSpPr>
              <p:nvPr/>
            </p:nvSpPr>
            <p:spPr bwMode="auto">
              <a:xfrm>
                <a:off x="5295199" y="1884352"/>
                <a:ext cx="969962" cy="28214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eaLnBrk="1" hangingPunct="1"/>
                <a:endParaRPr lang="th-TH" altLang="th-TH" sz="16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sp>
            <p:nvSpPr>
              <p:cNvPr id="66615" name="Text Box 21"/>
              <p:cNvSpPr txBox="1">
                <a:spLocks noChangeArrowheads="1"/>
              </p:cNvSpPr>
              <p:nvPr/>
            </p:nvSpPr>
            <p:spPr bwMode="auto">
              <a:xfrm>
                <a:off x="5343940" y="1851305"/>
                <a:ext cx="969962" cy="242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algn="ctr"/>
                <a:r>
                  <a:rPr lang="th-TH" altLang="th-TH" sz="1600">
                    <a:latin typeface="Cordia New" panose="020B0304020202020204" pitchFamily="34" charset="-34"/>
                    <a:cs typeface="Cordia New" panose="020B0304020202020204" pitchFamily="34" charset="-34"/>
                  </a:rPr>
                  <a:t>ชื่อ</a:t>
                </a:r>
                <a:endParaRPr lang="en-US" altLang="th-TH" sz="16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sp>
            <p:nvSpPr>
              <p:cNvPr id="66616" name="Oval 22"/>
              <p:cNvSpPr>
                <a:spLocks noChangeArrowheads="1"/>
              </p:cNvSpPr>
              <p:nvPr/>
            </p:nvSpPr>
            <p:spPr bwMode="auto">
              <a:xfrm>
                <a:off x="6265161" y="1972749"/>
                <a:ext cx="971550" cy="24288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eaLnBrk="1" hangingPunct="1"/>
                <a:endParaRPr lang="th-TH" altLang="th-TH" sz="16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sp>
            <p:nvSpPr>
              <p:cNvPr id="66617" name="Text Box 23"/>
              <p:cNvSpPr txBox="1">
                <a:spLocks noChangeArrowheads="1"/>
              </p:cNvSpPr>
              <p:nvPr/>
            </p:nvSpPr>
            <p:spPr bwMode="auto">
              <a:xfrm>
                <a:off x="6265161" y="1972749"/>
                <a:ext cx="971550" cy="242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algn="ctr"/>
                <a:r>
                  <a:rPr lang="th-TH" altLang="th-TH" sz="1600">
                    <a:latin typeface="Cordia New" panose="020B0304020202020204" pitchFamily="34" charset="-34"/>
                    <a:cs typeface="Cordia New" panose="020B0304020202020204" pitchFamily="34" charset="-34"/>
                  </a:rPr>
                  <a:t>นามสกุล</a:t>
                </a:r>
                <a:endParaRPr lang="en-US" altLang="th-TH" sz="16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sp>
            <p:nvSpPr>
              <p:cNvPr id="66618" name="Line 24"/>
              <p:cNvSpPr>
                <a:spLocks noChangeShapeType="1"/>
              </p:cNvSpPr>
              <p:nvPr/>
            </p:nvSpPr>
            <p:spPr bwMode="auto">
              <a:xfrm>
                <a:off x="4971349" y="2460112"/>
                <a:ext cx="809625" cy="2444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th-TH"/>
              </a:p>
            </p:txBody>
          </p:sp>
          <p:sp>
            <p:nvSpPr>
              <p:cNvPr id="66619" name="Line 25"/>
              <p:cNvSpPr>
                <a:spLocks noChangeShapeType="1"/>
              </p:cNvSpPr>
              <p:nvPr/>
            </p:nvSpPr>
            <p:spPr bwMode="auto">
              <a:xfrm>
                <a:off x="5828920" y="2166497"/>
                <a:ext cx="274315" cy="5380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th-TH"/>
              </a:p>
            </p:txBody>
          </p:sp>
          <p:sp>
            <p:nvSpPr>
              <p:cNvPr id="66620" name="Line 26"/>
              <p:cNvSpPr>
                <a:spLocks noChangeShapeType="1"/>
              </p:cNvSpPr>
              <p:nvPr/>
            </p:nvSpPr>
            <p:spPr bwMode="auto">
              <a:xfrm flipH="1">
                <a:off x="6427086" y="2215637"/>
                <a:ext cx="161925" cy="4889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th-TH"/>
              </a:p>
            </p:txBody>
          </p:sp>
          <p:sp>
            <p:nvSpPr>
              <p:cNvPr id="66621" name="Oval 40"/>
              <p:cNvSpPr>
                <a:spLocks noChangeArrowheads="1"/>
              </p:cNvSpPr>
              <p:nvPr/>
            </p:nvSpPr>
            <p:spPr bwMode="auto">
              <a:xfrm>
                <a:off x="6750936" y="2215637"/>
                <a:ext cx="1293813" cy="2444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eaLnBrk="1" hangingPunct="1"/>
                <a:endParaRPr lang="th-TH" altLang="th-TH" sz="16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sp>
            <p:nvSpPr>
              <p:cNvPr id="66622" name="Text Box 41"/>
              <p:cNvSpPr txBox="1">
                <a:spLocks noChangeArrowheads="1"/>
              </p:cNvSpPr>
              <p:nvPr/>
            </p:nvSpPr>
            <p:spPr bwMode="auto">
              <a:xfrm>
                <a:off x="6750936" y="2215637"/>
                <a:ext cx="1293813" cy="244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algn="ctr"/>
                <a:r>
                  <a:rPr lang="th-TH" altLang="th-TH" sz="1600">
                    <a:latin typeface="Cordia New" panose="020B0304020202020204" pitchFamily="34" charset="-34"/>
                    <a:cs typeface="Cordia New" panose="020B0304020202020204" pitchFamily="34" charset="-34"/>
                  </a:rPr>
                  <a:t>โปรแกรมวิชา</a:t>
                </a:r>
                <a:endParaRPr lang="en-US" altLang="th-TH" sz="16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sp>
            <p:nvSpPr>
              <p:cNvPr id="66623" name="Line 42"/>
              <p:cNvSpPr>
                <a:spLocks noChangeShapeType="1"/>
              </p:cNvSpPr>
              <p:nvPr/>
            </p:nvSpPr>
            <p:spPr bwMode="auto">
              <a:xfrm flipH="1">
                <a:off x="6750936" y="2460112"/>
                <a:ext cx="323850" cy="2444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th-TH"/>
              </a:p>
            </p:txBody>
          </p:sp>
        </p:grpSp>
      </p:grpSp>
      <p:grpSp>
        <p:nvGrpSpPr>
          <p:cNvPr id="66565" name="Group 98"/>
          <p:cNvGrpSpPr>
            <a:grpSpLocks/>
          </p:cNvGrpSpPr>
          <p:nvPr/>
        </p:nvGrpSpPr>
        <p:grpSpPr bwMode="auto">
          <a:xfrm>
            <a:off x="714375" y="3716338"/>
            <a:ext cx="7386638" cy="1258887"/>
            <a:chOff x="714133" y="1882365"/>
            <a:chExt cx="7386259" cy="1258603"/>
          </a:xfrm>
        </p:grpSpPr>
        <p:grpSp>
          <p:nvGrpSpPr>
            <p:cNvPr id="66575" name="Group 99"/>
            <p:cNvGrpSpPr>
              <a:grpSpLocks/>
            </p:cNvGrpSpPr>
            <p:nvPr/>
          </p:nvGrpSpPr>
          <p:grpSpPr bwMode="auto">
            <a:xfrm>
              <a:off x="5403230" y="2006079"/>
              <a:ext cx="2697162" cy="1088816"/>
              <a:chOff x="5678488" y="4140384"/>
              <a:chExt cx="2697162" cy="1088816"/>
            </a:xfrm>
          </p:grpSpPr>
          <p:sp>
            <p:nvSpPr>
              <p:cNvPr id="66593" name="Text Box 29"/>
              <p:cNvSpPr txBox="1">
                <a:spLocks noChangeArrowheads="1"/>
              </p:cNvSpPr>
              <p:nvPr/>
            </p:nvSpPr>
            <p:spPr bwMode="auto">
              <a:xfrm>
                <a:off x="6313488" y="4886300"/>
                <a:ext cx="1268412" cy="342900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algn="ctr"/>
                <a:r>
                  <a:rPr lang="th-TH" altLang="th-TH" sz="1600" b="1">
                    <a:latin typeface="Cordia New" panose="020B0304020202020204" pitchFamily="34" charset="-34"/>
                    <a:cs typeface="Cordia New" panose="020B0304020202020204" pitchFamily="34" charset="-34"/>
                  </a:rPr>
                  <a:t>วิชาเรียน</a:t>
                </a:r>
                <a:endParaRPr lang="en-US" altLang="th-TH" sz="1600" b="1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sp>
            <p:nvSpPr>
              <p:cNvPr id="66594" name="Oval 30"/>
              <p:cNvSpPr>
                <a:spLocks noChangeArrowheads="1"/>
              </p:cNvSpPr>
              <p:nvPr/>
            </p:nvSpPr>
            <p:spPr bwMode="auto">
              <a:xfrm>
                <a:off x="5837238" y="4200500"/>
                <a:ext cx="952500" cy="22860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eaLnBrk="1" hangingPunct="1"/>
                <a:endParaRPr lang="th-TH" altLang="th-TH"/>
              </a:p>
            </p:txBody>
          </p:sp>
          <p:sp>
            <p:nvSpPr>
              <p:cNvPr id="66595" name="Text Box 31"/>
              <p:cNvSpPr txBox="1">
                <a:spLocks noChangeArrowheads="1"/>
              </p:cNvSpPr>
              <p:nvPr/>
            </p:nvSpPr>
            <p:spPr bwMode="auto">
              <a:xfrm>
                <a:off x="5837238" y="4140384"/>
                <a:ext cx="952500" cy="228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algn="ctr"/>
                <a:r>
                  <a:rPr lang="th-TH" altLang="th-TH" sz="1600" u="sng">
                    <a:latin typeface="Cordia New" panose="020B0304020202020204" pitchFamily="34" charset="-34"/>
                    <a:cs typeface="Cordia New" panose="020B0304020202020204" pitchFamily="34" charset="-34"/>
                  </a:rPr>
                  <a:t>รหัสวิชา</a:t>
                </a:r>
                <a:endParaRPr lang="en-US" altLang="th-TH" sz="1600" u="sng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sp>
            <p:nvSpPr>
              <p:cNvPr id="66596" name="Oval 32"/>
              <p:cNvSpPr>
                <a:spLocks noChangeArrowheads="1"/>
              </p:cNvSpPr>
              <p:nvPr/>
            </p:nvSpPr>
            <p:spPr bwMode="auto">
              <a:xfrm>
                <a:off x="6948488" y="4200500"/>
                <a:ext cx="950912" cy="22860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eaLnBrk="1" hangingPunct="1"/>
                <a:endParaRPr lang="th-TH" altLang="th-TH"/>
              </a:p>
            </p:txBody>
          </p:sp>
          <p:sp>
            <p:nvSpPr>
              <p:cNvPr id="66597" name="Text Box 33"/>
              <p:cNvSpPr txBox="1">
                <a:spLocks noChangeArrowheads="1"/>
              </p:cNvSpPr>
              <p:nvPr/>
            </p:nvSpPr>
            <p:spPr bwMode="auto">
              <a:xfrm>
                <a:off x="6948488" y="4200500"/>
                <a:ext cx="950912" cy="228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algn="ctr"/>
                <a:r>
                  <a:rPr lang="th-TH" altLang="th-TH" sz="1600">
                    <a:latin typeface="Cordia New" panose="020B0304020202020204" pitchFamily="34" charset="-34"/>
                    <a:cs typeface="Cordia New" panose="020B0304020202020204" pitchFamily="34" charset="-34"/>
                  </a:rPr>
                  <a:t>ชื่อวิชา</a:t>
                </a:r>
                <a:endParaRPr lang="en-US" altLang="th-TH" sz="16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sp>
            <p:nvSpPr>
              <p:cNvPr id="66598" name="Line 34"/>
              <p:cNvSpPr>
                <a:spLocks noChangeShapeType="1"/>
              </p:cNvSpPr>
              <p:nvPr/>
            </p:nvSpPr>
            <p:spPr bwMode="auto">
              <a:xfrm>
                <a:off x="6313488" y="4429100"/>
                <a:ext cx="476250" cy="4572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th-TH"/>
              </a:p>
            </p:txBody>
          </p:sp>
          <p:sp>
            <p:nvSpPr>
              <p:cNvPr id="66599" name="Line 35"/>
              <p:cNvSpPr>
                <a:spLocks noChangeShapeType="1"/>
              </p:cNvSpPr>
              <p:nvPr/>
            </p:nvSpPr>
            <p:spPr bwMode="auto">
              <a:xfrm flipH="1">
                <a:off x="6948488" y="4429100"/>
                <a:ext cx="317500" cy="4572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th-TH"/>
              </a:p>
            </p:txBody>
          </p:sp>
          <p:sp>
            <p:nvSpPr>
              <p:cNvPr id="127" name="Line 39"/>
              <p:cNvSpPr>
                <a:spLocks noChangeShapeType="1"/>
              </p:cNvSpPr>
              <p:nvPr/>
            </p:nvSpPr>
            <p:spPr bwMode="auto">
              <a:xfrm>
                <a:off x="5678625" y="5054660"/>
                <a:ext cx="634968" cy="158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 eaLnBrk="1" hangingPunct="1">
                  <a:defRPr/>
                </a:pPr>
                <a:endParaRPr lang="th-TH"/>
              </a:p>
            </p:txBody>
          </p:sp>
          <p:sp>
            <p:nvSpPr>
              <p:cNvPr id="66601" name="Oval 78"/>
              <p:cNvSpPr>
                <a:spLocks noChangeArrowheads="1"/>
              </p:cNvSpPr>
              <p:nvPr/>
            </p:nvSpPr>
            <p:spPr bwMode="auto">
              <a:xfrm>
                <a:off x="7424738" y="4429100"/>
                <a:ext cx="950912" cy="22860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eaLnBrk="1" hangingPunct="1"/>
                <a:endParaRPr lang="th-TH" altLang="th-TH" sz="16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sp>
            <p:nvSpPr>
              <p:cNvPr id="66602" name="Text Box 79"/>
              <p:cNvSpPr txBox="1">
                <a:spLocks noChangeArrowheads="1"/>
              </p:cNvSpPr>
              <p:nvPr/>
            </p:nvSpPr>
            <p:spPr bwMode="auto">
              <a:xfrm>
                <a:off x="7424738" y="4429100"/>
                <a:ext cx="950912" cy="228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algn="ctr"/>
                <a:r>
                  <a:rPr lang="th-TH" altLang="th-TH" sz="1600">
                    <a:latin typeface="Cordia New" panose="020B0304020202020204" pitchFamily="34" charset="-34"/>
                    <a:cs typeface="Cordia New" panose="020B0304020202020204" pitchFamily="34" charset="-34"/>
                  </a:rPr>
                  <a:t>หน่วยกิต</a:t>
                </a:r>
                <a:endParaRPr lang="en-US" altLang="th-TH" sz="16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sp>
            <p:nvSpPr>
              <p:cNvPr id="66603" name="Line 80"/>
              <p:cNvSpPr>
                <a:spLocks noChangeShapeType="1"/>
              </p:cNvSpPr>
              <p:nvPr/>
            </p:nvSpPr>
            <p:spPr bwMode="auto">
              <a:xfrm flipH="1">
                <a:off x="7265988" y="4657700"/>
                <a:ext cx="474662" cy="22860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th-TH"/>
              </a:p>
            </p:txBody>
          </p:sp>
        </p:grpSp>
        <p:sp>
          <p:nvSpPr>
            <p:cNvPr id="66576" name="AutoShape 36"/>
            <p:cNvSpPr>
              <a:spLocks noChangeArrowheads="1"/>
            </p:cNvSpPr>
            <p:nvPr/>
          </p:nvSpPr>
          <p:spPr bwMode="auto">
            <a:xfrm>
              <a:off x="3947493" y="2734402"/>
              <a:ext cx="1455737" cy="365125"/>
            </a:xfrm>
            <a:prstGeom prst="flowChartDecision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/>
              <a:endParaRPr lang="th-TH" altLang="th-TH" sz="16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66577" name="Text Box 37"/>
            <p:cNvSpPr txBox="1">
              <a:spLocks noChangeArrowheads="1"/>
            </p:cNvSpPr>
            <p:nvPr/>
          </p:nvSpPr>
          <p:spPr bwMode="auto">
            <a:xfrm>
              <a:off x="3924449" y="2775843"/>
              <a:ext cx="1455737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>
                <a:spcBef>
                  <a:spcPts val="400"/>
                </a:spcBef>
              </a:pPr>
              <a:r>
                <a:rPr lang="th-TH" altLang="th-TH" sz="1600" b="1">
                  <a:latin typeface="Cordia New" panose="020B0304020202020204" pitchFamily="34" charset="-34"/>
                  <a:cs typeface="Cordia New" panose="020B0304020202020204" pitchFamily="34" charset="-34"/>
                </a:rPr>
                <a:t>ลงทะเบียน</a:t>
              </a:r>
              <a:endParaRPr lang="en-US" altLang="th-TH" sz="1600" b="1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105" name="Line 27"/>
            <p:cNvSpPr>
              <a:spLocks noChangeShapeType="1"/>
            </p:cNvSpPr>
            <p:nvPr/>
          </p:nvSpPr>
          <p:spPr bwMode="auto">
            <a:xfrm>
              <a:off x="3315912" y="2917181"/>
              <a:ext cx="646079" cy="158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hangingPunct="1">
                <a:defRPr/>
              </a:pPr>
              <a:endParaRPr lang="th-TH" sz="16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grpSp>
          <p:nvGrpSpPr>
            <p:cNvPr id="66579" name="Group 105"/>
            <p:cNvGrpSpPr>
              <a:grpSpLocks/>
            </p:cNvGrpSpPr>
            <p:nvPr/>
          </p:nvGrpSpPr>
          <p:grpSpPr bwMode="auto">
            <a:xfrm>
              <a:off x="714133" y="1882365"/>
              <a:ext cx="3719513" cy="1218407"/>
              <a:chOff x="4325236" y="1851305"/>
              <a:chExt cx="3719513" cy="1218407"/>
            </a:xfrm>
          </p:grpSpPr>
          <p:sp>
            <p:nvSpPr>
              <p:cNvPr id="66580" name="Text Box 17"/>
              <p:cNvSpPr txBox="1">
                <a:spLocks noChangeArrowheads="1"/>
              </p:cNvSpPr>
              <p:nvPr/>
            </p:nvSpPr>
            <p:spPr bwMode="auto">
              <a:xfrm>
                <a:off x="5619049" y="2704587"/>
                <a:ext cx="1293812" cy="365125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algn="ctr"/>
                <a:r>
                  <a:rPr lang="th-TH" altLang="th-TH" sz="1600" b="1">
                    <a:latin typeface="Cordia New" panose="020B0304020202020204" pitchFamily="34" charset="-34"/>
                    <a:cs typeface="Cordia New" panose="020B0304020202020204" pitchFamily="34" charset="-34"/>
                  </a:rPr>
                  <a:t>นักศึกษา</a:t>
                </a:r>
                <a:endParaRPr lang="en-US" altLang="th-TH" sz="1600" b="1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sp>
            <p:nvSpPr>
              <p:cNvPr id="66581" name="Oval 18"/>
              <p:cNvSpPr>
                <a:spLocks noChangeArrowheads="1"/>
              </p:cNvSpPr>
              <p:nvPr/>
            </p:nvSpPr>
            <p:spPr bwMode="auto">
              <a:xfrm>
                <a:off x="4325236" y="2133037"/>
                <a:ext cx="1293813" cy="3270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eaLnBrk="1" hangingPunct="1"/>
                <a:endParaRPr lang="th-TH" altLang="th-TH" sz="16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sp>
            <p:nvSpPr>
              <p:cNvPr id="66582" name="Text Box 19"/>
              <p:cNvSpPr txBox="1">
                <a:spLocks noChangeArrowheads="1"/>
              </p:cNvSpPr>
              <p:nvPr/>
            </p:nvSpPr>
            <p:spPr bwMode="auto">
              <a:xfrm>
                <a:off x="4325236" y="2133037"/>
                <a:ext cx="1293813" cy="244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algn="ctr"/>
                <a:r>
                  <a:rPr lang="th-TH" altLang="th-TH" sz="1600" u="sng">
                    <a:latin typeface="Cordia New" panose="020B0304020202020204" pitchFamily="34" charset="-34"/>
                    <a:cs typeface="Cordia New" panose="020B0304020202020204" pitchFamily="34" charset="-34"/>
                  </a:rPr>
                  <a:t>รหัสนักศึกษา</a:t>
                </a:r>
                <a:endParaRPr lang="en-US" altLang="th-TH" sz="1600" u="sng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sp>
            <p:nvSpPr>
              <p:cNvPr id="66583" name="Oval 20"/>
              <p:cNvSpPr>
                <a:spLocks noChangeArrowheads="1"/>
              </p:cNvSpPr>
              <p:nvPr/>
            </p:nvSpPr>
            <p:spPr bwMode="auto">
              <a:xfrm>
                <a:off x="5295199" y="1884352"/>
                <a:ext cx="969962" cy="28214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eaLnBrk="1" hangingPunct="1"/>
                <a:endParaRPr lang="th-TH" altLang="th-TH" sz="16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sp>
            <p:nvSpPr>
              <p:cNvPr id="66584" name="Text Box 21"/>
              <p:cNvSpPr txBox="1">
                <a:spLocks noChangeArrowheads="1"/>
              </p:cNvSpPr>
              <p:nvPr/>
            </p:nvSpPr>
            <p:spPr bwMode="auto">
              <a:xfrm>
                <a:off x="5343940" y="1851305"/>
                <a:ext cx="969962" cy="242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algn="ctr"/>
                <a:r>
                  <a:rPr lang="th-TH" altLang="th-TH" sz="1600">
                    <a:latin typeface="Cordia New" panose="020B0304020202020204" pitchFamily="34" charset="-34"/>
                    <a:cs typeface="Cordia New" panose="020B0304020202020204" pitchFamily="34" charset="-34"/>
                  </a:rPr>
                  <a:t>ชื่อ</a:t>
                </a:r>
                <a:endParaRPr lang="en-US" altLang="th-TH" sz="16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sp>
            <p:nvSpPr>
              <p:cNvPr id="66585" name="Oval 22"/>
              <p:cNvSpPr>
                <a:spLocks noChangeArrowheads="1"/>
              </p:cNvSpPr>
              <p:nvPr/>
            </p:nvSpPr>
            <p:spPr bwMode="auto">
              <a:xfrm>
                <a:off x="6265161" y="1972749"/>
                <a:ext cx="971550" cy="24288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eaLnBrk="1" hangingPunct="1"/>
                <a:endParaRPr lang="th-TH" altLang="th-TH" sz="16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sp>
            <p:nvSpPr>
              <p:cNvPr id="66586" name="Text Box 23"/>
              <p:cNvSpPr txBox="1">
                <a:spLocks noChangeArrowheads="1"/>
              </p:cNvSpPr>
              <p:nvPr/>
            </p:nvSpPr>
            <p:spPr bwMode="auto">
              <a:xfrm>
                <a:off x="6265161" y="1972749"/>
                <a:ext cx="971550" cy="242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algn="ctr"/>
                <a:r>
                  <a:rPr lang="th-TH" altLang="th-TH" sz="1600">
                    <a:latin typeface="Cordia New" panose="020B0304020202020204" pitchFamily="34" charset="-34"/>
                    <a:cs typeface="Cordia New" panose="020B0304020202020204" pitchFamily="34" charset="-34"/>
                  </a:rPr>
                  <a:t>นามสกุล</a:t>
                </a:r>
                <a:endParaRPr lang="en-US" altLang="th-TH" sz="16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sp>
            <p:nvSpPr>
              <p:cNvPr id="66587" name="Line 24"/>
              <p:cNvSpPr>
                <a:spLocks noChangeShapeType="1"/>
              </p:cNvSpPr>
              <p:nvPr/>
            </p:nvSpPr>
            <p:spPr bwMode="auto">
              <a:xfrm>
                <a:off x="4971349" y="2460112"/>
                <a:ext cx="809625" cy="2444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th-TH"/>
              </a:p>
            </p:txBody>
          </p:sp>
          <p:sp>
            <p:nvSpPr>
              <p:cNvPr id="66588" name="Line 25"/>
              <p:cNvSpPr>
                <a:spLocks noChangeShapeType="1"/>
              </p:cNvSpPr>
              <p:nvPr/>
            </p:nvSpPr>
            <p:spPr bwMode="auto">
              <a:xfrm>
                <a:off x="5828920" y="2166497"/>
                <a:ext cx="274315" cy="5380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th-TH"/>
              </a:p>
            </p:txBody>
          </p:sp>
          <p:sp>
            <p:nvSpPr>
              <p:cNvPr id="66589" name="Line 26"/>
              <p:cNvSpPr>
                <a:spLocks noChangeShapeType="1"/>
              </p:cNvSpPr>
              <p:nvPr/>
            </p:nvSpPr>
            <p:spPr bwMode="auto">
              <a:xfrm flipH="1">
                <a:off x="6427086" y="2215637"/>
                <a:ext cx="161925" cy="48895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th-TH"/>
              </a:p>
            </p:txBody>
          </p:sp>
          <p:sp>
            <p:nvSpPr>
              <p:cNvPr id="66590" name="Oval 40"/>
              <p:cNvSpPr>
                <a:spLocks noChangeArrowheads="1"/>
              </p:cNvSpPr>
              <p:nvPr/>
            </p:nvSpPr>
            <p:spPr bwMode="auto">
              <a:xfrm>
                <a:off x="6750936" y="2215637"/>
                <a:ext cx="1293813" cy="2444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eaLnBrk="1" hangingPunct="1"/>
                <a:endParaRPr lang="th-TH" altLang="th-TH" sz="16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sp>
            <p:nvSpPr>
              <p:cNvPr id="66591" name="Text Box 41"/>
              <p:cNvSpPr txBox="1">
                <a:spLocks noChangeArrowheads="1"/>
              </p:cNvSpPr>
              <p:nvPr/>
            </p:nvSpPr>
            <p:spPr bwMode="auto">
              <a:xfrm>
                <a:off x="6750936" y="2215637"/>
                <a:ext cx="1293813" cy="244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algn="ctr"/>
                <a:r>
                  <a:rPr lang="th-TH" altLang="th-TH" sz="1600">
                    <a:latin typeface="Cordia New" panose="020B0304020202020204" pitchFamily="34" charset="-34"/>
                    <a:cs typeface="Cordia New" panose="020B0304020202020204" pitchFamily="34" charset="-34"/>
                  </a:rPr>
                  <a:t>โปรแกรมวิชา</a:t>
                </a:r>
                <a:endParaRPr lang="en-US" altLang="th-TH" sz="16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sp>
            <p:nvSpPr>
              <p:cNvPr id="66592" name="Line 42"/>
              <p:cNvSpPr>
                <a:spLocks noChangeShapeType="1"/>
              </p:cNvSpPr>
              <p:nvPr/>
            </p:nvSpPr>
            <p:spPr bwMode="auto">
              <a:xfrm flipH="1">
                <a:off x="6750936" y="2460112"/>
                <a:ext cx="323850" cy="2444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th-TH"/>
              </a:p>
            </p:txBody>
          </p:sp>
        </p:grpSp>
      </p:grpSp>
      <p:grpSp>
        <p:nvGrpSpPr>
          <p:cNvPr id="66566" name="Group 130"/>
          <p:cNvGrpSpPr>
            <a:grpSpLocks/>
          </p:cNvGrpSpPr>
          <p:nvPr/>
        </p:nvGrpSpPr>
        <p:grpSpPr bwMode="auto">
          <a:xfrm flipH="1">
            <a:off x="3305175" y="4640263"/>
            <a:ext cx="149225" cy="222250"/>
            <a:chOff x="6822793" y="5151957"/>
            <a:chExt cx="181257" cy="221291"/>
          </a:xfrm>
        </p:grpSpPr>
        <p:cxnSp>
          <p:nvCxnSpPr>
            <p:cNvPr id="132" name="Straight Connector 131"/>
            <p:cNvCxnSpPr/>
            <p:nvPr/>
          </p:nvCxnSpPr>
          <p:spPr>
            <a:xfrm>
              <a:off x="6834363" y="5254699"/>
              <a:ext cx="169687" cy="11854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flipH="1">
              <a:off x="6822793" y="5151957"/>
              <a:ext cx="175472" cy="10748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6567" name="Group 134"/>
          <p:cNvGrpSpPr>
            <a:grpSpLocks/>
          </p:cNvGrpSpPr>
          <p:nvPr/>
        </p:nvGrpSpPr>
        <p:grpSpPr bwMode="auto">
          <a:xfrm>
            <a:off x="5867400" y="4652963"/>
            <a:ext cx="182563" cy="222250"/>
            <a:chOff x="6822793" y="5151957"/>
            <a:chExt cx="181257" cy="221291"/>
          </a:xfrm>
        </p:grpSpPr>
        <p:cxnSp>
          <p:nvCxnSpPr>
            <p:cNvPr id="136" name="Straight Connector 135"/>
            <p:cNvCxnSpPr/>
            <p:nvPr/>
          </p:nvCxnSpPr>
          <p:spPr>
            <a:xfrm>
              <a:off x="6833827" y="5254699"/>
              <a:ext cx="170223" cy="11854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 flipH="1">
              <a:off x="6822793" y="5151957"/>
              <a:ext cx="176528" cy="10748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568" name="Oval 20"/>
          <p:cNvSpPr>
            <a:spLocks noChangeArrowheads="1"/>
          </p:cNvSpPr>
          <p:nvPr/>
        </p:nvSpPr>
        <p:spPr bwMode="auto">
          <a:xfrm>
            <a:off x="5676900" y="4646613"/>
            <a:ext cx="215900" cy="215900"/>
          </a:xfrm>
          <a:prstGeom prst="ellipse">
            <a:avLst/>
          </a:prstGeom>
          <a:noFill/>
          <a:ln w="12700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endParaRPr lang="th-TH" altLang="th-TH"/>
          </a:p>
        </p:txBody>
      </p:sp>
      <p:sp>
        <p:nvSpPr>
          <p:cNvPr id="66569" name="Oval 20"/>
          <p:cNvSpPr>
            <a:spLocks noChangeArrowheads="1"/>
          </p:cNvSpPr>
          <p:nvPr/>
        </p:nvSpPr>
        <p:spPr bwMode="auto">
          <a:xfrm>
            <a:off x="3444875" y="4637088"/>
            <a:ext cx="215900" cy="215900"/>
          </a:xfrm>
          <a:prstGeom prst="ellipse">
            <a:avLst/>
          </a:prstGeom>
          <a:noFill/>
          <a:ln w="12700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endParaRPr lang="th-TH" altLang="th-TH"/>
          </a:p>
        </p:txBody>
      </p:sp>
      <p:sp>
        <p:nvSpPr>
          <p:cNvPr id="140" name="AutoShape 0"/>
          <p:cNvSpPr>
            <a:spLocks noChangeArrowheads="1"/>
          </p:cNvSpPr>
          <p:nvPr/>
        </p:nvSpPr>
        <p:spPr bwMode="auto">
          <a:xfrm>
            <a:off x="520700" y="5373688"/>
            <a:ext cx="8280400" cy="1223962"/>
          </a:xfrm>
          <a:prstGeom prst="wedgeRoundRectCallout">
            <a:avLst>
              <a:gd name="adj1" fmla="val 2014"/>
              <a:gd name="adj2" fmla="val 66843"/>
              <a:gd name="adj3" fmla="val 16667"/>
            </a:avLst>
          </a:prstGeom>
          <a:solidFill>
            <a:srgbClr val="E7E7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/>
            <a:r>
              <a:rPr lang="th-TH" altLang="th-TH" sz="2400">
                <a:latin typeface="Cordia New" panose="020B0304020202020204" pitchFamily="34" charset="-34"/>
                <a:cs typeface="Cordia New" panose="020B0304020202020204" pitchFamily="34" charset="-34"/>
              </a:rPr>
              <a:t>นักศึกษา</a:t>
            </a:r>
            <a:r>
              <a:rPr lang="th-TH" altLang="th-TH" sz="240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(บางคน)</a:t>
            </a:r>
            <a:r>
              <a:rPr lang="th-TH" altLang="th-TH" sz="2400">
                <a:latin typeface="Cordia New" panose="020B0304020202020204" pitchFamily="34" charset="-34"/>
                <a:cs typeface="Cordia New" panose="020B0304020202020204" pitchFamily="34" charset="-34"/>
              </a:rPr>
              <a:t> สามารถลงทะเบียนเรียนหรือไม่ลงทะเบียนก็ได้</a:t>
            </a:r>
          </a:p>
          <a:p>
            <a:pPr algn="ctr" eaLnBrk="1" hangingPunct="1"/>
            <a:r>
              <a:rPr lang="th-TH" altLang="th-TH" sz="2400">
                <a:latin typeface="Cordia New" panose="020B0304020202020204" pitchFamily="34" charset="-34"/>
                <a:cs typeface="Cordia New" panose="020B0304020202020204" pitchFamily="34" charset="-34"/>
              </a:rPr>
              <a:t>และสามารถลงทะเบียนเรียนได้หลายวิชา แต่ละวิชาก็อนุญาตให้ลงทะเบียนได้มากกว่า </a:t>
            </a:r>
            <a:r>
              <a:rPr lang="en-US" altLang="th-TH" sz="2400">
                <a:latin typeface="Cordia New" panose="020B0304020202020204" pitchFamily="34" charset="-34"/>
                <a:cs typeface="Cordia New" panose="020B0304020202020204" pitchFamily="34" charset="-34"/>
              </a:rPr>
              <a:t>1 </a:t>
            </a:r>
            <a:r>
              <a:rPr lang="th-TH" altLang="th-TH" sz="2400">
                <a:latin typeface="Cordia New" panose="020B0304020202020204" pitchFamily="34" charset="-34"/>
                <a:cs typeface="Cordia New" panose="020B0304020202020204" pitchFamily="34" charset="-34"/>
              </a:rPr>
              <a:t>คน</a:t>
            </a:r>
          </a:p>
        </p:txBody>
      </p:sp>
    </p:spTree>
    <p:extLst>
      <p:ext uri="{BB962C8B-B14F-4D97-AF65-F5344CB8AC3E}">
        <p14:creationId xmlns:p14="http://schemas.microsoft.com/office/powerpoint/2010/main" val="28967078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692150"/>
            <a:ext cx="8229600" cy="1069975"/>
          </a:xfrm>
        </p:spPr>
        <p:txBody>
          <a:bodyPr/>
          <a:lstStyle/>
          <a:p>
            <a:r>
              <a:rPr lang="en-US" altLang="th-TH" sz="4400" b="1" smtClean="0">
                <a:solidFill>
                  <a:srgbClr val="C00000"/>
                </a:solidFill>
                <a:latin typeface="Cordia New" panose="020B0304020202020204" pitchFamily="34" charset="-34"/>
              </a:rPr>
              <a:t>Partial Participation</a:t>
            </a:r>
            <a:endParaRPr lang="th-TH" altLang="th-TH" sz="4400" b="1" smtClean="0">
              <a:solidFill>
                <a:srgbClr val="C00000"/>
              </a:solidFill>
              <a:latin typeface="Cordia New" panose="020B0304020202020204" pitchFamily="34" charset="-34"/>
            </a:endParaRPr>
          </a:p>
        </p:txBody>
      </p:sp>
      <p:sp>
        <p:nvSpPr>
          <p:cNvPr id="68611" name="Slide Number Placeholder 2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  <a:normAutofit fontScale="62500" lnSpcReduction="20000"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BC036AE8-142E-4D00-A548-48D83D6AFF10}" type="slidenum">
              <a:rPr lang="en-US" altLang="th-TH" sz="1800" smtClean="0">
                <a:solidFill>
                  <a:srgbClr val="FFFFFF"/>
                </a:solidFill>
              </a:rPr>
              <a:pPr/>
              <a:t>105</a:t>
            </a:fld>
            <a:endParaRPr lang="en-US" altLang="th-TH" sz="1800" smtClean="0">
              <a:solidFill>
                <a:srgbClr val="FFFFFF"/>
              </a:solidFill>
            </a:endParaRPr>
          </a:p>
        </p:txBody>
      </p:sp>
      <p:sp>
        <p:nvSpPr>
          <p:cNvPr id="140" name="AutoShape 0"/>
          <p:cNvSpPr>
            <a:spLocks noChangeArrowheads="1"/>
          </p:cNvSpPr>
          <p:nvPr/>
        </p:nvSpPr>
        <p:spPr bwMode="auto">
          <a:xfrm>
            <a:off x="520700" y="5516563"/>
            <a:ext cx="8280400" cy="1081087"/>
          </a:xfrm>
          <a:prstGeom prst="wedgeRoundRectCallout">
            <a:avLst>
              <a:gd name="adj1" fmla="val 2014"/>
              <a:gd name="adj2" fmla="val 66843"/>
              <a:gd name="adj3" fmla="val 16667"/>
            </a:avLst>
          </a:prstGeom>
          <a:solidFill>
            <a:srgbClr val="E7E7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/>
            <a:r>
              <a:rPr lang="th-TH" altLang="th-TH" sz="2400">
                <a:latin typeface="Cordia New" panose="020B0304020202020204" pitchFamily="34" charset="-34"/>
                <a:cs typeface="Cordia New" panose="020B0304020202020204" pitchFamily="34" charset="-34"/>
              </a:rPr>
              <a:t>อาจารย์</a:t>
            </a:r>
            <a:r>
              <a:rPr lang="th-TH" altLang="th-TH" sz="240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(บางคน)</a:t>
            </a:r>
            <a:r>
              <a:rPr lang="th-TH" altLang="th-TH" sz="2400">
                <a:latin typeface="Cordia New" panose="020B0304020202020204" pitchFamily="34" charset="-34"/>
                <a:cs typeface="Cordia New" panose="020B0304020202020204" pitchFamily="34" charset="-34"/>
              </a:rPr>
              <a:t> เป็นที่ปรึกษาให้แก่นักศึกษาได้หลายคน </a:t>
            </a:r>
          </a:p>
          <a:p>
            <a:pPr algn="ctr" eaLnBrk="1" hangingPunct="1"/>
            <a:r>
              <a:rPr lang="th-TH" altLang="th-TH" sz="2400">
                <a:latin typeface="Cordia New" panose="020B0304020202020204" pitchFamily="34" charset="-34"/>
                <a:cs typeface="Cordia New" panose="020B0304020202020204" pitchFamily="34" charset="-34"/>
              </a:rPr>
              <a:t>แต่ในขณะที่นักศึกษา</a:t>
            </a:r>
            <a:r>
              <a:rPr lang="th-TH" altLang="th-TH" sz="240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ทุกคน</a:t>
            </a:r>
            <a:r>
              <a:rPr lang="th-TH" altLang="th-TH" sz="2400">
                <a:latin typeface="Cordia New" panose="020B0304020202020204" pitchFamily="34" charset="-34"/>
                <a:cs typeface="Cordia New" panose="020B0304020202020204" pitchFamily="34" charset="-34"/>
              </a:rPr>
              <a:t>ต้องมีอาจารย์ที่ปรึกษา </a:t>
            </a:r>
            <a:r>
              <a:rPr lang="en-US" altLang="th-TH" sz="2400"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th-TH" altLang="th-TH" sz="2400">
                <a:latin typeface="Cordia New" panose="020B0304020202020204" pitchFamily="34" charset="-34"/>
                <a:cs typeface="Cordia New" panose="020B0304020202020204" pitchFamily="34" charset="-34"/>
              </a:rPr>
              <a:t> คน</a:t>
            </a:r>
          </a:p>
        </p:txBody>
      </p:sp>
      <p:grpSp>
        <p:nvGrpSpPr>
          <p:cNvPr id="68613" name="Group 75"/>
          <p:cNvGrpSpPr>
            <a:grpSpLocks/>
          </p:cNvGrpSpPr>
          <p:nvPr/>
        </p:nvGrpSpPr>
        <p:grpSpPr bwMode="auto">
          <a:xfrm>
            <a:off x="1560513" y="1916113"/>
            <a:ext cx="6972300" cy="1260475"/>
            <a:chOff x="1560878" y="2139156"/>
            <a:chExt cx="6971562" cy="1259848"/>
          </a:xfrm>
        </p:grpSpPr>
        <p:sp>
          <p:nvSpPr>
            <p:cNvPr id="68647" name="Text Box 28"/>
            <p:cNvSpPr txBox="1">
              <a:spLocks noChangeArrowheads="1"/>
            </p:cNvSpPr>
            <p:nvPr/>
          </p:nvSpPr>
          <p:spPr bwMode="auto">
            <a:xfrm>
              <a:off x="5589537" y="2912435"/>
              <a:ext cx="484188" cy="242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/>
              <a:r>
                <a:rPr lang="en-US" altLang="th-TH" sz="1600" b="1">
                  <a:solidFill>
                    <a:srgbClr val="FF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M</a:t>
              </a:r>
            </a:p>
          </p:txBody>
        </p:sp>
        <p:grpSp>
          <p:nvGrpSpPr>
            <p:cNvPr id="68648" name="Group 91"/>
            <p:cNvGrpSpPr>
              <a:grpSpLocks/>
            </p:cNvGrpSpPr>
            <p:nvPr/>
          </p:nvGrpSpPr>
          <p:grpSpPr bwMode="auto">
            <a:xfrm>
              <a:off x="1560878" y="2260600"/>
              <a:ext cx="2425700" cy="1096963"/>
              <a:chOff x="1584325" y="4293096"/>
              <a:chExt cx="2425700" cy="1096963"/>
            </a:xfrm>
          </p:grpSpPr>
          <p:sp>
            <p:nvSpPr>
              <p:cNvPr id="68667" name="Oval 30"/>
              <p:cNvSpPr>
                <a:spLocks noChangeArrowheads="1"/>
              </p:cNvSpPr>
              <p:nvPr/>
            </p:nvSpPr>
            <p:spPr bwMode="auto">
              <a:xfrm>
                <a:off x="1584325" y="4304283"/>
                <a:ext cx="969963" cy="36512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eaLnBrk="1" hangingPunct="1"/>
                <a:endParaRPr lang="th-TH" altLang="th-TH" sz="16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grpSp>
            <p:nvGrpSpPr>
              <p:cNvPr id="68668" name="Group 150"/>
              <p:cNvGrpSpPr>
                <a:grpSpLocks/>
              </p:cNvGrpSpPr>
              <p:nvPr/>
            </p:nvGrpSpPr>
            <p:grpSpPr bwMode="auto">
              <a:xfrm>
                <a:off x="1584325" y="4293096"/>
                <a:ext cx="2425700" cy="1096963"/>
                <a:chOff x="5708650" y="2260600"/>
                <a:chExt cx="2425700" cy="1096963"/>
              </a:xfrm>
            </p:grpSpPr>
            <p:sp>
              <p:nvSpPr>
                <p:cNvPr id="68669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6194425" y="2992438"/>
                  <a:ext cx="1293813" cy="365125"/>
                </a:xfrm>
                <a:prstGeom prst="rect">
                  <a:avLst/>
                </a:prstGeom>
                <a:noFill/>
                <a:ln w="635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1pPr>
                  <a:lvl2pPr marL="742950" indent="-28575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2pPr>
                  <a:lvl3pPr marL="1143000" indent="-22860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3pPr>
                  <a:lvl4pPr marL="1600200" indent="-22860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4pPr>
                  <a:lvl5pPr marL="2057400" indent="-22860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9pPr>
                </a:lstStyle>
                <a:p>
                  <a:pPr algn="ctr"/>
                  <a:r>
                    <a:rPr lang="th-TH" altLang="th-TH" sz="1600" b="1">
                      <a:latin typeface="Cordia New" panose="020B0304020202020204" pitchFamily="34" charset="-34"/>
                      <a:cs typeface="Cordia New" panose="020B0304020202020204" pitchFamily="34" charset="-34"/>
                    </a:rPr>
                    <a:t>อาจารย์</a:t>
                  </a:r>
                  <a:endParaRPr lang="en-US" altLang="th-TH" sz="1600" b="1">
                    <a:latin typeface="Cordia New" panose="020B0304020202020204" pitchFamily="34" charset="-34"/>
                    <a:cs typeface="Cordia New" panose="020B0304020202020204" pitchFamily="34" charset="-34"/>
                  </a:endParaRPr>
                </a:p>
              </p:txBody>
            </p:sp>
            <p:sp>
              <p:nvSpPr>
                <p:cNvPr id="68670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5708650" y="2260600"/>
                  <a:ext cx="969963" cy="2428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1pPr>
                  <a:lvl2pPr marL="742950" indent="-28575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2pPr>
                  <a:lvl3pPr marL="1143000" indent="-22860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3pPr>
                  <a:lvl4pPr marL="1600200" indent="-22860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4pPr>
                  <a:lvl5pPr marL="2057400" indent="-22860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9pPr>
                </a:lstStyle>
                <a:p>
                  <a:pPr algn="ctr"/>
                  <a:r>
                    <a:rPr lang="th-TH" altLang="th-TH" sz="1600" u="sng">
                      <a:latin typeface="Cordia New" panose="020B0304020202020204" pitchFamily="34" charset="-34"/>
                      <a:cs typeface="Cordia New" panose="020B0304020202020204" pitchFamily="34" charset="-34"/>
                    </a:rPr>
                    <a:t>รหัสอาจารย์</a:t>
                  </a:r>
                  <a:endParaRPr lang="en-US" altLang="th-TH" sz="1600" u="sng">
                    <a:latin typeface="Cordia New" panose="020B0304020202020204" pitchFamily="34" charset="-34"/>
                    <a:cs typeface="Cordia New" panose="020B0304020202020204" pitchFamily="34" charset="-34"/>
                  </a:endParaRPr>
                </a:p>
              </p:txBody>
            </p:sp>
            <p:sp>
              <p:nvSpPr>
                <p:cNvPr id="68671" name="Oval 32"/>
                <p:cNvSpPr>
                  <a:spLocks noChangeArrowheads="1"/>
                </p:cNvSpPr>
                <p:nvPr/>
              </p:nvSpPr>
              <p:spPr bwMode="auto">
                <a:xfrm>
                  <a:off x="7164388" y="2260600"/>
                  <a:ext cx="969962" cy="242888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1pPr>
                  <a:lvl2pPr marL="742950" indent="-28575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2pPr>
                  <a:lvl3pPr marL="1143000" indent="-22860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3pPr>
                  <a:lvl4pPr marL="1600200" indent="-22860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4pPr>
                  <a:lvl5pPr marL="2057400" indent="-22860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9pPr>
                </a:lstStyle>
                <a:p>
                  <a:pPr eaLnBrk="1" hangingPunct="1"/>
                  <a:endParaRPr lang="th-TH" altLang="th-TH" sz="1600">
                    <a:latin typeface="Cordia New" panose="020B0304020202020204" pitchFamily="34" charset="-34"/>
                    <a:cs typeface="Cordia New" panose="020B0304020202020204" pitchFamily="34" charset="-34"/>
                  </a:endParaRPr>
                </a:p>
              </p:txBody>
            </p:sp>
            <p:sp>
              <p:nvSpPr>
                <p:cNvPr id="68672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7164388" y="2260600"/>
                  <a:ext cx="969962" cy="2428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1pPr>
                  <a:lvl2pPr marL="742950" indent="-28575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2pPr>
                  <a:lvl3pPr marL="1143000" indent="-22860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3pPr>
                  <a:lvl4pPr marL="1600200" indent="-22860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4pPr>
                  <a:lvl5pPr marL="2057400" indent="-22860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9pPr>
                </a:lstStyle>
                <a:p>
                  <a:pPr algn="ctr"/>
                  <a:r>
                    <a:rPr lang="th-TH" altLang="th-TH" sz="1600">
                      <a:latin typeface="Cordia New" panose="020B0304020202020204" pitchFamily="34" charset="-34"/>
                      <a:cs typeface="Cordia New" panose="020B0304020202020204" pitchFamily="34" charset="-34"/>
                    </a:rPr>
                    <a:t>ชื่ออาจารย์</a:t>
                  </a:r>
                  <a:endParaRPr lang="en-US" altLang="th-TH" sz="1600">
                    <a:latin typeface="Cordia New" panose="020B0304020202020204" pitchFamily="34" charset="-34"/>
                    <a:cs typeface="Cordia New" panose="020B0304020202020204" pitchFamily="34" charset="-34"/>
                  </a:endParaRPr>
                </a:p>
              </p:txBody>
            </p:sp>
            <p:sp>
              <p:nvSpPr>
                <p:cNvPr id="68673" name="Line 34"/>
                <p:cNvSpPr>
                  <a:spLocks noChangeShapeType="1"/>
                </p:cNvSpPr>
                <p:nvPr/>
              </p:nvSpPr>
              <p:spPr bwMode="auto">
                <a:xfrm>
                  <a:off x="6356721" y="2636912"/>
                  <a:ext cx="321891" cy="35552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th-TH"/>
                </a:p>
              </p:txBody>
            </p:sp>
            <p:sp>
              <p:nvSpPr>
                <p:cNvPr id="68674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7002463" y="2503488"/>
                  <a:ext cx="647700" cy="48895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th-TH"/>
                </a:p>
              </p:txBody>
            </p:sp>
          </p:grpSp>
        </p:grpSp>
        <p:sp>
          <p:nvSpPr>
            <p:cNvPr id="68649" name="AutoShape 36"/>
            <p:cNvSpPr>
              <a:spLocks noChangeArrowheads="1"/>
            </p:cNvSpPr>
            <p:nvPr/>
          </p:nvSpPr>
          <p:spPr bwMode="auto">
            <a:xfrm>
              <a:off x="3971875" y="2992438"/>
              <a:ext cx="1455737" cy="365125"/>
            </a:xfrm>
            <a:prstGeom prst="flowChartDecision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/>
              <a:endParaRPr lang="th-TH" altLang="th-TH" sz="16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68650" name="Text Box 37"/>
            <p:cNvSpPr txBox="1">
              <a:spLocks noChangeArrowheads="1"/>
            </p:cNvSpPr>
            <p:nvPr/>
          </p:nvSpPr>
          <p:spPr bwMode="auto">
            <a:xfrm>
              <a:off x="3948831" y="3033879"/>
              <a:ext cx="1455737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>
                <a:spcBef>
                  <a:spcPts val="400"/>
                </a:spcBef>
              </a:pPr>
              <a:r>
                <a:rPr lang="th-TH" altLang="th-TH" sz="1600" b="1">
                  <a:latin typeface="Cordia New" panose="020B0304020202020204" pitchFamily="34" charset="-34"/>
                  <a:cs typeface="Cordia New" panose="020B0304020202020204" pitchFamily="34" charset="-34"/>
                </a:rPr>
                <a:t>เป็นที่ปรึกษา</a:t>
              </a:r>
              <a:endParaRPr lang="en-US" altLang="th-TH" sz="1600" b="1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68651" name="Text Box 38"/>
            <p:cNvSpPr txBox="1">
              <a:spLocks noChangeArrowheads="1"/>
            </p:cNvSpPr>
            <p:nvPr/>
          </p:nvSpPr>
          <p:spPr bwMode="auto">
            <a:xfrm>
              <a:off x="3355832" y="2838581"/>
              <a:ext cx="485775" cy="374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/>
              <a:r>
                <a:rPr lang="en-US" altLang="th-TH" sz="2000" b="1">
                  <a:solidFill>
                    <a:srgbClr val="FF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1</a:t>
              </a:r>
            </a:p>
          </p:txBody>
        </p:sp>
        <p:sp>
          <p:nvSpPr>
            <p:cNvPr id="68652" name="Line 39"/>
            <p:cNvSpPr>
              <a:spLocks noChangeShapeType="1"/>
            </p:cNvSpPr>
            <p:nvPr/>
          </p:nvSpPr>
          <p:spPr bwMode="auto">
            <a:xfrm>
              <a:off x="5427612" y="3182453"/>
              <a:ext cx="647700" cy="1588"/>
            </a:xfrm>
            <a:prstGeom prst="line">
              <a:avLst/>
            </a:prstGeom>
            <a:noFill/>
            <a:ln w="57150" cmpd="dbl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68653" name="Text Box 17"/>
            <p:cNvSpPr txBox="1">
              <a:spLocks noChangeArrowheads="1"/>
            </p:cNvSpPr>
            <p:nvPr/>
          </p:nvSpPr>
          <p:spPr bwMode="auto">
            <a:xfrm>
              <a:off x="6106740" y="2992438"/>
              <a:ext cx="1293812" cy="3651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/>
              <a:r>
                <a:rPr lang="th-TH" altLang="th-TH" sz="1600" b="1">
                  <a:latin typeface="Cordia New" panose="020B0304020202020204" pitchFamily="34" charset="-34"/>
                  <a:cs typeface="Cordia New" panose="020B0304020202020204" pitchFamily="34" charset="-34"/>
                </a:rPr>
                <a:t>นักศึกษา</a:t>
              </a:r>
              <a:endParaRPr lang="en-US" altLang="th-TH" sz="1600" b="1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68654" name="Oval 18"/>
            <p:cNvSpPr>
              <a:spLocks noChangeArrowheads="1"/>
            </p:cNvSpPr>
            <p:nvPr/>
          </p:nvSpPr>
          <p:spPr bwMode="auto">
            <a:xfrm>
              <a:off x="4812927" y="2420888"/>
              <a:ext cx="1293813" cy="3270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/>
              <a:endParaRPr lang="th-TH" altLang="th-TH" sz="16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68655" name="Text Box 19"/>
            <p:cNvSpPr txBox="1">
              <a:spLocks noChangeArrowheads="1"/>
            </p:cNvSpPr>
            <p:nvPr/>
          </p:nvSpPr>
          <p:spPr bwMode="auto">
            <a:xfrm>
              <a:off x="4812927" y="2420888"/>
              <a:ext cx="1293813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/>
              <a:r>
                <a:rPr lang="th-TH" altLang="th-TH" sz="1600" u="sng">
                  <a:latin typeface="Cordia New" panose="020B0304020202020204" pitchFamily="34" charset="-34"/>
                  <a:cs typeface="Cordia New" panose="020B0304020202020204" pitchFamily="34" charset="-34"/>
                </a:rPr>
                <a:t>รหัสนักศึกษา</a:t>
              </a:r>
              <a:endParaRPr lang="en-US" altLang="th-TH" sz="1600" u="sng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68656" name="Oval 20"/>
            <p:cNvSpPr>
              <a:spLocks noChangeArrowheads="1"/>
            </p:cNvSpPr>
            <p:nvPr/>
          </p:nvSpPr>
          <p:spPr bwMode="auto">
            <a:xfrm>
              <a:off x="5782890" y="2172203"/>
              <a:ext cx="969962" cy="2821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/>
              <a:endParaRPr lang="th-TH" altLang="th-TH" sz="16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68657" name="Text Box 21"/>
            <p:cNvSpPr txBox="1">
              <a:spLocks noChangeArrowheads="1"/>
            </p:cNvSpPr>
            <p:nvPr/>
          </p:nvSpPr>
          <p:spPr bwMode="auto">
            <a:xfrm>
              <a:off x="5831631" y="2139156"/>
              <a:ext cx="969962" cy="242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/>
              <a:r>
                <a:rPr lang="th-TH" altLang="th-TH" sz="1600">
                  <a:latin typeface="Cordia New" panose="020B0304020202020204" pitchFamily="34" charset="-34"/>
                  <a:cs typeface="Cordia New" panose="020B0304020202020204" pitchFamily="34" charset="-34"/>
                </a:rPr>
                <a:t>ชื่อ</a:t>
              </a:r>
              <a:endParaRPr lang="en-US" altLang="th-TH" sz="16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68658" name="Oval 22"/>
            <p:cNvSpPr>
              <a:spLocks noChangeArrowheads="1"/>
            </p:cNvSpPr>
            <p:nvPr/>
          </p:nvSpPr>
          <p:spPr bwMode="auto">
            <a:xfrm>
              <a:off x="6752852" y="2260600"/>
              <a:ext cx="971550" cy="24288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/>
              <a:endParaRPr lang="th-TH" altLang="th-TH" sz="16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68659" name="Text Box 23"/>
            <p:cNvSpPr txBox="1">
              <a:spLocks noChangeArrowheads="1"/>
            </p:cNvSpPr>
            <p:nvPr/>
          </p:nvSpPr>
          <p:spPr bwMode="auto">
            <a:xfrm>
              <a:off x="6752852" y="2260600"/>
              <a:ext cx="971550" cy="242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/>
              <a:r>
                <a:rPr lang="th-TH" altLang="th-TH" sz="1600">
                  <a:latin typeface="Cordia New" panose="020B0304020202020204" pitchFamily="34" charset="-34"/>
                  <a:cs typeface="Cordia New" panose="020B0304020202020204" pitchFamily="34" charset="-34"/>
                </a:rPr>
                <a:t>นามสกุล</a:t>
              </a:r>
              <a:endParaRPr lang="en-US" altLang="th-TH" sz="16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68660" name="Line 24"/>
            <p:cNvSpPr>
              <a:spLocks noChangeShapeType="1"/>
            </p:cNvSpPr>
            <p:nvPr/>
          </p:nvSpPr>
          <p:spPr bwMode="auto">
            <a:xfrm>
              <a:off x="5459040" y="2747963"/>
              <a:ext cx="809625" cy="2444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68661" name="Line 25"/>
            <p:cNvSpPr>
              <a:spLocks noChangeShapeType="1"/>
            </p:cNvSpPr>
            <p:nvPr/>
          </p:nvSpPr>
          <p:spPr bwMode="auto">
            <a:xfrm>
              <a:off x="6316611" y="2454348"/>
              <a:ext cx="274315" cy="5380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68662" name="Line 26"/>
            <p:cNvSpPr>
              <a:spLocks noChangeShapeType="1"/>
            </p:cNvSpPr>
            <p:nvPr/>
          </p:nvSpPr>
          <p:spPr bwMode="auto">
            <a:xfrm flipH="1">
              <a:off x="6914777" y="2503488"/>
              <a:ext cx="161925" cy="4889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146" name="Line 27"/>
            <p:cNvSpPr>
              <a:spLocks noChangeShapeType="1"/>
            </p:cNvSpPr>
            <p:nvPr/>
          </p:nvSpPr>
          <p:spPr bwMode="auto">
            <a:xfrm>
              <a:off x="3340277" y="3175277"/>
              <a:ext cx="646045" cy="1587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eaLnBrk="1" hangingPunct="1">
                <a:defRPr/>
              </a:pPr>
              <a:endParaRPr lang="th-TH" sz="16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68664" name="Oval 40"/>
            <p:cNvSpPr>
              <a:spLocks noChangeArrowheads="1"/>
            </p:cNvSpPr>
            <p:nvPr/>
          </p:nvSpPr>
          <p:spPr bwMode="auto">
            <a:xfrm>
              <a:off x="7238627" y="2503488"/>
              <a:ext cx="1293813" cy="2444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/>
              <a:endParaRPr lang="th-TH" altLang="th-TH" sz="16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68665" name="Text Box 41"/>
            <p:cNvSpPr txBox="1">
              <a:spLocks noChangeArrowheads="1"/>
            </p:cNvSpPr>
            <p:nvPr/>
          </p:nvSpPr>
          <p:spPr bwMode="auto">
            <a:xfrm>
              <a:off x="7238627" y="2503488"/>
              <a:ext cx="1293813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/>
              <a:r>
                <a:rPr lang="th-TH" altLang="th-TH" sz="1600">
                  <a:latin typeface="Cordia New" panose="020B0304020202020204" pitchFamily="34" charset="-34"/>
                  <a:cs typeface="Cordia New" panose="020B0304020202020204" pitchFamily="34" charset="-34"/>
                </a:rPr>
                <a:t>โปรแกรมวิชา</a:t>
              </a:r>
              <a:endParaRPr lang="en-US" altLang="th-TH" sz="16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68666" name="Line 42"/>
            <p:cNvSpPr>
              <a:spLocks noChangeShapeType="1"/>
            </p:cNvSpPr>
            <p:nvPr/>
          </p:nvSpPr>
          <p:spPr bwMode="auto">
            <a:xfrm flipH="1">
              <a:off x="7238627" y="2747963"/>
              <a:ext cx="323850" cy="2444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</p:grpSp>
      <p:grpSp>
        <p:nvGrpSpPr>
          <p:cNvPr id="68614" name="Group 157"/>
          <p:cNvGrpSpPr>
            <a:grpSpLocks/>
          </p:cNvGrpSpPr>
          <p:nvPr/>
        </p:nvGrpSpPr>
        <p:grpSpPr bwMode="auto">
          <a:xfrm>
            <a:off x="1568450" y="3933825"/>
            <a:ext cx="6972300" cy="1258888"/>
            <a:chOff x="1560878" y="2139156"/>
            <a:chExt cx="6971562" cy="1259848"/>
          </a:xfrm>
        </p:grpSpPr>
        <p:grpSp>
          <p:nvGrpSpPr>
            <p:cNvPr id="68621" name="Group 158"/>
            <p:cNvGrpSpPr>
              <a:grpSpLocks/>
            </p:cNvGrpSpPr>
            <p:nvPr/>
          </p:nvGrpSpPr>
          <p:grpSpPr bwMode="auto">
            <a:xfrm>
              <a:off x="1560878" y="2260600"/>
              <a:ext cx="2425700" cy="1096963"/>
              <a:chOff x="1584325" y="4293096"/>
              <a:chExt cx="2425700" cy="1096963"/>
            </a:xfrm>
          </p:grpSpPr>
          <p:sp>
            <p:nvSpPr>
              <p:cNvPr id="68639" name="Oval 30"/>
              <p:cNvSpPr>
                <a:spLocks noChangeArrowheads="1"/>
              </p:cNvSpPr>
              <p:nvPr/>
            </p:nvSpPr>
            <p:spPr bwMode="auto">
              <a:xfrm>
                <a:off x="1584325" y="4304283"/>
                <a:ext cx="969963" cy="36512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eaLnBrk="1" hangingPunct="1"/>
                <a:endParaRPr lang="th-TH" altLang="th-TH" sz="16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grpSp>
            <p:nvGrpSpPr>
              <p:cNvPr id="68640" name="Group 177"/>
              <p:cNvGrpSpPr>
                <a:grpSpLocks/>
              </p:cNvGrpSpPr>
              <p:nvPr/>
            </p:nvGrpSpPr>
            <p:grpSpPr bwMode="auto">
              <a:xfrm>
                <a:off x="1584325" y="4293096"/>
                <a:ext cx="2425700" cy="1096963"/>
                <a:chOff x="5708650" y="2260600"/>
                <a:chExt cx="2425700" cy="1096963"/>
              </a:xfrm>
            </p:grpSpPr>
            <p:sp>
              <p:nvSpPr>
                <p:cNvPr id="68641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6194425" y="2992438"/>
                  <a:ext cx="1293813" cy="365125"/>
                </a:xfrm>
                <a:prstGeom prst="rect">
                  <a:avLst/>
                </a:prstGeom>
                <a:noFill/>
                <a:ln w="635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1pPr>
                  <a:lvl2pPr marL="742950" indent="-28575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2pPr>
                  <a:lvl3pPr marL="1143000" indent="-22860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3pPr>
                  <a:lvl4pPr marL="1600200" indent="-22860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4pPr>
                  <a:lvl5pPr marL="2057400" indent="-22860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9pPr>
                </a:lstStyle>
                <a:p>
                  <a:pPr algn="ctr"/>
                  <a:r>
                    <a:rPr lang="th-TH" altLang="th-TH" sz="1600" b="1">
                      <a:latin typeface="Cordia New" panose="020B0304020202020204" pitchFamily="34" charset="-34"/>
                      <a:cs typeface="Cordia New" panose="020B0304020202020204" pitchFamily="34" charset="-34"/>
                    </a:rPr>
                    <a:t>อาจารย์</a:t>
                  </a:r>
                  <a:endParaRPr lang="en-US" altLang="th-TH" sz="1600" b="1">
                    <a:latin typeface="Cordia New" panose="020B0304020202020204" pitchFamily="34" charset="-34"/>
                    <a:cs typeface="Cordia New" panose="020B0304020202020204" pitchFamily="34" charset="-34"/>
                  </a:endParaRPr>
                </a:p>
              </p:txBody>
            </p:sp>
            <p:sp>
              <p:nvSpPr>
                <p:cNvPr id="68642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5708650" y="2260600"/>
                  <a:ext cx="969963" cy="2428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1pPr>
                  <a:lvl2pPr marL="742950" indent="-28575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2pPr>
                  <a:lvl3pPr marL="1143000" indent="-22860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3pPr>
                  <a:lvl4pPr marL="1600200" indent="-22860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4pPr>
                  <a:lvl5pPr marL="2057400" indent="-22860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9pPr>
                </a:lstStyle>
                <a:p>
                  <a:pPr algn="ctr"/>
                  <a:r>
                    <a:rPr lang="th-TH" altLang="th-TH" sz="1600" u="sng">
                      <a:latin typeface="Cordia New" panose="020B0304020202020204" pitchFamily="34" charset="-34"/>
                      <a:cs typeface="Cordia New" panose="020B0304020202020204" pitchFamily="34" charset="-34"/>
                    </a:rPr>
                    <a:t>รหัสอาจารย์</a:t>
                  </a:r>
                  <a:endParaRPr lang="en-US" altLang="th-TH" sz="1600" u="sng">
                    <a:latin typeface="Cordia New" panose="020B0304020202020204" pitchFamily="34" charset="-34"/>
                    <a:cs typeface="Cordia New" panose="020B0304020202020204" pitchFamily="34" charset="-34"/>
                  </a:endParaRPr>
                </a:p>
              </p:txBody>
            </p:sp>
            <p:sp>
              <p:nvSpPr>
                <p:cNvPr id="68643" name="Oval 32"/>
                <p:cNvSpPr>
                  <a:spLocks noChangeArrowheads="1"/>
                </p:cNvSpPr>
                <p:nvPr/>
              </p:nvSpPr>
              <p:spPr bwMode="auto">
                <a:xfrm>
                  <a:off x="7164388" y="2260600"/>
                  <a:ext cx="969962" cy="242888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1pPr>
                  <a:lvl2pPr marL="742950" indent="-28575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2pPr>
                  <a:lvl3pPr marL="1143000" indent="-22860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3pPr>
                  <a:lvl4pPr marL="1600200" indent="-22860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4pPr>
                  <a:lvl5pPr marL="2057400" indent="-22860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9pPr>
                </a:lstStyle>
                <a:p>
                  <a:pPr eaLnBrk="1" hangingPunct="1"/>
                  <a:endParaRPr lang="th-TH" altLang="th-TH" sz="1600">
                    <a:latin typeface="Cordia New" panose="020B0304020202020204" pitchFamily="34" charset="-34"/>
                    <a:cs typeface="Cordia New" panose="020B0304020202020204" pitchFamily="34" charset="-34"/>
                  </a:endParaRPr>
                </a:p>
              </p:txBody>
            </p:sp>
            <p:sp>
              <p:nvSpPr>
                <p:cNvPr id="68644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7164388" y="2260600"/>
                  <a:ext cx="969962" cy="2428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1pPr>
                  <a:lvl2pPr marL="742950" indent="-28575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2pPr>
                  <a:lvl3pPr marL="1143000" indent="-22860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3pPr>
                  <a:lvl4pPr marL="1600200" indent="-22860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4pPr>
                  <a:lvl5pPr marL="2057400" indent="-228600"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ngsana New" panose="02020603050405020304" pitchFamily="18" charset="-34"/>
                    </a:defRPr>
                  </a:lvl9pPr>
                </a:lstStyle>
                <a:p>
                  <a:pPr algn="ctr"/>
                  <a:r>
                    <a:rPr lang="th-TH" altLang="th-TH" sz="1600">
                      <a:latin typeface="Cordia New" panose="020B0304020202020204" pitchFamily="34" charset="-34"/>
                      <a:cs typeface="Cordia New" panose="020B0304020202020204" pitchFamily="34" charset="-34"/>
                    </a:rPr>
                    <a:t>ชื่ออาจารย์</a:t>
                  </a:r>
                  <a:endParaRPr lang="en-US" altLang="th-TH" sz="1600">
                    <a:latin typeface="Cordia New" panose="020B0304020202020204" pitchFamily="34" charset="-34"/>
                    <a:cs typeface="Cordia New" panose="020B0304020202020204" pitchFamily="34" charset="-34"/>
                  </a:endParaRPr>
                </a:p>
              </p:txBody>
            </p:sp>
            <p:sp>
              <p:nvSpPr>
                <p:cNvPr id="68645" name="Line 34"/>
                <p:cNvSpPr>
                  <a:spLocks noChangeShapeType="1"/>
                </p:cNvSpPr>
                <p:nvPr/>
              </p:nvSpPr>
              <p:spPr bwMode="auto">
                <a:xfrm>
                  <a:off x="6356721" y="2636912"/>
                  <a:ext cx="321891" cy="35552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th-TH"/>
                </a:p>
              </p:txBody>
            </p:sp>
            <p:sp>
              <p:nvSpPr>
                <p:cNvPr id="68646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7002463" y="2503488"/>
                  <a:ext cx="647700" cy="48895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th-TH"/>
                </a:p>
              </p:txBody>
            </p:sp>
          </p:grpSp>
        </p:grpSp>
        <p:sp>
          <p:nvSpPr>
            <p:cNvPr id="68622" name="AutoShape 36"/>
            <p:cNvSpPr>
              <a:spLocks noChangeArrowheads="1"/>
            </p:cNvSpPr>
            <p:nvPr/>
          </p:nvSpPr>
          <p:spPr bwMode="auto">
            <a:xfrm>
              <a:off x="3971875" y="2992438"/>
              <a:ext cx="1455737" cy="365125"/>
            </a:xfrm>
            <a:prstGeom prst="flowChartDecision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/>
              <a:endParaRPr lang="th-TH" altLang="th-TH" sz="16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68623" name="Text Box 37"/>
            <p:cNvSpPr txBox="1">
              <a:spLocks noChangeArrowheads="1"/>
            </p:cNvSpPr>
            <p:nvPr/>
          </p:nvSpPr>
          <p:spPr bwMode="auto">
            <a:xfrm>
              <a:off x="3948831" y="3033879"/>
              <a:ext cx="1455737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>
                <a:spcBef>
                  <a:spcPts val="400"/>
                </a:spcBef>
              </a:pPr>
              <a:r>
                <a:rPr lang="th-TH" altLang="th-TH" sz="1600" b="1">
                  <a:latin typeface="Cordia New" panose="020B0304020202020204" pitchFamily="34" charset="-34"/>
                  <a:cs typeface="Cordia New" panose="020B0304020202020204" pitchFamily="34" charset="-34"/>
                </a:rPr>
                <a:t>สังกัด</a:t>
              </a:r>
              <a:endParaRPr lang="en-US" altLang="th-TH" sz="1600" b="1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68624" name="Line 39"/>
            <p:cNvSpPr>
              <a:spLocks noChangeShapeType="1"/>
            </p:cNvSpPr>
            <p:nvPr/>
          </p:nvSpPr>
          <p:spPr bwMode="auto">
            <a:xfrm flipV="1">
              <a:off x="5427612" y="3171824"/>
              <a:ext cx="679128" cy="0"/>
            </a:xfrm>
            <a:prstGeom prst="line">
              <a:avLst/>
            </a:prstGeom>
            <a:noFill/>
            <a:ln w="12700" cmpd="dbl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68625" name="Text Box 17"/>
            <p:cNvSpPr txBox="1">
              <a:spLocks noChangeArrowheads="1"/>
            </p:cNvSpPr>
            <p:nvPr/>
          </p:nvSpPr>
          <p:spPr bwMode="auto">
            <a:xfrm>
              <a:off x="6106740" y="2992438"/>
              <a:ext cx="1293812" cy="36512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/>
              <a:r>
                <a:rPr lang="th-TH" altLang="th-TH" sz="1600" b="1">
                  <a:latin typeface="Cordia New" panose="020B0304020202020204" pitchFamily="34" charset="-34"/>
                  <a:cs typeface="Cordia New" panose="020B0304020202020204" pitchFamily="34" charset="-34"/>
                </a:rPr>
                <a:t>นักศึกษา</a:t>
              </a:r>
              <a:endParaRPr lang="en-US" altLang="th-TH" sz="1600" b="1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68626" name="Oval 18"/>
            <p:cNvSpPr>
              <a:spLocks noChangeArrowheads="1"/>
            </p:cNvSpPr>
            <p:nvPr/>
          </p:nvSpPr>
          <p:spPr bwMode="auto">
            <a:xfrm>
              <a:off x="4812927" y="2420888"/>
              <a:ext cx="1293813" cy="3270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/>
              <a:endParaRPr lang="th-TH" altLang="th-TH" sz="16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68627" name="Text Box 19"/>
            <p:cNvSpPr txBox="1">
              <a:spLocks noChangeArrowheads="1"/>
            </p:cNvSpPr>
            <p:nvPr/>
          </p:nvSpPr>
          <p:spPr bwMode="auto">
            <a:xfrm>
              <a:off x="4812927" y="2420888"/>
              <a:ext cx="1293813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/>
              <a:r>
                <a:rPr lang="th-TH" altLang="th-TH" sz="1600" u="sng">
                  <a:latin typeface="Cordia New" panose="020B0304020202020204" pitchFamily="34" charset="-34"/>
                  <a:cs typeface="Cordia New" panose="020B0304020202020204" pitchFamily="34" charset="-34"/>
                </a:rPr>
                <a:t>รหัสนักศึกษา</a:t>
              </a:r>
              <a:endParaRPr lang="en-US" altLang="th-TH" sz="1600" u="sng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68628" name="Oval 20"/>
            <p:cNvSpPr>
              <a:spLocks noChangeArrowheads="1"/>
            </p:cNvSpPr>
            <p:nvPr/>
          </p:nvSpPr>
          <p:spPr bwMode="auto">
            <a:xfrm>
              <a:off x="5782890" y="2172203"/>
              <a:ext cx="969962" cy="28214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/>
              <a:endParaRPr lang="th-TH" altLang="th-TH" sz="16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68629" name="Text Box 21"/>
            <p:cNvSpPr txBox="1">
              <a:spLocks noChangeArrowheads="1"/>
            </p:cNvSpPr>
            <p:nvPr/>
          </p:nvSpPr>
          <p:spPr bwMode="auto">
            <a:xfrm>
              <a:off x="5831631" y="2139156"/>
              <a:ext cx="969962" cy="242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/>
              <a:r>
                <a:rPr lang="th-TH" altLang="th-TH" sz="1600">
                  <a:latin typeface="Cordia New" panose="020B0304020202020204" pitchFamily="34" charset="-34"/>
                  <a:cs typeface="Cordia New" panose="020B0304020202020204" pitchFamily="34" charset="-34"/>
                </a:rPr>
                <a:t>ชื่อ</a:t>
              </a:r>
              <a:endParaRPr lang="en-US" altLang="th-TH" sz="16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68630" name="Oval 22"/>
            <p:cNvSpPr>
              <a:spLocks noChangeArrowheads="1"/>
            </p:cNvSpPr>
            <p:nvPr/>
          </p:nvSpPr>
          <p:spPr bwMode="auto">
            <a:xfrm>
              <a:off x="6752852" y="2260600"/>
              <a:ext cx="971550" cy="24288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/>
              <a:endParaRPr lang="th-TH" altLang="th-TH" sz="16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68631" name="Text Box 23"/>
            <p:cNvSpPr txBox="1">
              <a:spLocks noChangeArrowheads="1"/>
            </p:cNvSpPr>
            <p:nvPr/>
          </p:nvSpPr>
          <p:spPr bwMode="auto">
            <a:xfrm>
              <a:off x="6752852" y="2260600"/>
              <a:ext cx="971550" cy="242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/>
              <a:r>
                <a:rPr lang="th-TH" altLang="th-TH" sz="1600">
                  <a:latin typeface="Cordia New" panose="020B0304020202020204" pitchFamily="34" charset="-34"/>
                  <a:cs typeface="Cordia New" panose="020B0304020202020204" pitchFamily="34" charset="-34"/>
                </a:rPr>
                <a:t>นามสกุล</a:t>
              </a:r>
              <a:endParaRPr lang="en-US" altLang="th-TH" sz="16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68632" name="Line 24"/>
            <p:cNvSpPr>
              <a:spLocks noChangeShapeType="1"/>
            </p:cNvSpPr>
            <p:nvPr/>
          </p:nvSpPr>
          <p:spPr bwMode="auto">
            <a:xfrm>
              <a:off x="5459040" y="2747963"/>
              <a:ext cx="809625" cy="2444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68633" name="Line 25"/>
            <p:cNvSpPr>
              <a:spLocks noChangeShapeType="1"/>
            </p:cNvSpPr>
            <p:nvPr/>
          </p:nvSpPr>
          <p:spPr bwMode="auto">
            <a:xfrm>
              <a:off x="6316611" y="2454348"/>
              <a:ext cx="274315" cy="53809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68634" name="Line 26"/>
            <p:cNvSpPr>
              <a:spLocks noChangeShapeType="1"/>
            </p:cNvSpPr>
            <p:nvPr/>
          </p:nvSpPr>
          <p:spPr bwMode="auto">
            <a:xfrm flipH="1">
              <a:off x="6914777" y="2503488"/>
              <a:ext cx="161925" cy="48895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68635" name="Line 27"/>
            <p:cNvSpPr>
              <a:spLocks noChangeShapeType="1"/>
            </p:cNvSpPr>
            <p:nvPr/>
          </p:nvSpPr>
          <p:spPr bwMode="auto">
            <a:xfrm>
              <a:off x="3351096" y="3185649"/>
              <a:ext cx="646113" cy="1588"/>
            </a:xfrm>
            <a:prstGeom prst="line">
              <a:avLst/>
            </a:prstGeom>
            <a:noFill/>
            <a:ln w="19050" cmpd="dbl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68636" name="Oval 40"/>
            <p:cNvSpPr>
              <a:spLocks noChangeArrowheads="1"/>
            </p:cNvSpPr>
            <p:nvPr/>
          </p:nvSpPr>
          <p:spPr bwMode="auto">
            <a:xfrm>
              <a:off x="7238627" y="2503488"/>
              <a:ext cx="1293813" cy="2444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/>
              <a:endParaRPr lang="th-TH" altLang="th-TH" sz="16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68637" name="Text Box 41"/>
            <p:cNvSpPr txBox="1">
              <a:spLocks noChangeArrowheads="1"/>
            </p:cNvSpPr>
            <p:nvPr/>
          </p:nvSpPr>
          <p:spPr bwMode="auto">
            <a:xfrm>
              <a:off x="7238627" y="2503488"/>
              <a:ext cx="1293813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/>
              <a:r>
                <a:rPr lang="th-TH" altLang="th-TH" sz="1600">
                  <a:latin typeface="Cordia New" panose="020B0304020202020204" pitchFamily="34" charset="-34"/>
                  <a:cs typeface="Cordia New" panose="020B0304020202020204" pitchFamily="34" charset="-34"/>
                </a:rPr>
                <a:t>โปรแกรมวิชา</a:t>
              </a:r>
              <a:endParaRPr lang="en-US" altLang="th-TH" sz="16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68638" name="Line 42"/>
            <p:cNvSpPr>
              <a:spLocks noChangeShapeType="1"/>
            </p:cNvSpPr>
            <p:nvPr/>
          </p:nvSpPr>
          <p:spPr bwMode="auto">
            <a:xfrm flipH="1">
              <a:off x="7238627" y="2747963"/>
              <a:ext cx="323850" cy="2444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</p:grpSp>
      <p:grpSp>
        <p:nvGrpSpPr>
          <p:cNvPr id="68615" name="Group 184"/>
          <p:cNvGrpSpPr>
            <a:grpSpLocks/>
          </p:cNvGrpSpPr>
          <p:nvPr/>
        </p:nvGrpSpPr>
        <p:grpSpPr bwMode="auto">
          <a:xfrm>
            <a:off x="5922963" y="4856163"/>
            <a:ext cx="182562" cy="220662"/>
            <a:chOff x="6822793" y="5151957"/>
            <a:chExt cx="181257" cy="221291"/>
          </a:xfrm>
        </p:grpSpPr>
        <p:cxnSp>
          <p:nvCxnSpPr>
            <p:cNvPr id="186" name="Straight Connector 185"/>
            <p:cNvCxnSpPr/>
            <p:nvPr/>
          </p:nvCxnSpPr>
          <p:spPr>
            <a:xfrm>
              <a:off x="6833826" y="5255438"/>
              <a:ext cx="170224" cy="11781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flipH="1">
              <a:off x="6822793" y="5151957"/>
              <a:ext cx="176529" cy="10666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88" name="Straight Connector 187"/>
          <p:cNvCxnSpPr/>
          <p:nvPr/>
        </p:nvCxnSpPr>
        <p:spPr>
          <a:xfrm>
            <a:off x="3408363" y="4852988"/>
            <a:ext cx="0" cy="2143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>
            <a:off x="3468688" y="4838700"/>
            <a:ext cx="0" cy="214313"/>
          </a:xfrm>
          <a:prstGeom prst="line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618" name="Oval 20"/>
          <p:cNvSpPr>
            <a:spLocks noChangeArrowheads="1"/>
          </p:cNvSpPr>
          <p:nvPr/>
        </p:nvSpPr>
        <p:spPr bwMode="auto">
          <a:xfrm>
            <a:off x="5727700" y="4860925"/>
            <a:ext cx="215900" cy="215900"/>
          </a:xfrm>
          <a:prstGeom prst="ellipse">
            <a:avLst/>
          </a:prstGeom>
          <a:noFill/>
          <a:ln w="12700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9161892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692150"/>
            <a:ext cx="8518525" cy="1069975"/>
          </a:xfrm>
        </p:spPr>
        <p:txBody>
          <a:bodyPr/>
          <a:lstStyle/>
          <a:p>
            <a:r>
              <a:rPr lang="th-TH" altLang="th-TH" sz="4400" b="1" smtClean="0">
                <a:solidFill>
                  <a:schemeClr val="tx1"/>
                </a:solidFill>
                <a:latin typeface="Cordia New" panose="020B0304020202020204" pitchFamily="34" charset="-34"/>
              </a:rPr>
              <a:t>สัญลักษณ์ </a:t>
            </a:r>
            <a:r>
              <a:rPr lang="en-US" altLang="th-TH" sz="4400" b="1" smtClean="0">
                <a:solidFill>
                  <a:schemeClr val="tx1"/>
                </a:solidFill>
                <a:latin typeface="Cordia New" panose="020B0304020202020204" pitchFamily="34" charset="-34"/>
              </a:rPr>
              <a:t>E-R Model </a:t>
            </a:r>
            <a:r>
              <a:rPr lang="th-TH" altLang="th-TH" sz="4400" b="1" smtClean="0">
                <a:solidFill>
                  <a:schemeClr val="tx1"/>
                </a:solidFill>
                <a:latin typeface="Cordia New" panose="020B0304020202020204" pitchFamily="34" charset="-34"/>
              </a:rPr>
              <a:t>แบบ </a:t>
            </a:r>
            <a:r>
              <a:rPr lang="en-US" altLang="th-TH" sz="4400" b="1" smtClean="0">
                <a:solidFill>
                  <a:schemeClr val="tx1"/>
                </a:solidFill>
                <a:latin typeface="Cordia New" panose="020B0304020202020204" pitchFamily="34" charset="-34"/>
              </a:rPr>
              <a:t>Crow’s Foot</a:t>
            </a:r>
            <a:endParaRPr lang="th-TH" altLang="th-TH" sz="4400" b="1" smtClean="0">
              <a:solidFill>
                <a:srgbClr val="C00000"/>
              </a:solidFill>
              <a:latin typeface="Cordia New" panose="020B0304020202020204" pitchFamily="34" charset="-34"/>
            </a:endParaRPr>
          </a:p>
        </p:txBody>
      </p:sp>
      <p:sp>
        <p:nvSpPr>
          <p:cNvPr id="70659" name="Slide Number Placeholder 2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  <a:normAutofit fontScale="62500" lnSpcReduction="20000"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EC1114BF-FCDD-4C5B-BFFB-686EE0F571C2}" type="slidenum">
              <a:rPr lang="en-US" altLang="th-TH" sz="1800" smtClean="0">
                <a:solidFill>
                  <a:srgbClr val="FFFFFF"/>
                </a:solidFill>
              </a:rPr>
              <a:pPr/>
              <a:t>106</a:t>
            </a:fld>
            <a:endParaRPr lang="en-US" altLang="th-TH" sz="1800" smtClean="0">
              <a:solidFill>
                <a:srgbClr val="FFFFFF"/>
              </a:solidFill>
            </a:endParaRPr>
          </a:p>
        </p:txBody>
      </p:sp>
      <p:sp>
        <p:nvSpPr>
          <p:cNvPr id="70660" name="Line 27"/>
          <p:cNvSpPr>
            <a:spLocks noChangeShapeType="1"/>
          </p:cNvSpPr>
          <p:nvPr/>
        </p:nvSpPr>
        <p:spPr bwMode="auto">
          <a:xfrm>
            <a:off x="1835150" y="2492375"/>
            <a:ext cx="0" cy="287338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grpSp>
        <p:nvGrpSpPr>
          <p:cNvPr id="70661" name="Group 2"/>
          <p:cNvGrpSpPr>
            <a:grpSpLocks/>
          </p:cNvGrpSpPr>
          <p:nvPr/>
        </p:nvGrpSpPr>
        <p:grpSpPr bwMode="auto">
          <a:xfrm>
            <a:off x="1116013" y="3284538"/>
            <a:ext cx="2663825" cy="719137"/>
            <a:chOff x="1116013" y="3284538"/>
            <a:chExt cx="2663825" cy="719137"/>
          </a:xfrm>
        </p:grpSpPr>
        <p:sp>
          <p:nvSpPr>
            <p:cNvPr id="70682" name="Rectangle 11"/>
            <p:cNvSpPr>
              <a:spLocks noChangeArrowheads="1"/>
            </p:cNvSpPr>
            <p:nvPr/>
          </p:nvSpPr>
          <p:spPr bwMode="auto">
            <a:xfrm>
              <a:off x="2052638" y="3284538"/>
              <a:ext cx="1727200" cy="7191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endParaRPr lang="th-TH" altLang="th-TH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70683" name="Line 13"/>
            <p:cNvSpPr>
              <a:spLocks noChangeShapeType="1"/>
            </p:cNvSpPr>
            <p:nvPr/>
          </p:nvSpPr>
          <p:spPr bwMode="auto">
            <a:xfrm>
              <a:off x="1116013" y="3644900"/>
              <a:ext cx="936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70684" name="Line 16"/>
            <p:cNvSpPr>
              <a:spLocks noChangeShapeType="1"/>
            </p:cNvSpPr>
            <p:nvPr/>
          </p:nvSpPr>
          <p:spPr bwMode="auto">
            <a:xfrm flipV="1">
              <a:off x="1906588" y="3500438"/>
              <a:ext cx="144462" cy="144462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70685" name="Line 17"/>
            <p:cNvSpPr>
              <a:spLocks noChangeShapeType="1"/>
            </p:cNvSpPr>
            <p:nvPr/>
          </p:nvSpPr>
          <p:spPr bwMode="auto">
            <a:xfrm>
              <a:off x="1906588" y="3644900"/>
              <a:ext cx="144462" cy="144463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70686" name="Line 18"/>
            <p:cNvSpPr>
              <a:spLocks noChangeShapeType="1"/>
            </p:cNvSpPr>
            <p:nvPr/>
          </p:nvSpPr>
          <p:spPr bwMode="auto">
            <a:xfrm>
              <a:off x="1906588" y="3644900"/>
              <a:ext cx="144462" cy="0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</p:grpSp>
      <p:sp>
        <p:nvSpPr>
          <p:cNvPr id="70662" name="Line 27"/>
          <p:cNvSpPr>
            <a:spLocks noChangeShapeType="1"/>
          </p:cNvSpPr>
          <p:nvPr/>
        </p:nvSpPr>
        <p:spPr bwMode="auto">
          <a:xfrm>
            <a:off x="1835150" y="3500438"/>
            <a:ext cx="0" cy="287337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70663" name="Rectangle 11"/>
          <p:cNvSpPr>
            <a:spLocks noChangeArrowheads="1"/>
          </p:cNvSpPr>
          <p:nvPr/>
        </p:nvSpPr>
        <p:spPr bwMode="auto">
          <a:xfrm>
            <a:off x="2051050" y="5373688"/>
            <a:ext cx="1727200" cy="7191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/>
            <a:endParaRPr lang="th-TH" altLang="th-TH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70664" name="Line 13"/>
          <p:cNvSpPr>
            <a:spLocks noChangeShapeType="1"/>
          </p:cNvSpPr>
          <p:nvPr/>
        </p:nvSpPr>
        <p:spPr bwMode="auto">
          <a:xfrm>
            <a:off x="1114425" y="5734050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70665" name="Line 16"/>
          <p:cNvSpPr>
            <a:spLocks noChangeShapeType="1"/>
          </p:cNvSpPr>
          <p:nvPr/>
        </p:nvSpPr>
        <p:spPr bwMode="auto">
          <a:xfrm flipV="1">
            <a:off x="1905000" y="5589588"/>
            <a:ext cx="144463" cy="144462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70666" name="Line 17"/>
          <p:cNvSpPr>
            <a:spLocks noChangeShapeType="1"/>
          </p:cNvSpPr>
          <p:nvPr/>
        </p:nvSpPr>
        <p:spPr bwMode="auto">
          <a:xfrm>
            <a:off x="1905000" y="5734050"/>
            <a:ext cx="144463" cy="144463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70667" name="Line 18"/>
          <p:cNvSpPr>
            <a:spLocks noChangeShapeType="1"/>
          </p:cNvSpPr>
          <p:nvPr/>
        </p:nvSpPr>
        <p:spPr bwMode="auto">
          <a:xfrm>
            <a:off x="1905000" y="5734050"/>
            <a:ext cx="144463" cy="0"/>
          </a:xfrm>
          <a:prstGeom prst="line">
            <a:avLst/>
          </a:prstGeom>
          <a:noFill/>
          <a:ln w="28575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grpSp>
        <p:nvGrpSpPr>
          <p:cNvPr id="70668" name="Group 1"/>
          <p:cNvGrpSpPr>
            <a:grpSpLocks/>
          </p:cNvGrpSpPr>
          <p:nvPr/>
        </p:nvGrpSpPr>
        <p:grpSpPr bwMode="auto">
          <a:xfrm>
            <a:off x="1116013" y="2276475"/>
            <a:ext cx="2663825" cy="719138"/>
            <a:chOff x="1116013" y="2276475"/>
            <a:chExt cx="2663825" cy="719138"/>
          </a:xfrm>
        </p:grpSpPr>
        <p:sp>
          <p:nvSpPr>
            <p:cNvPr id="70679" name="Rectangle 11"/>
            <p:cNvSpPr>
              <a:spLocks noChangeArrowheads="1"/>
            </p:cNvSpPr>
            <p:nvPr/>
          </p:nvSpPr>
          <p:spPr bwMode="auto">
            <a:xfrm>
              <a:off x="2052638" y="2276475"/>
              <a:ext cx="1727200" cy="7191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endParaRPr lang="th-TH" altLang="th-TH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70680" name="Line 13"/>
            <p:cNvSpPr>
              <a:spLocks noChangeShapeType="1"/>
            </p:cNvSpPr>
            <p:nvPr/>
          </p:nvSpPr>
          <p:spPr bwMode="auto">
            <a:xfrm>
              <a:off x="1116013" y="2636838"/>
              <a:ext cx="9366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2" name="Line 27"/>
            <p:cNvSpPr/>
            <p:nvPr/>
          </p:nvSpPr>
          <p:spPr>
            <a:xfrm>
              <a:off x="1962150" y="2492375"/>
              <a:ext cx="0" cy="287338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sp>
      </p:grpSp>
      <p:grpSp>
        <p:nvGrpSpPr>
          <p:cNvPr id="70669" name="Group 1"/>
          <p:cNvGrpSpPr>
            <a:grpSpLocks/>
          </p:cNvGrpSpPr>
          <p:nvPr/>
        </p:nvGrpSpPr>
        <p:grpSpPr bwMode="auto">
          <a:xfrm>
            <a:off x="1116013" y="4365625"/>
            <a:ext cx="2663825" cy="719138"/>
            <a:chOff x="1758" y="6875"/>
            <a:chExt cx="4195" cy="1132"/>
          </a:xfrm>
        </p:grpSpPr>
        <p:sp>
          <p:nvSpPr>
            <p:cNvPr id="70676" name="Rectangle 11"/>
            <p:cNvSpPr>
              <a:spLocks noChangeArrowheads="1"/>
            </p:cNvSpPr>
            <p:nvPr/>
          </p:nvSpPr>
          <p:spPr bwMode="auto">
            <a:xfrm>
              <a:off x="3232" y="6875"/>
              <a:ext cx="2720" cy="11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endParaRPr lang="th-TH" altLang="th-TH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70677" name="Line 13"/>
            <p:cNvSpPr>
              <a:spLocks noChangeShapeType="1"/>
            </p:cNvSpPr>
            <p:nvPr/>
          </p:nvSpPr>
          <p:spPr bwMode="auto">
            <a:xfrm>
              <a:off x="1757" y="7442"/>
              <a:ext cx="14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70678" name="Line 27"/>
            <p:cNvSpPr>
              <a:spLocks noChangeShapeType="1"/>
            </p:cNvSpPr>
            <p:nvPr/>
          </p:nvSpPr>
          <p:spPr bwMode="auto">
            <a:xfrm>
              <a:off x="3147" y="7215"/>
              <a:ext cx="0" cy="452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</p:grpSp>
      <p:sp>
        <p:nvSpPr>
          <p:cNvPr id="70670" name="Oval 20"/>
          <p:cNvSpPr>
            <a:spLocks noChangeArrowheads="1"/>
          </p:cNvSpPr>
          <p:nvPr/>
        </p:nvSpPr>
        <p:spPr bwMode="auto">
          <a:xfrm>
            <a:off x="1727200" y="4616450"/>
            <a:ext cx="215900" cy="215900"/>
          </a:xfrm>
          <a:prstGeom prst="ellipse">
            <a:avLst/>
          </a:prstGeom>
          <a:noFill/>
          <a:ln w="19050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endParaRPr lang="th-TH" altLang="th-TH"/>
          </a:p>
        </p:txBody>
      </p:sp>
      <p:sp>
        <p:nvSpPr>
          <p:cNvPr id="70671" name="Oval 20"/>
          <p:cNvSpPr>
            <a:spLocks noChangeArrowheads="1"/>
          </p:cNvSpPr>
          <p:nvPr/>
        </p:nvSpPr>
        <p:spPr bwMode="auto">
          <a:xfrm>
            <a:off x="1690688" y="5626100"/>
            <a:ext cx="215900" cy="215900"/>
          </a:xfrm>
          <a:prstGeom prst="ellipse">
            <a:avLst/>
          </a:prstGeom>
          <a:noFill/>
          <a:ln w="19050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endParaRPr lang="th-TH" altLang="th-TH"/>
          </a:p>
        </p:txBody>
      </p:sp>
      <p:sp>
        <p:nvSpPr>
          <p:cNvPr id="70672" name="Text Box 3"/>
          <p:cNvSpPr txBox="1">
            <a:spLocks noChangeArrowheads="1"/>
          </p:cNvSpPr>
          <p:nvPr/>
        </p:nvSpPr>
        <p:spPr bwMode="auto">
          <a:xfrm>
            <a:off x="3995738" y="2349500"/>
            <a:ext cx="47529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th-TH" altLang="th-TH" b="1">
                <a:latin typeface="Cordia New" panose="020B0304020202020204" pitchFamily="34" charset="-34"/>
                <a:cs typeface="Cordia New" panose="020B0304020202020204" pitchFamily="34" charset="-34"/>
              </a:rPr>
              <a:t>ความสัมพันธ์แบบ </a:t>
            </a:r>
            <a:r>
              <a:rPr lang="en-US" altLang="th-TH" b="1">
                <a:latin typeface="Cordia New" panose="020B0304020202020204" pitchFamily="34" charset="-34"/>
                <a:cs typeface="Cordia New" panose="020B0304020202020204" pitchFamily="34" charset="-34"/>
              </a:rPr>
              <a:t>Mandatory One</a:t>
            </a:r>
            <a:endParaRPr lang="th-TH" altLang="th-TH" b="1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70673" name="Text Box 27"/>
          <p:cNvSpPr txBox="1">
            <a:spLocks noChangeArrowheads="1"/>
          </p:cNvSpPr>
          <p:nvPr/>
        </p:nvSpPr>
        <p:spPr bwMode="auto">
          <a:xfrm>
            <a:off x="4067175" y="3357563"/>
            <a:ext cx="4752975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th-TH" altLang="th-TH" b="1">
                <a:latin typeface="Cordia New" panose="020B0304020202020204" pitchFamily="34" charset="-34"/>
                <a:cs typeface="Cordia New" panose="020B0304020202020204" pitchFamily="34" charset="-34"/>
              </a:rPr>
              <a:t>ความสัมพันธ์แบบ </a:t>
            </a:r>
            <a:r>
              <a:rPr lang="en-US" altLang="th-TH" b="1">
                <a:latin typeface="Cordia New" panose="020B0304020202020204" pitchFamily="34" charset="-34"/>
                <a:cs typeface="Cordia New" panose="020B0304020202020204" pitchFamily="34" charset="-34"/>
              </a:rPr>
              <a:t>Mandatory Many</a:t>
            </a:r>
            <a:endParaRPr lang="th-TH" altLang="th-TH" b="1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70674" name="Text Box 32"/>
          <p:cNvSpPr txBox="1">
            <a:spLocks noChangeArrowheads="1"/>
          </p:cNvSpPr>
          <p:nvPr/>
        </p:nvSpPr>
        <p:spPr bwMode="auto">
          <a:xfrm>
            <a:off x="4067175" y="4437063"/>
            <a:ext cx="4752975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th-TH" altLang="th-TH" b="1">
                <a:latin typeface="Cordia New" panose="020B0304020202020204" pitchFamily="34" charset="-34"/>
                <a:cs typeface="Cordia New" panose="020B0304020202020204" pitchFamily="34" charset="-34"/>
              </a:rPr>
              <a:t>ความสัมพันธ์แบบ </a:t>
            </a:r>
            <a:r>
              <a:rPr lang="en-US" altLang="th-TH" b="1">
                <a:latin typeface="Cordia New" panose="020B0304020202020204" pitchFamily="34" charset="-34"/>
                <a:cs typeface="Cordia New" panose="020B0304020202020204" pitchFamily="34" charset="-34"/>
              </a:rPr>
              <a:t>Optional One</a:t>
            </a:r>
            <a:endParaRPr lang="th-TH" altLang="th-TH" b="1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70675" name="Text Box 36"/>
          <p:cNvSpPr txBox="1">
            <a:spLocks noChangeArrowheads="1"/>
          </p:cNvSpPr>
          <p:nvPr/>
        </p:nvSpPr>
        <p:spPr bwMode="auto">
          <a:xfrm>
            <a:off x="4067175" y="5445125"/>
            <a:ext cx="47529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th-TH" altLang="th-TH" b="1">
                <a:latin typeface="Cordia New" panose="020B0304020202020204" pitchFamily="34" charset="-34"/>
                <a:cs typeface="Cordia New" panose="020B0304020202020204" pitchFamily="34" charset="-34"/>
              </a:rPr>
              <a:t>ความสัมพันธ์แบบ </a:t>
            </a:r>
            <a:r>
              <a:rPr lang="en-US" altLang="th-TH" b="1">
                <a:latin typeface="Cordia New" panose="020B0304020202020204" pitchFamily="34" charset="-34"/>
                <a:cs typeface="Cordia New" panose="020B0304020202020204" pitchFamily="34" charset="-34"/>
              </a:rPr>
              <a:t>Optional Many</a:t>
            </a:r>
            <a:endParaRPr lang="th-TH" altLang="th-TH" b="1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996412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692150"/>
            <a:ext cx="8229600" cy="1069975"/>
          </a:xfrm>
        </p:spPr>
        <p:txBody>
          <a:bodyPr/>
          <a:lstStyle/>
          <a:p>
            <a:r>
              <a:rPr lang="th-TH" altLang="th-TH" sz="4400" b="1" smtClean="0">
                <a:solidFill>
                  <a:srgbClr val="C00000"/>
                </a:solidFill>
                <a:latin typeface="Cordia New" panose="020B0304020202020204" pitchFamily="34" charset="-34"/>
              </a:rPr>
              <a:t>ตัวอย่าง </a:t>
            </a:r>
            <a:r>
              <a:rPr lang="en-US" altLang="th-TH" sz="4400" b="1" smtClean="0">
                <a:solidFill>
                  <a:srgbClr val="C00000"/>
                </a:solidFill>
                <a:latin typeface="Cordia New" panose="020B0304020202020204" pitchFamily="34" charset="-34"/>
              </a:rPr>
              <a:t>ER</a:t>
            </a:r>
            <a:endParaRPr lang="th-TH" altLang="th-TH" sz="4400" b="1" smtClean="0">
              <a:solidFill>
                <a:srgbClr val="C00000"/>
              </a:solidFill>
              <a:latin typeface="Cordia New" panose="020B0304020202020204" pitchFamily="34" charset="-34"/>
            </a:endParaRPr>
          </a:p>
        </p:txBody>
      </p:sp>
      <p:sp>
        <p:nvSpPr>
          <p:cNvPr id="72707" name="Slide Number Placeholder 2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  <a:normAutofit fontScale="62500" lnSpcReduction="20000"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D2DDCCB0-7EFC-4BEA-9494-40D3D33FD949}" type="slidenum">
              <a:rPr lang="en-US" altLang="th-TH" sz="1800" smtClean="0">
                <a:solidFill>
                  <a:srgbClr val="FFFFFF"/>
                </a:solidFill>
              </a:rPr>
              <a:pPr/>
              <a:t>107</a:t>
            </a:fld>
            <a:endParaRPr lang="en-US" altLang="th-TH" sz="1800" smtClean="0">
              <a:solidFill>
                <a:srgbClr val="FFFFFF"/>
              </a:solidFill>
            </a:endParaRPr>
          </a:p>
        </p:txBody>
      </p:sp>
      <p:sp>
        <p:nvSpPr>
          <p:cNvPr id="72708" name="Text Box 5"/>
          <p:cNvSpPr txBox="1">
            <a:spLocks noChangeArrowheads="1"/>
          </p:cNvSpPr>
          <p:nvPr/>
        </p:nvSpPr>
        <p:spPr bwMode="auto">
          <a:xfrm>
            <a:off x="641350" y="1844675"/>
            <a:ext cx="8207375" cy="93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th-TH" altLang="th-TH" sz="3200" b="1">
                <a:latin typeface="Cordia New" panose="020B0304020202020204" pitchFamily="34" charset="-34"/>
                <a:cs typeface="Cordia New" panose="020B0304020202020204" pitchFamily="34" charset="-34"/>
              </a:rPr>
              <a:t>พนักงานทุกคนต้องสังกัดแผนกเพียง </a:t>
            </a:r>
            <a:r>
              <a:rPr lang="en-US" altLang="th-TH" sz="3200" b="1"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th-TH" altLang="th-TH" sz="3200" b="1">
                <a:latin typeface="Cordia New" panose="020B0304020202020204" pitchFamily="34" charset="-34"/>
                <a:cs typeface="Cordia New" panose="020B0304020202020204" pitchFamily="34" charset="-34"/>
              </a:rPr>
              <a:t> แผนกเท่านั้น แต่ </a:t>
            </a:r>
          </a:p>
          <a:p>
            <a:pPr eaLnBrk="1" hangingPunct="1"/>
            <a:r>
              <a:rPr lang="th-TH" altLang="th-TH" sz="3200" b="1">
                <a:latin typeface="Cordia New" panose="020B0304020202020204" pitchFamily="34" charset="-34"/>
                <a:cs typeface="Cordia New" panose="020B0304020202020204" pitchFamily="34" charset="-34"/>
              </a:rPr>
              <a:t>แผนก </a:t>
            </a:r>
            <a:r>
              <a:rPr lang="en-US" altLang="th-TH" sz="3200" b="1"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th-TH" altLang="th-TH" sz="3200" b="1">
                <a:latin typeface="Cordia New" panose="020B0304020202020204" pitchFamily="34" charset="-34"/>
                <a:cs typeface="Cordia New" panose="020B0304020202020204" pitchFamily="34" charset="-34"/>
              </a:rPr>
              <a:t> แผนกอาจจะมีพนักงานทำงานอยู่หรือไม่ก็ได้</a:t>
            </a:r>
          </a:p>
        </p:txBody>
      </p:sp>
      <p:sp>
        <p:nvSpPr>
          <p:cNvPr id="39941" name="Rectangle 9"/>
          <p:cNvSpPr>
            <a:spLocks noChangeArrowheads="1"/>
          </p:cNvSpPr>
          <p:nvPr/>
        </p:nvSpPr>
        <p:spPr bwMode="auto">
          <a:xfrm>
            <a:off x="1620838" y="3573463"/>
            <a:ext cx="1584325" cy="5762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 eaLnBrk="0" hangingPunct="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th-TH" altLang="th-TH" dirty="0" smtClean="0">
                <a:latin typeface="Arial" panose="020B0604020202020204" pitchFamily="34" charset="0"/>
                <a:cs typeface="Cordia New" panose="020B0304020202020204" pitchFamily="34" charset="-34"/>
              </a:rPr>
              <a:t>พนักงาน</a:t>
            </a:r>
          </a:p>
        </p:txBody>
      </p:sp>
      <p:sp>
        <p:nvSpPr>
          <p:cNvPr id="39942" name="Rectangle 11"/>
          <p:cNvSpPr>
            <a:spLocks noChangeArrowheads="1"/>
          </p:cNvSpPr>
          <p:nvPr/>
        </p:nvSpPr>
        <p:spPr bwMode="auto">
          <a:xfrm>
            <a:off x="6948488" y="3573463"/>
            <a:ext cx="1584325" cy="5762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 eaLnBrk="0" hangingPunct="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th-TH" altLang="th-TH" dirty="0" smtClean="0">
                <a:latin typeface="Arial" panose="020B0604020202020204" pitchFamily="34" charset="0"/>
                <a:cs typeface="Cordia New" panose="020B0304020202020204" pitchFamily="34" charset="-34"/>
              </a:rPr>
              <a:t>แผนก</a:t>
            </a:r>
          </a:p>
        </p:txBody>
      </p:sp>
      <p:sp>
        <p:nvSpPr>
          <p:cNvPr id="72711" name="AutoShape 12"/>
          <p:cNvSpPr>
            <a:spLocks noChangeArrowheads="1"/>
          </p:cNvSpPr>
          <p:nvPr/>
        </p:nvSpPr>
        <p:spPr bwMode="auto">
          <a:xfrm>
            <a:off x="4429125" y="3502025"/>
            <a:ext cx="1368425" cy="720725"/>
          </a:xfrm>
          <a:prstGeom prst="flowChartDecision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/>
            <a:r>
              <a:rPr lang="th-TH" altLang="th-TH">
                <a:cs typeface="Cordia New" panose="020B0304020202020204" pitchFamily="34" charset="-34"/>
              </a:rPr>
              <a:t>สังกัด</a:t>
            </a:r>
          </a:p>
        </p:txBody>
      </p:sp>
      <p:sp>
        <p:nvSpPr>
          <p:cNvPr id="72712" name="Line 14"/>
          <p:cNvSpPr>
            <a:spLocks noChangeShapeType="1"/>
          </p:cNvSpPr>
          <p:nvPr/>
        </p:nvSpPr>
        <p:spPr bwMode="auto">
          <a:xfrm>
            <a:off x="5797550" y="3860800"/>
            <a:ext cx="11509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72713" name="Line 15"/>
          <p:cNvSpPr>
            <a:spLocks noChangeShapeType="1"/>
          </p:cNvSpPr>
          <p:nvPr/>
        </p:nvSpPr>
        <p:spPr bwMode="auto">
          <a:xfrm flipH="1">
            <a:off x="3205163" y="3860800"/>
            <a:ext cx="1223962" cy="0"/>
          </a:xfrm>
          <a:prstGeom prst="line">
            <a:avLst/>
          </a:prstGeom>
          <a:noFill/>
          <a:ln w="57150" cmpd="dbl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72714" name="Text Box 16"/>
          <p:cNvSpPr txBox="1">
            <a:spLocks noChangeArrowheads="1"/>
          </p:cNvSpPr>
          <p:nvPr/>
        </p:nvSpPr>
        <p:spPr bwMode="auto">
          <a:xfrm>
            <a:off x="3243263" y="3494088"/>
            <a:ext cx="3921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en-US" altLang="th-TH" sz="1800" b="1">
                <a:latin typeface="Tahoma" panose="020B0604030504040204" pitchFamily="34" charset="0"/>
              </a:rPr>
              <a:t>M</a:t>
            </a:r>
            <a:endParaRPr lang="en-US" altLang="th-TH" sz="18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2715" name="Text Box 17"/>
          <p:cNvSpPr txBox="1">
            <a:spLocks noChangeArrowheads="1"/>
          </p:cNvSpPr>
          <p:nvPr/>
        </p:nvSpPr>
        <p:spPr bwMode="auto">
          <a:xfrm>
            <a:off x="6646863" y="3509963"/>
            <a:ext cx="330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en-US" altLang="th-TH" sz="1800" b="1">
                <a:latin typeface="Tahoma" panose="020B0604030504040204" pitchFamily="34" charset="0"/>
              </a:rPr>
              <a:t>1</a:t>
            </a:r>
            <a:endParaRPr lang="en-US" altLang="th-TH" sz="18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948" name="Rectangle 18"/>
          <p:cNvSpPr>
            <a:spLocks noChangeArrowheads="1"/>
          </p:cNvSpPr>
          <p:nvPr/>
        </p:nvSpPr>
        <p:spPr bwMode="auto">
          <a:xfrm>
            <a:off x="1620838" y="5157788"/>
            <a:ext cx="1584325" cy="5762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 eaLnBrk="0" hangingPunct="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th-TH" altLang="th-TH" dirty="0" smtClean="0">
                <a:latin typeface="Arial" panose="020B0604020202020204" pitchFamily="34" charset="0"/>
                <a:cs typeface="Cordia New" panose="020B0304020202020204" pitchFamily="34" charset="-34"/>
              </a:rPr>
              <a:t>พนักงาน</a:t>
            </a:r>
          </a:p>
        </p:txBody>
      </p:sp>
      <p:sp>
        <p:nvSpPr>
          <p:cNvPr id="39949" name="Rectangle 19"/>
          <p:cNvSpPr>
            <a:spLocks noChangeArrowheads="1"/>
          </p:cNvSpPr>
          <p:nvPr/>
        </p:nvSpPr>
        <p:spPr bwMode="auto">
          <a:xfrm>
            <a:off x="6948488" y="5157788"/>
            <a:ext cx="1584325" cy="5762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 eaLnBrk="0" hangingPunct="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th-TH" altLang="th-TH" dirty="0" smtClean="0">
                <a:latin typeface="Arial" panose="020B0604020202020204" pitchFamily="34" charset="0"/>
                <a:cs typeface="Cordia New" panose="020B0304020202020204" pitchFamily="34" charset="-34"/>
              </a:rPr>
              <a:t>แผนก</a:t>
            </a:r>
          </a:p>
        </p:txBody>
      </p:sp>
      <p:sp>
        <p:nvSpPr>
          <p:cNvPr id="72718" name="Line 20"/>
          <p:cNvSpPr>
            <a:spLocks noChangeShapeType="1"/>
          </p:cNvSpPr>
          <p:nvPr/>
        </p:nvSpPr>
        <p:spPr bwMode="auto">
          <a:xfrm>
            <a:off x="3205163" y="5445125"/>
            <a:ext cx="3743325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72719" name="Line 23"/>
          <p:cNvSpPr>
            <a:spLocks noChangeShapeType="1"/>
          </p:cNvSpPr>
          <p:nvPr/>
        </p:nvSpPr>
        <p:spPr bwMode="auto">
          <a:xfrm>
            <a:off x="6804025" y="5302250"/>
            <a:ext cx="0" cy="2873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72720" name="Line 25"/>
          <p:cNvSpPr>
            <a:spLocks noChangeShapeType="1"/>
          </p:cNvSpPr>
          <p:nvPr/>
        </p:nvSpPr>
        <p:spPr bwMode="auto">
          <a:xfrm flipH="1" flipV="1">
            <a:off x="3205163" y="5302250"/>
            <a:ext cx="142875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72721" name="Line 26"/>
          <p:cNvSpPr>
            <a:spLocks noChangeShapeType="1"/>
          </p:cNvSpPr>
          <p:nvPr/>
        </p:nvSpPr>
        <p:spPr bwMode="auto">
          <a:xfrm flipH="1">
            <a:off x="3205163" y="5445125"/>
            <a:ext cx="142875" cy="144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72722" name="Text Box 27"/>
          <p:cNvSpPr txBox="1">
            <a:spLocks noChangeArrowheads="1"/>
          </p:cNvSpPr>
          <p:nvPr/>
        </p:nvSpPr>
        <p:spPr bwMode="auto">
          <a:xfrm>
            <a:off x="231775" y="3603625"/>
            <a:ext cx="8191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en-US" altLang="th-TH" sz="3200" b="1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Chen</a:t>
            </a:r>
          </a:p>
        </p:txBody>
      </p:sp>
      <p:sp>
        <p:nvSpPr>
          <p:cNvPr id="72723" name="Text Box 28"/>
          <p:cNvSpPr txBox="1">
            <a:spLocks noChangeArrowheads="1"/>
          </p:cNvSpPr>
          <p:nvPr/>
        </p:nvSpPr>
        <p:spPr bwMode="auto">
          <a:xfrm>
            <a:off x="250825" y="5130800"/>
            <a:ext cx="9969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en-US" altLang="th-TH" sz="3200" b="1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Crow’s</a:t>
            </a:r>
          </a:p>
          <a:p>
            <a:pPr eaLnBrk="1" hangingPunct="1"/>
            <a:r>
              <a:rPr lang="en-US" altLang="th-TH" sz="3200" b="1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Foot</a:t>
            </a:r>
            <a:endParaRPr lang="th-TH" altLang="th-TH" sz="3200" b="1">
              <a:solidFill>
                <a:srgbClr val="0070C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72724" name="Oval 30"/>
          <p:cNvSpPr>
            <a:spLocks noChangeArrowheads="1"/>
          </p:cNvSpPr>
          <p:nvPr/>
        </p:nvSpPr>
        <p:spPr bwMode="auto">
          <a:xfrm flipH="1">
            <a:off x="3419475" y="5300663"/>
            <a:ext cx="215900" cy="2159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endParaRPr lang="th-TH" altLang="th-TH"/>
          </a:p>
        </p:txBody>
      </p:sp>
      <p:sp>
        <p:nvSpPr>
          <p:cNvPr id="72725" name="Line 31"/>
          <p:cNvSpPr>
            <a:spLocks noChangeShapeType="1"/>
          </p:cNvSpPr>
          <p:nvPr/>
        </p:nvSpPr>
        <p:spPr bwMode="auto">
          <a:xfrm>
            <a:off x="6732588" y="5445125"/>
            <a:ext cx="2159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72726" name="Line 32"/>
          <p:cNvSpPr>
            <a:spLocks noChangeShapeType="1"/>
          </p:cNvSpPr>
          <p:nvPr/>
        </p:nvSpPr>
        <p:spPr bwMode="auto">
          <a:xfrm flipH="1">
            <a:off x="3276600" y="5445125"/>
            <a:ext cx="1428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72727" name="Line 33"/>
          <p:cNvSpPr>
            <a:spLocks noChangeShapeType="1"/>
          </p:cNvSpPr>
          <p:nvPr/>
        </p:nvSpPr>
        <p:spPr bwMode="auto">
          <a:xfrm>
            <a:off x="6732588" y="5300663"/>
            <a:ext cx="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cxnSp>
        <p:nvCxnSpPr>
          <p:cNvPr id="60" name="ลูกศรเชื่อมต่อแบบตรง 25"/>
          <p:cNvCxnSpPr>
            <a:stCxn id="65" idx="5"/>
            <a:endCxn id="72719" idx="0"/>
          </p:cNvCxnSpPr>
          <p:nvPr/>
        </p:nvCxnSpPr>
        <p:spPr>
          <a:xfrm flipH="1">
            <a:off x="6804025" y="3810000"/>
            <a:ext cx="100013" cy="14922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1" name="ลูกศรเชื่อมต่อแบบตรง 27"/>
          <p:cNvCxnSpPr>
            <a:stCxn id="65" idx="5"/>
            <a:endCxn id="72720" idx="0"/>
          </p:cNvCxnSpPr>
          <p:nvPr/>
        </p:nvCxnSpPr>
        <p:spPr>
          <a:xfrm flipH="1">
            <a:off x="3348038" y="3821113"/>
            <a:ext cx="120650" cy="16240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2" name="ลูกศรเชื่อมต่อแบบตรง 29"/>
          <p:cNvCxnSpPr>
            <a:stCxn id="65" idx="5"/>
            <a:endCxn id="72720" idx="0"/>
          </p:cNvCxnSpPr>
          <p:nvPr/>
        </p:nvCxnSpPr>
        <p:spPr>
          <a:xfrm>
            <a:off x="4141788" y="3860800"/>
            <a:ext cx="2590800" cy="1584325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3" name="ลูกศรเชื่อมต่อแบบตรง 31"/>
          <p:cNvCxnSpPr>
            <a:stCxn id="65" idx="5"/>
            <a:endCxn id="72724" idx="1"/>
          </p:cNvCxnSpPr>
          <p:nvPr/>
        </p:nvCxnSpPr>
        <p:spPr>
          <a:xfrm flipH="1">
            <a:off x="3603625" y="3860800"/>
            <a:ext cx="2481263" cy="1471613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4" name="วงรี 34"/>
          <p:cNvSpPr/>
          <p:nvPr/>
        </p:nvSpPr>
        <p:spPr>
          <a:xfrm>
            <a:off x="3243263" y="3500438"/>
            <a:ext cx="360362" cy="360362"/>
          </a:xfrm>
          <a:prstGeom prst="ellipse">
            <a:avLst/>
          </a:prstGeom>
          <a:noFill/>
          <a:ln>
            <a:solidFill>
              <a:srgbClr val="692AA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th-TH"/>
          </a:p>
        </p:txBody>
      </p:sp>
      <p:sp>
        <p:nvSpPr>
          <p:cNvPr id="65" name="วงรี 35"/>
          <p:cNvSpPr/>
          <p:nvPr/>
        </p:nvSpPr>
        <p:spPr>
          <a:xfrm>
            <a:off x="6597650" y="3502025"/>
            <a:ext cx="358775" cy="360363"/>
          </a:xfrm>
          <a:prstGeom prst="ellipse">
            <a:avLst/>
          </a:prstGeom>
          <a:noFill/>
          <a:ln>
            <a:solidFill>
              <a:srgbClr val="692AA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920976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692150"/>
            <a:ext cx="8229600" cy="1069975"/>
          </a:xfrm>
        </p:spPr>
        <p:txBody>
          <a:bodyPr/>
          <a:lstStyle/>
          <a:p>
            <a:r>
              <a:rPr lang="th-TH" altLang="th-TH" sz="4400" b="1" smtClean="0">
                <a:solidFill>
                  <a:srgbClr val="C00000"/>
                </a:solidFill>
                <a:latin typeface="Cordia New" panose="020B0304020202020204" pitchFamily="34" charset="-34"/>
              </a:rPr>
              <a:t>ตัวอย่าง </a:t>
            </a:r>
            <a:r>
              <a:rPr lang="en-US" altLang="th-TH" sz="4400" b="1" smtClean="0">
                <a:solidFill>
                  <a:srgbClr val="C00000"/>
                </a:solidFill>
                <a:latin typeface="Cordia New" panose="020B0304020202020204" pitchFamily="34" charset="-34"/>
              </a:rPr>
              <a:t>ER</a:t>
            </a:r>
            <a:endParaRPr lang="th-TH" altLang="th-TH" sz="4400" b="1" smtClean="0">
              <a:solidFill>
                <a:srgbClr val="C00000"/>
              </a:solidFill>
              <a:latin typeface="Cordia New" panose="020B0304020202020204" pitchFamily="34" charset="-34"/>
            </a:endParaRPr>
          </a:p>
        </p:txBody>
      </p:sp>
      <p:sp>
        <p:nvSpPr>
          <p:cNvPr id="74755" name="Slide Number Placeholder 2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  <a:normAutofit fontScale="62500" lnSpcReduction="20000"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C7FF5CDB-FE1E-4BDD-8A6C-939B9024231F}" type="slidenum">
              <a:rPr lang="en-US" altLang="th-TH" sz="1800" smtClean="0">
                <a:solidFill>
                  <a:srgbClr val="FFFFFF"/>
                </a:solidFill>
              </a:rPr>
              <a:pPr/>
              <a:t>108</a:t>
            </a:fld>
            <a:endParaRPr lang="en-US" altLang="th-TH" sz="1800" smtClean="0">
              <a:solidFill>
                <a:srgbClr val="FFFFFF"/>
              </a:solidFill>
            </a:endParaRPr>
          </a:p>
        </p:txBody>
      </p:sp>
      <p:sp>
        <p:nvSpPr>
          <p:cNvPr id="74756" name="Text Box 3"/>
          <p:cNvSpPr txBox="1">
            <a:spLocks noChangeArrowheads="1"/>
          </p:cNvSpPr>
          <p:nvPr/>
        </p:nvSpPr>
        <p:spPr bwMode="auto">
          <a:xfrm>
            <a:off x="287338" y="1917700"/>
            <a:ext cx="8658225" cy="93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th-TH" altLang="th-TH" sz="3200" b="1">
                <a:latin typeface="Cordia New" panose="020B0304020202020204" pitchFamily="34" charset="-34"/>
                <a:cs typeface="Cordia New" panose="020B0304020202020204" pitchFamily="34" charset="-34"/>
              </a:rPr>
              <a:t>พนักงานแต่ละคนจะสังกัดแผนกหรือไม่ก็ได้แต่สังกัดได้ไม่เกิน</a:t>
            </a:r>
            <a:r>
              <a:rPr lang="en-US" altLang="th-TH" sz="3200" b="1">
                <a:latin typeface="Cordia New" panose="020B0304020202020204" pitchFamily="34" charset="-34"/>
                <a:cs typeface="Cordia New" panose="020B0304020202020204" pitchFamily="34" charset="-34"/>
              </a:rPr>
              <a:t> 1 </a:t>
            </a:r>
            <a:r>
              <a:rPr lang="th-TH" altLang="th-TH" sz="3200" b="1">
                <a:latin typeface="Cordia New" panose="020B0304020202020204" pitchFamily="34" charset="-34"/>
                <a:cs typeface="Cordia New" panose="020B0304020202020204" pitchFamily="34" charset="-34"/>
              </a:rPr>
              <a:t>แผนกและ แผนก </a:t>
            </a:r>
            <a:r>
              <a:rPr lang="en-US" altLang="th-TH" sz="3200" b="1"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th-TH" altLang="th-TH" sz="3200" b="1">
                <a:latin typeface="Cordia New" panose="020B0304020202020204" pitchFamily="34" charset="-34"/>
                <a:cs typeface="Cordia New" panose="020B0304020202020204" pitchFamily="34" charset="-34"/>
              </a:rPr>
              <a:t> แผนกอาจจะมีพนักงานทำงานอยู่หรือไม่ก็ได้</a:t>
            </a:r>
          </a:p>
        </p:txBody>
      </p:sp>
      <p:sp>
        <p:nvSpPr>
          <p:cNvPr id="40965" name="Rectangle 4"/>
          <p:cNvSpPr>
            <a:spLocks noChangeArrowheads="1"/>
          </p:cNvSpPr>
          <p:nvPr/>
        </p:nvSpPr>
        <p:spPr bwMode="auto">
          <a:xfrm>
            <a:off x="1620838" y="3573463"/>
            <a:ext cx="1584325" cy="5762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 eaLnBrk="0" hangingPunct="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th-TH" altLang="th-TH" dirty="0" smtClean="0">
                <a:latin typeface="Arial" panose="020B0604020202020204" pitchFamily="34" charset="0"/>
                <a:cs typeface="Cordia New" panose="020B0304020202020204" pitchFamily="34" charset="-34"/>
              </a:rPr>
              <a:t>พนักงาน</a:t>
            </a:r>
          </a:p>
        </p:txBody>
      </p:sp>
      <p:sp>
        <p:nvSpPr>
          <p:cNvPr id="40966" name="Rectangle 5"/>
          <p:cNvSpPr>
            <a:spLocks noChangeArrowheads="1"/>
          </p:cNvSpPr>
          <p:nvPr/>
        </p:nvSpPr>
        <p:spPr bwMode="auto">
          <a:xfrm>
            <a:off x="6948488" y="3573463"/>
            <a:ext cx="1584325" cy="5762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 eaLnBrk="0" hangingPunct="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th-TH" altLang="th-TH" smtClean="0">
                <a:latin typeface="Arial" panose="020B0604020202020204" pitchFamily="34" charset="0"/>
                <a:cs typeface="Cordia New" panose="020B0304020202020204" pitchFamily="34" charset="-34"/>
              </a:rPr>
              <a:t>แผนก</a:t>
            </a:r>
          </a:p>
        </p:txBody>
      </p:sp>
      <p:sp>
        <p:nvSpPr>
          <p:cNvPr id="74759" name="AutoShape 6"/>
          <p:cNvSpPr>
            <a:spLocks noChangeArrowheads="1"/>
          </p:cNvSpPr>
          <p:nvPr/>
        </p:nvSpPr>
        <p:spPr bwMode="auto">
          <a:xfrm>
            <a:off x="4429125" y="3502025"/>
            <a:ext cx="1368425" cy="720725"/>
          </a:xfrm>
          <a:prstGeom prst="flowChartDecision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/>
            <a:r>
              <a:rPr lang="th-TH" altLang="th-TH">
                <a:cs typeface="Cordia New" panose="020B0304020202020204" pitchFamily="34" charset="-34"/>
              </a:rPr>
              <a:t>สังกัด</a:t>
            </a:r>
          </a:p>
        </p:txBody>
      </p:sp>
      <p:sp>
        <p:nvSpPr>
          <p:cNvPr id="74760" name="Line 7"/>
          <p:cNvSpPr>
            <a:spLocks noChangeShapeType="1"/>
          </p:cNvSpPr>
          <p:nvPr/>
        </p:nvSpPr>
        <p:spPr bwMode="auto">
          <a:xfrm>
            <a:off x="5797550" y="3860800"/>
            <a:ext cx="11509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74761" name="Line 8"/>
          <p:cNvSpPr>
            <a:spLocks noChangeShapeType="1"/>
          </p:cNvSpPr>
          <p:nvPr/>
        </p:nvSpPr>
        <p:spPr bwMode="auto">
          <a:xfrm flipH="1">
            <a:off x="3205163" y="3860800"/>
            <a:ext cx="12239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74762" name="Text Box 9"/>
          <p:cNvSpPr txBox="1">
            <a:spLocks noChangeArrowheads="1"/>
          </p:cNvSpPr>
          <p:nvPr/>
        </p:nvSpPr>
        <p:spPr bwMode="auto">
          <a:xfrm>
            <a:off x="3167063" y="3527425"/>
            <a:ext cx="3921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en-US" altLang="th-TH" sz="1800" b="1">
                <a:latin typeface="Tahoma" panose="020B0604030504040204" pitchFamily="34" charset="0"/>
              </a:rPr>
              <a:t>M</a:t>
            </a:r>
            <a:endParaRPr lang="en-US" altLang="th-TH" sz="18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4763" name="Text Box 10"/>
          <p:cNvSpPr txBox="1">
            <a:spLocks noChangeArrowheads="1"/>
          </p:cNvSpPr>
          <p:nvPr/>
        </p:nvSpPr>
        <p:spPr bwMode="auto">
          <a:xfrm>
            <a:off x="6638925" y="3551238"/>
            <a:ext cx="330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en-US" altLang="th-TH" sz="1800" b="1">
                <a:latin typeface="Tahoma" panose="020B0604030504040204" pitchFamily="34" charset="0"/>
              </a:rPr>
              <a:t>1</a:t>
            </a:r>
            <a:endParaRPr lang="en-US" altLang="th-TH" sz="18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972" name="Rectangle 11"/>
          <p:cNvSpPr>
            <a:spLocks noChangeArrowheads="1"/>
          </p:cNvSpPr>
          <p:nvPr/>
        </p:nvSpPr>
        <p:spPr bwMode="auto">
          <a:xfrm>
            <a:off x="1620838" y="5157788"/>
            <a:ext cx="1584325" cy="5762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 eaLnBrk="0" hangingPunct="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th-TH" altLang="th-TH" smtClean="0">
                <a:latin typeface="Arial" panose="020B0604020202020204" pitchFamily="34" charset="0"/>
                <a:cs typeface="Cordia New" panose="020B0304020202020204" pitchFamily="34" charset="-34"/>
              </a:rPr>
              <a:t>พนักงาน</a:t>
            </a:r>
          </a:p>
        </p:txBody>
      </p:sp>
      <p:sp>
        <p:nvSpPr>
          <p:cNvPr id="40973" name="Rectangle 12"/>
          <p:cNvSpPr>
            <a:spLocks noChangeArrowheads="1"/>
          </p:cNvSpPr>
          <p:nvPr/>
        </p:nvSpPr>
        <p:spPr bwMode="auto">
          <a:xfrm>
            <a:off x="6948488" y="5157788"/>
            <a:ext cx="1584325" cy="5762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 eaLnBrk="0" hangingPunct="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th-TH" altLang="th-TH" smtClean="0">
                <a:latin typeface="Arial" panose="020B0604020202020204" pitchFamily="34" charset="0"/>
                <a:cs typeface="Cordia New" panose="020B0304020202020204" pitchFamily="34" charset="-34"/>
              </a:rPr>
              <a:t>แผนก</a:t>
            </a:r>
          </a:p>
        </p:txBody>
      </p:sp>
      <p:sp>
        <p:nvSpPr>
          <p:cNvPr id="74766" name="Line 13"/>
          <p:cNvSpPr>
            <a:spLocks noChangeShapeType="1"/>
          </p:cNvSpPr>
          <p:nvPr/>
        </p:nvSpPr>
        <p:spPr bwMode="auto">
          <a:xfrm>
            <a:off x="3205163" y="5445125"/>
            <a:ext cx="3743325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74767" name="Line 16"/>
          <p:cNvSpPr>
            <a:spLocks noChangeShapeType="1"/>
          </p:cNvSpPr>
          <p:nvPr/>
        </p:nvSpPr>
        <p:spPr bwMode="auto">
          <a:xfrm>
            <a:off x="6804025" y="5302250"/>
            <a:ext cx="0" cy="2873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74768" name="Line 18"/>
          <p:cNvSpPr>
            <a:spLocks noChangeShapeType="1"/>
          </p:cNvSpPr>
          <p:nvPr/>
        </p:nvSpPr>
        <p:spPr bwMode="auto">
          <a:xfrm flipH="1" flipV="1">
            <a:off x="3205163" y="5302250"/>
            <a:ext cx="142875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74769" name="Line 19"/>
          <p:cNvSpPr>
            <a:spLocks noChangeShapeType="1"/>
          </p:cNvSpPr>
          <p:nvPr/>
        </p:nvSpPr>
        <p:spPr bwMode="auto">
          <a:xfrm flipH="1">
            <a:off x="3205163" y="5445125"/>
            <a:ext cx="142875" cy="144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74770" name="Text Box 20"/>
          <p:cNvSpPr txBox="1">
            <a:spLocks noChangeArrowheads="1"/>
          </p:cNvSpPr>
          <p:nvPr/>
        </p:nvSpPr>
        <p:spPr bwMode="auto">
          <a:xfrm>
            <a:off x="231775" y="3603625"/>
            <a:ext cx="8191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en-US" altLang="th-TH" sz="3200" b="1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Chen</a:t>
            </a:r>
          </a:p>
        </p:txBody>
      </p:sp>
      <p:sp>
        <p:nvSpPr>
          <p:cNvPr id="74771" name="Oval 23"/>
          <p:cNvSpPr>
            <a:spLocks noChangeArrowheads="1"/>
          </p:cNvSpPr>
          <p:nvPr/>
        </p:nvSpPr>
        <p:spPr bwMode="auto">
          <a:xfrm>
            <a:off x="3419475" y="5326063"/>
            <a:ext cx="215900" cy="2159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endParaRPr lang="th-TH" altLang="th-TH"/>
          </a:p>
        </p:txBody>
      </p:sp>
      <p:sp>
        <p:nvSpPr>
          <p:cNvPr id="74772" name="Line 24"/>
          <p:cNvSpPr>
            <a:spLocks noChangeShapeType="1"/>
          </p:cNvSpPr>
          <p:nvPr/>
        </p:nvSpPr>
        <p:spPr bwMode="auto">
          <a:xfrm flipH="1">
            <a:off x="3203575" y="5445125"/>
            <a:ext cx="2159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74773" name="Oval 25"/>
          <p:cNvSpPr>
            <a:spLocks noChangeArrowheads="1"/>
          </p:cNvSpPr>
          <p:nvPr/>
        </p:nvSpPr>
        <p:spPr bwMode="auto">
          <a:xfrm>
            <a:off x="6516688" y="5326063"/>
            <a:ext cx="215900" cy="2159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endParaRPr lang="th-TH" altLang="th-TH"/>
          </a:p>
        </p:txBody>
      </p:sp>
      <p:sp>
        <p:nvSpPr>
          <p:cNvPr id="74774" name="Line 26"/>
          <p:cNvSpPr>
            <a:spLocks noChangeShapeType="1"/>
          </p:cNvSpPr>
          <p:nvPr/>
        </p:nvSpPr>
        <p:spPr bwMode="auto">
          <a:xfrm>
            <a:off x="6732588" y="5445125"/>
            <a:ext cx="2159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74775" name="Text Box 28"/>
          <p:cNvSpPr txBox="1">
            <a:spLocks noChangeArrowheads="1"/>
          </p:cNvSpPr>
          <p:nvPr/>
        </p:nvSpPr>
        <p:spPr bwMode="auto">
          <a:xfrm>
            <a:off x="250825" y="5130800"/>
            <a:ext cx="9969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en-US" altLang="th-TH" sz="3200" b="1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Crow’s</a:t>
            </a:r>
          </a:p>
          <a:p>
            <a:pPr eaLnBrk="1" hangingPunct="1"/>
            <a:r>
              <a:rPr lang="en-US" altLang="th-TH" sz="3200" b="1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Foot</a:t>
            </a:r>
            <a:endParaRPr lang="th-TH" altLang="th-TH" sz="3200" b="1">
              <a:solidFill>
                <a:srgbClr val="0070C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075235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692150"/>
            <a:ext cx="8229600" cy="1069975"/>
          </a:xfrm>
        </p:spPr>
        <p:txBody>
          <a:bodyPr/>
          <a:lstStyle/>
          <a:p>
            <a:r>
              <a:rPr lang="th-TH" altLang="th-TH" sz="4400" b="1" smtClean="0">
                <a:solidFill>
                  <a:srgbClr val="C00000"/>
                </a:solidFill>
                <a:latin typeface="Cordia New" panose="020B0304020202020204" pitchFamily="34" charset="-34"/>
              </a:rPr>
              <a:t>ตัวอย่าง </a:t>
            </a:r>
            <a:r>
              <a:rPr lang="en-US" altLang="th-TH" sz="4400" b="1" smtClean="0">
                <a:solidFill>
                  <a:srgbClr val="C00000"/>
                </a:solidFill>
                <a:latin typeface="Cordia New" panose="020B0304020202020204" pitchFamily="34" charset="-34"/>
              </a:rPr>
              <a:t>ER</a:t>
            </a:r>
            <a:endParaRPr lang="th-TH" altLang="th-TH" sz="4400" b="1" smtClean="0">
              <a:solidFill>
                <a:srgbClr val="C00000"/>
              </a:solidFill>
              <a:latin typeface="Cordia New" panose="020B0304020202020204" pitchFamily="34" charset="-34"/>
            </a:endParaRPr>
          </a:p>
        </p:txBody>
      </p:sp>
      <p:sp>
        <p:nvSpPr>
          <p:cNvPr id="76803" name="Slide Number Placeholder 2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  <a:normAutofit fontScale="62500" lnSpcReduction="20000"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F3500EBF-F701-43FE-A74B-97B1F1AC65F4}" type="slidenum">
              <a:rPr lang="en-US" altLang="th-TH" sz="1800" smtClean="0">
                <a:solidFill>
                  <a:srgbClr val="FFFFFF"/>
                </a:solidFill>
              </a:rPr>
              <a:pPr/>
              <a:t>109</a:t>
            </a:fld>
            <a:endParaRPr lang="en-US" altLang="th-TH" sz="1800" smtClean="0">
              <a:solidFill>
                <a:srgbClr val="FFFFFF"/>
              </a:solidFill>
            </a:endParaRPr>
          </a:p>
        </p:txBody>
      </p:sp>
      <p:sp>
        <p:nvSpPr>
          <p:cNvPr id="76804" name="Text Box 3"/>
          <p:cNvSpPr txBox="1">
            <a:spLocks noChangeArrowheads="1"/>
          </p:cNvSpPr>
          <p:nvPr/>
        </p:nvSpPr>
        <p:spPr bwMode="auto">
          <a:xfrm>
            <a:off x="468313" y="1844675"/>
            <a:ext cx="8207375" cy="93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th-TH" altLang="th-TH" sz="3200" b="1">
                <a:latin typeface="Cordia New" panose="020B0304020202020204" pitchFamily="34" charset="-34"/>
                <a:cs typeface="Cordia New" panose="020B0304020202020204" pitchFamily="34" charset="-34"/>
              </a:rPr>
              <a:t>พนักงานทุกคนต้องสังกัดแผนกเพียง </a:t>
            </a:r>
            <a:r>
              <a:rPr lang="en-US" altLang="th-TH" sz="3200" b="1"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th-TH" altLang="th-TH" sz="3200" b="1">
                <a:latin typeface="Cordia New" panose="020B0304020202020204" pitchFamily="34" charset="-34"/>
                <a:cs typeface="Cordia New" panose="020B0304020202020204" pitchFamily="34" charset="-34"/>
              </a:rPr>
              <a:t> แผนกเท่านั้น </a:t>
            </a:r>
          </a:p>
          <a:p>
            <a:pPr eaLnBrk="1" hangingPunct="1"/>
            <a:r>
              <a:rPr lang="th-TH" altLang="th-TH" sz="3200" b="1">
                <a:latin typeface="Cordia New" panose="020B0304020202020204" pitchFamily="34" charset="-34"/>
                <a:cs typeface="Cordia New" panose="020B0304020202020204" pitchFamily="34" charset="-34"/>
              </a:rPr>
              <a:t>และ แผนกแต่ละแผนกจะต้องมีพนักงานทำงานอยู่</a:t>
            </a:r>
          </a:p>
        </p:txBody>
      </p:sp>
      <p:sp>
        <p:nvSpPr>
          <p:cNvPr id="41989" name="Rectangle 4"/>
          <p:cNvSpPr>
            <a:spLocks noChangeArrowheads="1"/>
          </p:cNvSpPr>
          <p:nvPr/>
        </p:nvSpPr>
        <p:spPr bwMode="auto">
          <a:xfrm>
            <a:off x="1620838" y="3573463"/>
            <a:ext cx="1584325" cy="5762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 eaLnBrk="0" hangingPunct="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th-TH" altLang="th-TH" dirty="0" smtClean="0">
                <a:latin typeface="Arial" panose="020B0604020202020204" pitchFamily="34" charset="0"/>
                <a:cs typeface="Cordia New" panose="020B0304020202020204" pitchFamily="34" charset="-34"/>
              </a:rPr>
              <a:t>พนักงาน</a:t>
            </a:r>
          </a:p>
        </p:txBody>
      </p:sp>
      <p:sp>
        <p:nvSpPr>
          <p:cNvPr id="41990" name="Rectangle 5"/>
          <p:cNvSpPr>
            <a:spLocks noChangeArrowheads="1"/>
          </p:cNvSpPr>
          <p:nvPr/>
        </p:nvSpPr>
        <p:spPr bwMode="auto">
          <a:xfrm>
            <a:off x="6948488" y="3573463"/>
            <a:ext cx="1584325" cy="5762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 eaLnBrk="0" hangingPunct="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th-TH" altLang="th-TH" smtClean="0">
                <a:latin typeface="Arial" panose="020B0604020202020204" pitchFamily="34" charset="0"/>
                <a:cs typeface="Cordia New" panose="020B0304020202020204" pitchFamily="34" charset="-34"/>
              </a:rPr>
              <a:t>แผนก</a:t>
            </a:r>
          </a:p>
        </p:txBody>
      </p:sp>
      <p:sp>
        <p:nvSpPr>
          <p:cNvPr id="76807" name="AutoShape 6"/>
          <p:cNvSpPr>
            <a:spLocks noChangeArrowheads="1"/>
          </p:cNvSpPr>
          <p:nvPr/>
        </p:nvSpPr>
        <p:spPr bwMode="auto">
          <a:xfrm>
            <a:off x="4429125" y="3502025"/>
            <a:ext cx="1368425" cy="720725"/>
          </a:xfrm>
          <a:prstGeom prst="flowChartDecision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/>
            <a:r>
              <a:rPr lang="th-TH" altLang="th-TH">
                <a:cs typeface="Cordia New" panose="020B0304020202020204" pitchFamily="34" charset="-34"/>
              </a:rPr>
              <a:t>สังกัด</a:t>
            </a:r>
          </a:p>
        </p:txBody>
      </p:sp>
      <p:sp>
        <p:nvSpPr>
          <p:cNvPr id="76808" name="Line 7"/>
          <p:cNvSpPr>
            <a:spLocks noChangeShapeType="1"/>
          </p:cNvSpPr>
          <p:nvPr/>
        </p:nvSpPr>
        <p:spPr bwMode="auto">
          <a:xfrm>
            <a:off x="5797550" y="3860800"/>
            <a:ext cx="1150938" cy="0"/>
          </a:xfrm>
          <a:prstGeom prst="line">
            <a:avLst/>
          </a:prstGeom>
          <a:noFill/>
          <a:ln w="57150" cmpd="dbl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76809" name="Line 8"/>
          <p:cNvSpPr>
            <a:spLocks noChangeShapeType="1"/>
          </p:cNvSpPr>
          <p:nvPr/>
        </p:nvSpPr>
        <p:spPr bwMode="auto">
          <a:xfrm flipH="1">
            <a:off x="3205163" y="3860800"/>
            <a:ext cx="1223962" cy="0"/>
          </a:xfrm>
          <a:prstGeom prst="line">
            <a:avLst/>
          </a:prstGeom>
          <a:noFill/>
          <a:ln w="57150" cmpd="dbl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76810" name="Text Box 9"/>
          <p:cNvSpPr txBox="1">
            <a:spLocks noChangeArrowheads="1"/>
          </p:cNvSpPr>
          <p:nvPr/>
        </p:nvSpPr>
        <p:spPr bwMode="auto">
          <a:xfrm>
            <a:off x="3238500" y="3508375"/>
            <a:ext cx="3921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en-US" altLang="th-TH" sz="1800" b="1">
                <a:latin typeface="Tahoma" panose="020B0604030504040204" pitchFamily="34" charset="0"/>
              </a:rPr>
              <a:t>M</a:t>
            </a:r>
            <a:endParaRPr lang="en-US" altLang="th-TH" sz="18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6811" name="Text Box 10"/>
          <p:cNvSpPr txBox="1">
            <a:spLocks noChangeArrowheads="1"/>
          </p:cNvSpPr>
          <p:nvPr/>
        </p:nvSpPr>
        <p:spPr bwMode="auto">
          <a:xfrm>
            <a:off x="6638925" y="3502025"/>
            <a:ext cx="33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en-US" altLang="th-TH" sz="1800" b="1">
                <a:latin typeface="Tahoma" panose="020B0604030504040204" pitchFamily="34" charset="0"/>
              </a:rPr>
              <a:t>1</a:t>
            </a:r>
            <a:endParaRPr lang="en-US" altLang="th-TH" sz="1800" b="1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996" name="Rectangle 11"/>
          <p:cNvSpPr>
            <a:spLocks noChangeArrowheads="1"/>
          </p:cNvSpPr>
          <p:nvPr/>
        </p:nvSpPr>
        <p:spPr bwMode="auto">
          <a:xfrm>
            <a:off x="1620838" y="5157788"/>
            <a:ext cx="1584325" cy="5762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 eaLnBrk="0" hangingPunct="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th-TH" altLang="th-TH" smtClean="0">
                <a:latin typeface="Arial" panose="020B0604020202020204" pitchFamily="34" charset="0"/>
                <a:cs typeface="Cordia New" panose="020B0304020202020204" pitchFamily="34" charset="-34"/>
              </a:rPr>
              <a:t>พนักงาน</a:t>
            </a:r>
          </a:p>
        </p:txBody>
      </p:sp>
      <p:sp>
        <p:nvSpPr>
          <p:cNvPr id="41997" name="Rectangle 12"/>
          <p:cNvSpPr>
            <a:spLocks noChangeArrowheads="1"/>
          </p:cNvSpPr>
          <p:nvPr/>
        </p:nvSpPr>
        <p:spPr bwMode="auto">
          <a:xfrm>
            <a:off x="6948488" y="5157788"/>
            <a:ext cx="1584325" cy="5762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 eaLnBrk="0" hangingPunct="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th-TH" altLang="th-TH" smtClean="0">
                <a:latin typeface="Arial" panose="020B0604020202020204" pitchFamily="34" charset="0"/>
                <a:cs typeface="Cordia New" panose="020B0304020202020204" pitchFamily="34" charset="-34"/>
              </a:rPr>
              <a:t>แผนก</a:t>
            </a:r>
          </a:p>
        </p:txBody>
      </p:sp>
      <p:sp>
        <p:nvSpPr>
          <p:cNvPr id="76814" name="Line 13"/>
          <p:cNvSpPr>
            <a:spLocks noChangeShapeType="1"/>
          </p:cNvSpPr>
          <p:nvPr/>
        </p:nvSpPr>
        <p:spPr bwMode="auto">
          <a:xfrm>
            <a:off x="3205163" y="5445125"/>
            <a:ext cx="3743325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76815" name="Line 15"/>
          <p:cNvSpPr>
            <a:spLocks noChangeShapeType="1"/>
          </p:cNvSpPr>
          <p:nvPr/>
        </p:nvSpPr>
        <p:spPr bwMode="auto">
          <a:xfrm>
            <a:off x="6661150" y="5302250"/>
            <a:ext cx="0" cy="2873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76816" name="Line 16"/>
          <p:cNvSpPr>
            <a:spLocks noChangeShapeType="1"/>
          </p:cNvSpPr>
          <p:nvPr/>
        </p:nvSpPr>
        <p:spPr bwMode="auto">
          <a:xfrm>
            <a:off x="6732588" y="5302250"/>
            <a:ext cx="0" cy="2873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76817" name="Line 18"/>
          <p:cNvSpPr>
            <a:spLocks noChangeShapeType="1"/>
          </p:cNvSpPr>
          <p:nvPr/>
        </p:nvSpPr>
        <p:spPr bwMode="auto">
          <a:xfrm flipH="1" flipV="1">
            <a:off x="3205163" y="5302250"/>
            <a:ext cx="142875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76818" name="Line 19"/>
          <p:cNvSpPr>
            <a:spLocks noChangeShapeType="1"/>
          </p:cNvSpPr>
          <p:nvPr/>
        </p:nvSpPr>
        <p:spPr bwMode="auto">
          <a:xfrm flipH="1">
            <a:off x="3205163" y="5445125"/>
            <a:ext cx="142875" cy="144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76819" name="Text Box 20"/>
          <p:cNvSpPr txBox="1">
            <a:spLocks noChangeArrowheads="1"/>
          </p:cNvSpPr>
          <p:nvPr/>
        </p:nvSpPr>
        <p:spPr bwMode="auto">
          <a:xfrm>
            <a:off x="231775" y="3630613"/>
            <a:ext cx="7493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en-US" altLang="th-TH" b="1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Chen</a:t>
            </a:r>
          </a:p>
        </p:txBody>
      </p:sp>
      <p:sp>
        <p:nvSpPr>
          <p:cNvPr id="76820" name="Text Box 21"/>
          <p:cNvSpPr txBox="1">
            <a:spLocks noChangeArrowheads="1"/>
          </p:cNvSpPr>
          <p:nvPr/>
        </p:nvSpPr>
        <p:spPr bwMode="auto">
          <a:xfrm>
            <a:off x="250825" y="5157788"/>
            <a:ext cx="904875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en-US" altLang="th-TH" b="1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Crow’s</a:t>
            </a:r>
          </a:p>
          <a:p>
            <a:pPr eaLnBrk="1" hangingPunct="1"/>
            <a:r>
              <a:rPr lang="en-US" altLang="th-TH" b="1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Foot</a:t>
            </a:r>
            <a:endParaRPr lang="th-TH" altLang="th-TH" b="1">
              <a:solidFill>
                <a:srgbClr val="0070C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76821" name="Line 22"/>
          <p:cNvSpPr>
            <a:spLocks noChangeShapeType="1"/>
          </p:cNvSpPr>
          <p:nvPr/>
        </p:nvSpPr>
        <p:spPr bwMode="auto">
          <a:xfrm>
            <a:off x="3419475" y="5300663"/>
            <a:ext cx="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76822" name="Line 23"/>
          <p:cNvSpPr>
            <a:spLocks noChangeShapeType="1"/>
          </p:cNvSpPr>
          <p:nvPr/>
        </p:nvSpPr>
        <p:spPr bwMode="auto">
          <a:xfrm flipH="1">
            <a:off x="3203575" y="5445125"/>
            <a:ext cx="2159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76823" name="Line 25"/>
          <p:cNvSpPr>
            <a:spLocks noChangeShapeType="1"/>
          </p:cNvSpPr>
          <p:nvPr/>
        </p:nvSpPr>
        <p:spPr bwMode="auto">
          <a:xfrm>
            <a:off x="6659563" y="5445125"/>
            <a:ext cx="2889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819356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เอ็น</a:t>
            </a:r>
            <a:r>
              <a:rPr lang="th-TH" dirty="0" err="1" smtClean="0"/>
              <a:t>ติตี้</a:t>
            </a:r>
            <a:r>
              <a:rPr lang="th-TH" dirty="0" smtClean="0"/>
              <a:t> (</a:t>
            </a:r>
            <a:r>
              <a:rPr lang="en-US" dirty="0" smtClean="0"/>
              <a:t>Entity)</a:t>
            </a:r>
            <a:endParaRPr lang="th-TH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sz="2800" b="1" dirty="0" smtClean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เอ็น</a:t>
            </a:r>
            <a:r>
              <a:rPr lang="th-TH" sz="2800" b="1" dirty="0" err="1" smtClean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ติตี้</a:t>
            </a:r>
            <a:r>
              <a:rPr lang="th-TH" sz="2800" b="1" dirty="0" smtClean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 มี </a:t>
            </a:r>
            <a:r>
              <a:rPr lang="en-US" sz="2800" b="1" dirty="0" smtClean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3 </a:t>
            </a:r>
            <a:r>
              <a:rPr lang="th-TH" sz="2800" b="1" dirty="0" smtClean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ประเภท</a:t>
            </a:r>
            <a:endParaRPr lang="en-US" sz="2800" b="1" dirty="0" smtClean="0">
              <a:solidFill>
                <a:srgbClr val="C00000"/>
              </a:solidFill>
              <a:latin typeface="BrowalliaUPC" pitchFamily="34" charset="-34"/>
              <a:cs typeface="BrowalliaUPC" pitchFamily="34" charset="-34"/>
            </a:endParaRPr>
          </a:p>
          <a:p>
            <a:r>
              <a:rPr lang="en-US" sz="3000" b="1" i="1" dirty="0" smtClean="0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2. Weak Entity </a:t>
            </a:r>
            <a:r>
              <a:rPr lang="th-TH" sz="3000" i="1" dirty="0" smtClean="0">
                <a:latin typeface="BrowalliaUPC" pitchFamily="34" charset="-34"/>
                <a:cs typeface="BrowalliaUPC" pitchFamily="34" charset="-34"/>
              </a:rPr>
              <a:t>คือ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เอ็น</a:t>
            </a:r>
            <a:r>
              <a:rPr lang="th-TH" sz="3000" dirty="0" err="1" smtClean="0">
                <a:latin typeface="BrowalliaUPC" pitchFamily="34" charset="-34"/>
                <a:cs typeface="BrowalliaUPC" pitchFamily="34" charset="-34"/>
              </a:rPr>
              <a:t>ติตี้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อ่อนแอ หรือเอ็น</a:t>
            </a:r>
            <a:r>
              <a:rPr lang="th-TH" sz="3000" dirty="0" err="1" smtClean="0">
                <a:latin typeface="BrowalliaUPC" pitchFamily="34" charset="-34"/>
                <a:cs typeface="BrowalliaUPC" pitchFamily="34" charset="-34"/>
              </a:rPr>
              <a:t>ติตี้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ที่ขึ้นอยู่กับเอ็น</a:t>
            </a:r>
            <a:r>
              <a:rPr lang="th-TH" sz="3000" dirty="0" err="1" smtClean="0">
                <a:latin typeface="BrowalliaUPC" pitchFamily="34" charset="-34"/>
                <a:cs typeface="BrowalliaUPC" pitchFamily="34" charset="-34"/>
              </a:rPr>
              <a:t>ติตี้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อื่น จะ</a:t>
            </a:r>
            <a:r>
              <a:rPr lang="th-TH" sz="3000" dirty="0" err="1" smtClean="0">
                <a:latin typeface="BrowalliaUPC" pitchFamily="34" charset="-34"/>
                <a:cs typeface="BrowalliaUPC" pitchFamily="34" charset="-34"/>
              </a:rPr>
              <a:t>ปรากฎ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ในฐานข้อมูลก็ต่อเมื่ออีกเอ็น</a:t>
            </a:r>
            <a:r>
              <a:rPr lang="th-TH" sz="3000" dirty="0" err="1" smtClean="0">
                <a:latin typeface="BrowalliaUPC" pitchFamily="34" charset="-34"/>
                <a:cs typeface="BrowalliaUPC" pitchFamily="34" charset="-34"/>
              </a:rPr>
              <a:t>ติตี้ปรากฎ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ในฐานข้อมูลด้วย</a:t>
            </a:r>
          </a:p>
          <a:p>
            <a:pPr lvl="1"/>
            <a:r>
              <a:rPr lang="th-TH" sz="2700" dirty="0" smtClean="0">
                <a:latin typeface="BrowalliaUPC" pitchFamily="34" charset="-34"/>
                <a:cs typeface="BrowalliaUPC" pitchFamily="34" charset="-34"/>
              </a:rPr>
              <a:t>เช่น บุตรของพนักงาน</a:t>
            </a:r>
          </a:p>
          <a:p>
            <a:pPr lvl="1"/>
            <a:r>
              <a:rPr lang="th-TH" sz="2700" dirty="0" smtClean="0">
                <a:latin typeface="BrowalliaUPC" pitchFamily="34" charset="-34"/>
                <a:cs typeface="BrowalliaUPC" pitchFamily="34" charset="-34"/>
              </a:rPr>
              <a:t>เช่น ถ้าบริษัทกำหนดว่าพนักงานทุกคนที่รับเข้ามาจะต้องมีผู้ค้ำประกันทุกคน  ดังนั้น </a:t>
            </a:r>
            <a:r>
              <a:rPr lang="th-TH" sz="2800" dirty="0" smtClean="0">
                <a:latin typeface="BrowalliaUPC" pitchFamily="34" charset="-34"/>
                <a:cs typeface="BrowalliaUPC" pitchFamily="34" charset="-34"/>
              </a:rPr>
              <a:t>เอ็น</a:t>
            </a:r>
            <a:r>
              <a:rPr lang="th-TH" sz="2800" dirty="0" err="1" smtClean="0">
                <a:latin typeface="BrowalliaUPC" pitchFamily="34" charset="-34"/>
                <a:cs typeface="BrowalliaUPC" pitchFamily="34" charset="-34"/>
              </a:rPr>
              <a:t>ติตี้</a:t>
            </a:r>
            <a:r>
              <a:rPr lang="th-TH" sz="2700" dirty="0" smtClean="0">
                <a:latin typeface="BrowalliaUPC" pitchFamily="34" charset="-34"/>
                <a:cs typeface="BrowalliaUPC" pitchFamily="34" charset="-34"/>
              </a:rPr>
              <a:t>การค้ำประกันเป็น </a:t>
            </a:r>
            <a:r>
              <a:rPr lang="en-US" sz="2700" dirty="0" smtClean="0">
                <a:latin typeface="BrowalliaUPC" pitchFamily="34" charset="-34"/>
                <a:cs typeface="BrowalliaUPC" pitchFamily="34" charset="-34"/>
              </a:rPr>
              <a:t>Weak Entity </a:t>
            </a:r>
            <a:r>
              <a:rPr lang="th-TH" sz="2700" dirty="0" smtClean="0">
                <a:latin typeface="BrowalliaUPC" pitchFamily="34" charset="-34"/>
                <a:cs typeface="BrowalliaUPC" pitchFamily="34" charset="-34"/>
              </a:rPr>
              <a:t>เพราะจะเกิดขึ้นได้ก็ต่อเมื่อมีพนักงานใหม่เข้ามา หรือมี</a:t>
            </a:r>
            <a:r>
              <a:rPr lang="th-TH" sz="2800" dirty="0" smtClean="0">
                <a:latin typeface="BrowalliaUPC" pitchFamily="34" charset="-34"/>
                <a:cs typeface="BrowalliaUPC" pitchFamily="34" charset="-34"/>
              </a:rPr>
              <a:t>เอ็น</a:t>
            </a:r>
            <a:r>
              <a:rPr lang="th-TH" sz="2800" dirty="0" err="1" smtClean="0">
                <a:latin typeface="BrowalliaUPC" pitchFamily="34" charset="-34"/>
                <a:cs typeface="BrowalliaUPC" pitchFamily="34" charset="-34"/>
              </a:rPr>
              <a:t>ติตี้</a:t>
            </a:r>
            <a:r>
              <a:rPr lang="th-TH" sz="2700" dirty="0" smtClean="0">
                <a:latin typeface="BrowalliaUPC" pitchFamily="34" charset="-34"/>
                <a:cs typeface="BrowalliaUPC" pitchFamily="34" charset="-34"/>
              </a:rPr>
              <a:t>พนักงาน เท่านั้น</a:t>
            </a:r>
          </a:p>
          <a:p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สัญลักษณ์ คือ สี่เหลี่ยมผืนผ้าเส้นคู่</a:t>
            </a:r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th-TH" dirty="0">
              <a:solidFill>
                <a:srgbClr val="000000"/>
              </a:solidFill>
            </a:endParaRP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3953762" y="5520771"/>
            <a:ext cx="1703388" cy="5889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eaLnBrk="0" hangingPunct="0"/>
            <a:r>
              <a:rPr lang="th-TH" sz="3200">
                <a:solidFill>
                  <a:srgbClr val="000000"/>
                </a:solidFill>
                <a:latin typeface="Angsana New" pitchFamily="18" charset="-34"/>
              </a:rPr>
              <a:t>การค้ำประกัน</a:t>
            </a:r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3852956" y="5396152"/>
            <a:ext cx="1905000" cy="838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 type="none" w="lg" len="lg"/>
          </a:ln>
        </p:spPr>
        <p:txBody>
          <a:bodyPr wrap="none" anchor="ctr"/>
          <a:lstStyle/>
          <a:p>
            <a:endParaRPr lang="th-TH"/>
          </a:p>
        </p:txBody>
      </p:sp>
      <p:grpSp>
        <p:nvGrpSpPr>
          <p:cNvPr id="5" name="กลุ่ม 4"/>
          <p:cNvGrpSpPr/>
          <p:nvPr/>
        </p:nvGrpSpPr>
        <p:grpSpPr>
          <a:xfrm>
            <a:off x="1331640" y="5462725"/>
            <a:ext cx="1905000" cy="838200"/>
            <a:chOff x="3643306" y="5572140"/>
            <a:chExt cx="1905000" cy="838200"/>
          </a:xfrm>
        </p:grpSpPr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3719506" y="5724540"/>
              <a:ext cx="1699504" cy="58477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 type="none" w="lg" len="lg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th-TH" sz="3200" dirty="0" smtClean="0">
                  <a:solidFill>
                    <a:srgbClr val="000000"/>
                  </a:solidFill>
                  <a:latin typeface="Angsana New" pitchFamily="18" charset="-34"/>
                </a:rPr>
                <a:t>บุตรพนักงาน</a:t>
              </a:r>
              <a:endParaRPr lang="th-TH" sz="3200" dirty="0">
                <a:solidFill>
                  <a:srgbClr val="000000"/>
                </a:solidFill>
                <a:latin typeface="Angsana New" pitchFamily="18" charset="-34"/>
              </a:endParaRPr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3643306" y="5572140"/>
              <a:ext cx="1905000" cy="83820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 type="none" w="lg" len="lg"/>
            </a:ln>
          </p:spPr>
          <p:txBody>
            <a:bodyPr wrap="none" anchor="ctr"/>
            <a:lstStyle/>
            <a:p>
              <a:endParaRPr lang="th-TH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692150"/>
            <a:ext cx="8229600" cy="1069975"/>
          </a:xfrm>
        </p:spPr>
        <p:txBody>
          <a:bodyPr/>
          <a:lstStyle/>
          <a:p>
            <a:r>
              <a:rPr lang="th-TH" altLang="th-TH" sz="4400" b="1" smtClean="0">
                <a:solidFill>
                  <a:srgbClr val="C00000"/>
                </a:solidFill>
                <a:latin typeface="Cordia New" panose="020B0304020202020204" pitchFamily="34" charset="-34"/>
              </a:rPr>
              <a:t>ตัวอย่าง </a:t>
            </a:r>
            <a:r>
              <a:rPr lang="en-US" altLang="th-TH" sz="4400" b="1" smtClean="0">
                <a:solidFill>
                  <a:srgbClr val="C00000"/>
                </a:solidFill>
                <a:latin typeface="Cordia New" panose="020B0304020202020204" pitchFamily="34" charset="-34"/>
              </a:rPr>
              <a:t>ER</a:t>
            </a:r>
            <a:endParaRPr lang="th-TH" altLang="th-TH" sz="4400" b="1" smtClean="0">
              <a:solidFill>
                <a:srgbClr val="C00000"/>
              </a:solidFill>
              <a:latin typeface="Cordia New" panose="020B0304020202020204" pitchFamily="34" charset="-34"/>
            </a:endParaRPr>
          </a:p>
        </p:txBody>
      </p:sp>
      <p:sp>
        <p:nvSpPr>
          <p:cNvPr id="78851" name="Slide Number Placeholder 2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  <a:normAutofit fontScale="62500" lnSpcReduction="20000"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5C5929FC-62DB-4FA8-AFAD-98DC82603884}" type="slidenum">
              <a:rPr lang="en-US" altLang="th-TH" sz="1800" smtClean="0">
                <a:solidFill>
                  <a:srgbClr val="FFFFFF"/>
                </a:solidFill>
              </a:rPr>
              <a:pPr/>
              <a:t>110</a:t>
            </a:fld>
            <a:endParaRPr lang="en-US" altLang="th-TH" sz="1800" smtClean="0">
              <a:solidFill>
                <a:srgbClr val="FFFFFF"/>
              </a:solidFill>
            </a:endParaRPr>
          </a:p>
        </p:txBody>
      </p:sp>
      <p:sp>
        <p:nvSpPr>
          <p:cNvPr id="78852" name="Text Box 3"/>
          <p:cNvSpPr txBox="1">
            <a:spLocks noChangeArrowheads="1"/>
          </p:cNvSpPr>
          <p:nvPr/>
        </p:nvSpPr>
        <p:spPr bwMode="auto">
          <a:xfrm>
            <a:off x="250825" y="1916113"/>
            <a:ext cx="8785225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th-TH" altLang="th-TH" sz="3200" b="1">
                <a:latin typeface="Cordia New" panose="020B0304020202020204" pitchFamily="34" charset="-34"/>
                <a:cs typeface="Cordia New" panose="020B0304020202020204" pitchFamily="34" charset="-34"/>
              </a:rPr>
              <a:t>พนักงานแต่ละคนจะสังกัดแผนกหรือไม่ก็ได้ แต่สังกัดได้ไม่เกิน </a:t>
            </a:r>
            <a:r>
              <a:rPr lang="en-US" altLang="th-TH" sz="3200" b="1"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th-TH" altLang="th-TH" sz="3200" b="1">
                <a:latin typeface="Cordia New" panose="020B0304020202020204" pitchFamily="34" charset="-34"/>
                <a:cs typeface="Cordia New" panose="020B0304020202020204" pitchFamily="34" charset="-34"/>
              </a:rPr>
              <a:t> แผนก แต่ แผนก </a:t>
            </a:r>
            <a:r>
              <a:rPr lang="en-US" altLang="th-TH" sz="3200" b="1"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th-TH" altLang="th-TH" sz="3200" b="1">
                <a:latin typeface="Cordia New" panose="020B0304020202020204" pitchFamily="34" charset="-34"/>
                <a:cs typeface="Cordia New" panose="020B0304020202020204" pitchFamily="34" charset="-34"/>
              </a:rPr>
              <a:t> แผนกจะต้องมีพนักงานทำงานอยู่</a:t>
            </a:r>
          </a:p>
        </p:txBody>
      </p:sp>
      <p:sp>
        <p:nvSpPr>
          <p:cNvPr id="43013" name="Rectangle 4"/>
          <p:cNvSpPr>
            <a:spLocks noChangeArrowheads="1"/>
          </p:cNvSpPr>
          <p:nvPr/>
        </p:nvSpPr>
        <p:spPr bwMode="auto">
          <a:xfrm>
            <a:off x="1620838" y="3573463"/>
            <a:ext cx="1584325" cy="5762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 eaLnBrk="0" hangingPunct="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th-TH" altLang="th-TH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พนักงาน</a:t>
            </a:r>
          </a:p>
        </p:txBody>
      </p:sp>
      <p:sp>
        <p:nvSpPr>
          <p:cNvPr id="43014" name="Rectangle 5"/>
          <p:cNvSpPr>
            <a:spLocks noChangeArrowheads="1"/>
          </p:cNvSpPr>
          <p:nvPr/>
        </p:nvSpPr>
        <p:spPr bwMode="auto">
          <a:xfrm>
            <a:off x="6948488" y="3573463"/>
            <a:ext cx="1584325" cy="5762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 eaLnBrk="0" hangingPunct="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th-TH" altLang="th-TH" smtClean="0">
                <a:latin typeface="Cordia New" panose="020B0304020202020204" pitchFamily="34" charset="-34"/>
                <a:cs typeface="Cordia New" panose="020B0304020202020204" pitchFamily="34" charset="-34"/>
              </a:rPr>
              <a:t>แผนก</a:t>
            </a:r>
          </a:p>
        </p:txBody>
      </p:sp>
      <p:sp>
        <p:nvSpPr>
          <p:cNvPr id="78855" name="AutoShape 6"/>
          <p:cNvSpPr>
            <a:spLocks noChangeArrowheads="1"/>
          </p:cNvSpPr>
          <p:nvPr/>
        </p:nvSpPr>
        <p:spPr bwMode="auto">
          <a:xfrm>
            <a:off x="4429125" y="3502025"/>
            <a:ext cx="1368425" cy="720725"/>
          </a:xfrm>
          <a:prstGeom prst="flowChartDecision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/>
            <a:r>
              <a:rPr lang="th-TH" altLang="th-TH">
                <a:latin typeface="Cordia New" panose="020B0304020202020204" pitchFamily="34" charset="-34"/>
                <a:cs typeface="Cordia New" panose="020B0304020202020204" pitchFamily="34" charset="-34"/>
              </a:rPr>
              <a:t>สังกัด</a:t>
            </a:r>
          </a:p>
        </p:txBody>
      </p:sp>
      <p:sp>
        <p:nvSpPr>
          <p:cNvPr id="78856" name="Line 7"/>
          <p:cNvSpPr>
            <a:spLocks noChangeShapeType="1"/>
          </p:cNvSpPr>
          <p:nvPr/>
        </p:nvSpPr>
        <p:spPr bwMode="auto">
          <a:xfrm>
            <a:off x="5797550" y="3860800"/>
            <a:ext cx="1150938" cy="0"/>
          </a:xfrm>
          <a:prstGeom prst="line">
            <a:avLst/>
          </a:prstGeom>
          <a:noFill/>
          <a:ln w="57150" cmpd="dbl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78857" name="Line 8"/>
          <p:cNvSpPr>
            <a:spLocks noChangeShapeType="1"/>
          </p:cNvSpPr>
          <p:nvPr/>
        </p:nvSpPr>
        <p:spPr bwMode="auto">
          <a:xfrm flipH="1">
            <a:off x="3205163" y="3860800"/>
            <a:ext cx="12239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78858" name="Text Box 9"/>
          <p:cNvSpPr txBox="1">
            <a:spLocks noChangeArrowheads="1"/>
          </p:cNvSpPr>
          <p:nvPr/>
        </p:nvSpPr>
        <p:spPr bwMode="auto">
          <a:xfrm>
            <a:off x="3214688" y="3522663"/>
            <a:ext cx="311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en-US" altLang="th-TH" sz="1800" b="1">
                <a:latin typeface="Cordia New" panose="020B0304020202020204" pitchFamily="34" charset="-34"/>
                <a:cs typeface="Cordia New" panose="020B0304020202020204" pitchFamily="34" charset="-34"/>
              </a:rPr>
              <a:t>M</a:t>
            </a:r>
          </a:p>
        </p:txBody>
      </p:sp>
      <p:sp>
        <p:nvSpPr>
          <p:cNvPr id="78859" name="Text Box 10"/>
          <p:cNvSpPr txBox="1">
            <a:spLocks noChangeArrowheads="1"/>
          </p:cNvSpPr>
          <p:nvPr/>
        </p:nvSpPr>
        <p:spPr bwMode="auto">
          <a:xfrm>
            <a:off x="6669088" y="3490913"/>
            <a:ext cx="2698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en-US" altLang="th-TH" sz="1800" b="1"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</a:p>
        </p:txBody>
      </p:sp>
      <p:sp>
        <p:nvSpPr>
          <p:cNvPr id="43020" name="Rectangle 11"/>
          <p:cNvSpPr>
            <a:spLocks noChangeArrowheads="1"/>
          </p:cNvSpPr>
          <p:nvPr/>
        </p:nvSpPr>
        <p:spPr bwMode="auto">
          <a:xfrm>
            <a:off x="1620838" y="5157788"/>
            <a:ext cx="1584325" cy="5762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 eaLnBrk="0" hangingPunct="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th-TH" altLang="th-TH" smtClean="0">
                <a:latin typeface="Cordia New" panose="020B0304020202020204" pitchFamily="34" charset="-34"/>
                <a:cs typeface="Cordia New" panose="020B0304020202020204" pitchFamily="34" charset="-34"/>
              </a:rPr>
              <a:t>พนักงาน</a:t>
            </a:r>
          </a:p>
        </p:txBody>
      </p:sp>
      <p:sp>
        <p:nvSpPr>
          <p:cNvPr id="43021" name="Rectangle 12"/>
          <p:cNvSpPr>
            <a:spLocks noChangeArrowheads="1"/>
          </p:cNvSpPr>
          <p:nvPr/>
        </p:nvSpPr>
        <p:spPr bwMode="auto">
          <a:xfrm>
            <a:off x="6948488" y="5157788"/>
            <a:ext cx="1584325" cy="5762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 eaLnBrk="0" hangingPunct="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th-TH" altLang="th-TH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แผนก</a:t>
            </a:r>
          </a:p>
        </p:txBody>
      </p:sp>
      <p:sp>
        <p:nvSpPr>
          <p:cNvPr id="78862" name="Line 13"/>
          <p:cNvSpPr>
            <a:spLocks noChangeShapeType="1"/>
          </p:cNvSpPr>
          <p:nvPr/>
        </p:nvSpPr>
        <p:spPr bwMode="auto">
          <a:xfrm>
            <a:off x="3205163" y="5445125"/>
            <a:ext cx="3743325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78863" name="Line 15"/>
          <p:cNvSpPr>
            <a:spLocks noChangeShapeType="1"/>
          </p:cNvSpPr>
          <p:nvPr/>
        </p:nvSpPr>
        <p:spPr bwMode="auto">
          <a:xfrm>
            <a:off x="6804025" y="5302250"/>
            <a:ext cx="0" cy="2873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78864" name="Line 17"/>
          <p:cNvSpPr>
            <a:spLocks noChangeShapeType="1"/>
          </p:cNvSpPr>
          <p:nvPr/>
        </p:nvSpPr>
        <p:spPr bwMode="auto">
          <a:xfrm flipH="1" flipV="1">
            <a:off x="3205163" y="5302250"/>
            <a:ext cx="142875" cy="142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78865" name="Line 18"/>
          <p:cNvSpPr>
            <a:spLocks noChangeShapeType="1"/>
          </p:cNvSpPr>
          <p:nvPr/>
        </p:nvSpPr>
        <p:spPr bwMode="auto">
          <a:xfrm flipH="1">
            <a:off x="3205163" y="5445125"/>
            <a:ext cx="142875" cy="144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78866" name="Text Box 19"/>
          <p:cNvSpPr txBox="1">
            <a:spLocks noChangeArrowheads="1"/>
          </p:cNvSpPr>
          <p:nvPr/>
        </p:nvSpPr>
        <p:spPr bwMode="auto">
          <a:xfrm>
            <a:off x="231775" y="3630613"/>
            <a:ext cx="7493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en-US" altLang="th-TH" b="1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Chen</a:t>
            </a:r>
          </a:p>
        </p:txBody>
      </p:sp>
      <p:sp>
        <p:nvSpPr>
          <p:cNvPr id="78867" name="Text Box 20"/>
          <p:cNvSpPr txBox="1">
            <a:spLocks noChangeArrowheads="1"/>
          </p:cNvSpPr>
          <p:nvPr/>
        </p:nvSpPr>
        <p:spPr bwMode="auto">
          <a:xfrm>
            <a:off x="250825" y="5157788"/>
            <a:ext cx="904875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en-US" altLang="th-TH" b="1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Crow’s</a:t>
            </a:r>
          </a:p>
          <a:p>
            <a:pPr eaLnBrk="1" hangingPunct="1"/>
            <a:r>
              <a:rPr lang="en-US" altLang="th-TH" b="1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Foot</a:t>
            </a:r>
            <a:endParaRPr lang="th-TH" altLang="th-TH" b="1">
              <a:solidFill>
                <a:srgbClr val="0070C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78868" name="Line 22"/>
          <p:cNvSpPr>
            <a:spLocks noChangeShapeType="1"/>
          </p:cNvSpPr>
          <p:nvPr/>
        </p:nvSpPr>
        <p:spPr bwMode="auto">
          <a:xfrm>
            <a:off x="3419475" y="5300663"/>
            <a:ext cx="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78869" name="Line 23"/>
          <p:cNvSpPr>
            <a:spLocks noChangeShapeType="1"/>
          </p:cNvSpPr>
          <p:nvPr/>
        </p:nvSpPr>
        <p:spPr bwMode="auto">
          <a:xfrm flipH="1">
            <a:off x="3203575" y="5445125"/>
            <a:ext cx="2159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78870" name="Oval 24"/>
          <p:cNvSpPr>
            <a:spLocks noChangeArrowheads="1"/>
          </p:cNvSpPr>
          <p:nvPr/>
        </p:nvSpPr>
        <p:spPr bwMode="auto">
          <a:xfrm>
            <a:off x="6516688" y="5335588"/>
            <a:ext cx="215900" cy="2159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endParaRPr lang="th-TH" altLang="th-TH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78871" name="Line 25"/>
          <p:cNvSpPr>
            <a:spLocks noChangeShapeType="1"/>
          </p:cNvSpPr>
          <p:nvPr/>
        </p:nvSpPr>
        <p:spPr bwMode="auto">
          <a:xfrm>
            <a:off x="6732588" y="5445125"/>
            <a:ext cx="2159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cxnSp>
        <p:nvCxnSpPr>
          <p:cNvPr id="63" name="ลูกศรเชื่อมต่อแบบตรง 23"/>
          <p:cNvCxnSpPr/>
          <p:nvPr/>
        </p:nvCxnSpPr>
        <p:spPr>
          <a:xfrm>
            <a:off x="6804025" y="3736975"/>
            <a:ext cx="0" cy="15652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4" name="ลูกศรเชื่อมต่อแบบตรง 25"/>
          <p:cNvCxnSpPr/>
          <p:nvPr/>
        </p:nvCxnSpPr>
        <p:spPr>
          <a:xfrm flipH="1">
            <a:off x="3276600" y="3736975"/>
            <a:ext cx="84138" cy="16367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5" name="ลูกศรเชื่อมต่อแบบตรง 26"/>
          <p:cNvCxnSpPr>
            <a:endCxn id="78870" idx="1"/>
          </p:cNvCxnSpPr>
          <p:nvPr/>
        </p:nvCxnSpPr>
        <p:spPr>
          <a:xfrm>
            <a:off x="4141788" y="3860800"/>
            <a:ext cx="2406650" cy="1506538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6" name="ลูกศรเชื่อมต่อแบบตรง 27"/>
          <p:cNvCxnSpPr>
            <a:endCxn id="78870" idx="1"/>
          </p:cNvCxnSpPr>
          <p:nvPr/>
        </p:nvCxnSpPr>
        <p:spPr>
          <a:xfrm flipH="1">
            <a:off x="3492500" y="3860800"/>
            <a:ext cx="2592388" cy="1584325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290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692150"/>
            <a:ext cx="8229600" cy="1069975"/>
          </a:xfrm>
        </p:spPr>
        <p:txBody>
          <a:bodyPr/>
          <a:lstStyle/>
          <a:p>
            <a:r>
              <a:rPr lang="th-TH" altLang="th-TH" sz="4400" b="1" smtClean="0">
                <a:solidFill>
                  <a:srgbClr val="C00000"/>
                </a:solidFill>
                <a:latin typeface="Cordia New" panose="020B0304020202020204" pitchFamily="34" charset="-34"/>
              </a:rPr>
              <a:t>ตัวอย่าง </a:t>
            </a:r>
            <a:r>
              <a:rPr lang="en-US" altLang="th-TH" sz="4400" b="1" smtClean="0">
                <a:solidFill>
                  <a:srgbClr val="C00000"/>
                </a:solidFill>
                <a:latin typeface="Cordia New" panose="020B0304020202020204" pitchFamily="34" charset="-34"/>
              </a:rPr>
              <a:t>ER </a:t>
            </a:r>
            <a:r>
              <a:rPr lang="th-TH" altLang="th-TH" sz="4400" b="1" smtClean="0">
                <a:solidFill>
                  <a:srgbClr val="C00000"/>
                </a:solidFill>
                <a:latin typeface="Cordia New" panose="020B0304020202020204" pitchFamily="34" charset="-34"/>
              </a:rPr>
              <a:t>แบบ </a:t>
            </a:r>
            <a:r>
              <a:rPr lang="en-US" altLang="th-TH" sz="4400" b="1" smtClean="0">
                <a:solidFill>
                  <a:srgbClr val="C00000"/>
                </a:solidFill>
                <a:latin typeface="Cordia New" panose="020B0304020202020204" pitchFamily="34" charset="-34"/>
              </a:rPr>
              <a:t>Crow’s Foot</a:t>
            </a:r>
            <a:endParaRPr lang="th-TH" altLang="th-TH" sz="4400" b="1" smtClean="0">
              <a:solidFill>
                <a:srgbClr val="C00000"/>
              </a:solidFill>
              <a:latin typeface="Cordia New" panose="020B0304020202020204" pitchFamily="34" charset="-34"/>
            </a:endParaRPr>
          </a:p>
        </p:txBody>
      </p:sp>
      <p:sp>
        <p:nvSpPr>
          <p:cNvPr id="80899" name="Slide Number Placeholder 2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  <a:normAutofit fontScale="62500" lnSpcReduction="20000"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0AEF77C3-C067-4CFB-B51F-B41C503DAD98}" type="slidenum">
              <a:rPr lang="en-US" altLang="th-TH" sz="1800" smtClean="0">
                <a:solidFill>
                  <a:srgbClr val="FFFFFF"/>
                </a:solidFill>
              </a:rPr>
              <a:pPr/>
              <a:t>111</a:t>
            </a:fld>
            <a:endParaRPr lang="en-US" altLang="th-TH" sz="1800" smtClean="0">
              <a:solidFill>
                <a:srgbClr val="FFFFFF"/>
              </a:solidFill>
            </a:endParaRPr>
          </a:p>
        </p:txBody>
      </p:sp>
      <p:grpSp>
        <p:nvGrpSpPr>
          <p:cNvPr id="44036" name="Group 12"/>
          <p:cNvGrpSpPr/>
          <p:nvPr/>
        </p:nvGrpSpPr>
        <p:grpSpPr bwMode="auto">
          <a:xfrm>
            <a:off x="1111324" y="3790322"/>
            <a:ext cx="2160587" cy="2017713"/>
            <a:chOff x="703" y="1752"/>
            <a:chExt cx="1361" cy="1271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4053" name="Rectangle 4"/>
            <p:cNvSpPr>
              <a:spLocks noChangeArrowheads="1"/>
            </p:cNvSpPr>
            <p:nvPr/>
          </p:nvSpPr>
          <p:spPr bwMode="auto">
            <a:xfrm>
              <a:off x="703" y="1752"/>
              <a:ext cx="1361" cy="31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th-TH" altLang="th-TH" b="1" dirty="0">
                  <a:cs typeface="Cordia New" panose="020B0304020202020204" pitchFamily="34" charset="-34"/>
                </a:rPr>
                <a:t>วิชาเรียน</a:t>
              </a:r>
            </a:p>
          </p:txBody>
        </p:sp>
        <p:sp>
          <p:nvSpPr>
            <p:cNvPr id="44054" name="Rectangle 5"/>
            <p:cNvSpPr>
              <a:spLocks noChangeArrowheads="1"/>
            </p:cNvSpPr>
            <p:nvPr/>
          </p:nvSpPr>
          <p:spPr bwMode="auto">
            <a:xfrm>
              <a:off x="703" y="2070"/>
              <a:ext cx="1361" cy="95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th-TH" altLang="th-TH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  <p:sp>
        <p:nvSpPr>
          <p:cNvPr id="80901" name="Rectangle 6"/>
          <p:cNvSpPr>
            <a:spLocks noChangeArrowheads="1"/>
          </p:cNvSpPr>
          <p:nvPr/>
        </p:nvSpPr>
        <p:spPr bwMode="auto">
          <a:xfrm>
            <a:off x="5940425" y="3787775"/>
            <a:ext cx="2160588" cy="504825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/>
            <a:r>
              <a:rPr lang="th-TH" altLang="th-TH" b="1">
                <a:cs typeface="Cordia New" panose="020B0304020202020204" pitchFamily="34" charset="-34"/>
              </a:rPr>
              <a:t>หมู่เรียน</a:t>
            </a:r>
          </a:p>
        </p:txBody>
      </p:sp>
      <p:sp>
        <p:nvSpPr>
          <p:cNvPr id="80902" name="Rectangle 7"/>
          <p:cNvSpPr>
            <a:spLocks noChangeArrowheads="1"/>
          </p:cNvSpPr>
          <p:nvPr/>
        </p:nvSpPr>
        <p:spPr bwMode="auto">
          <a:xfrm>
            <a:off x="5940425" y="4292600"/>
            <a:ext cx="2160588" cy="1944688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indent="287338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657225" indent="-246063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922338" indent="-219075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179513" indent="-200025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1389063" indent="-182563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5pPr>
            <a:lvl6pPr marL="1846263" indent="-1825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6pPr>
            <a:lvl7pPr marL="2303463" indent="-1825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7pPr>
            <a:lvl8pPr marL="2760663" indent="-1825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8pPr>
            <a:lvl9pPr marL="3217863" indent="-1825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th-TH" altLang="th-TH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80903" name="Line 14"/>
          <p:cNvSpPr>
            <a:spLocks noChangeShapeType="1"/>
          </p:cNvSpPr>
          <p:nvPr/>
        </p:nvSpPr>
        <p:spPr bwMode="auto">
          <a:xfrm>
            <a:off x="3276600" y="4795838"/>
            <a:ext cx="2663825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80904" name="Line 16"/>
          <p:cNvSpPr>
            <a:spLocks noChangeShapeType="1"/>
          </p:cNvSpPr>
          <p:nvPr/>
        </p:nvSpPr>
        <p:spPr bwMode="auto">
          <a:xfrm>
            <a:off x="3419475" y="4651375"/>
            <a:ext cx="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80905" name="Oval 18"/>
          <p:cNvSpPr>
            <a:spLocks noChangeArrowheads="1"/>
          </p:cNvSpPr>
          <p:nvPr/>
        </p:nvSpPr>
        <p:spPr bwMode="auto">
          <a:xfrm>
            <a:off x="5435600" y="4676775"/>
            <a:ext cx="215900" cy="2159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endParaRPr lang="th-TH" altLang="th-TH"/>
          </a:p>
        </p:txBody>
      </p:sp>
      <p:sp>
        <p:nvSpPr>
          <p:cNvPr id="80906" name="Line 19"/>
          <p:cNvSpPr>
            <a:spLocks noChangeShapeType="1"/>
          </p:cNvSpPr>
          <p:nvPr/>
        </p:nvSpPr>
        <p:spPr bwMode="auto">
          <a:xfrm flipV="1">
            <a:off x="5795963" y="4651375"/>
            <a:ext cx="144462" cy="144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80907" name="Line 20"/>
          <p:cNvSpPr>
            <a:spLocks noChangeShapeType="1"/>
          </p:cNvSpPr>
          <p:nvPr/>
        </p:nvSpPr>
        <p:spPr bwMode="auto">
          <a:xfrm>
            <a:off x="5795963" y="4795838"/>
            <a:ext cx="144462" cy="144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80908" name="Line 21"/>
          <p:cNvSpPr>
            <a:spLocks noChangeShapeType="1"/>
          </p:cNvSpPr>
          <p:nvPr/>
        </p:nvSpPr>
        <p:spPr bwMode="auto">
          <a:xfrm>
            <a:off x="5795963" y="4795838"/>
            <a:ext cx="1444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80909" name="Text Box 22"/>
          <p:cNvSpPr txBox="1">
            <a:spLocks noChangeArrowheads="1"/>
          </p:cNvSpPr>
          <p:nvPr/>
        </p:nvSpPr>
        <p:spPr bwMode="auto">
          <a:xfrm>
            <a:off x="808038" y="2133600"/>
            <a:ext cx="7580312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th-TH" altLang="th-TH" sz="3200" b="1">
                <a:solidFill>
                  <a:srgbClr val="0000CC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วิชาเรียน</a:t>
            </a:r>
            <a:r>
              <a:rPr lang="th-TH" altLang="th-TH" sz="3200" b="1">
                <a:latin typeface="Cordia New" panose="020B0304020202020204" pitchFamily="34" charset="-34"/>
                <a:cs typeface="Cordia New" panose="020B0304020202020204" pitchFamily="34" charset="-34"/>
              </a:rPr>
              <a:t>สามารถ</a:t>
            </a:r>
            <a:r>
              <a:rPr lang="th-TH" altLang="th-TH" sz="3200" b="1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มี</a:t>
            </a:r>
            <a:r>
              <a:rPr lang="th-TH" altLang="th-TH" sz="3200" b="1">
                <a:solidFill>
                  <a:srgbClr val="0000CC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หมู่เรียน</a:t>
            </a:r>
            <a:r>
              <a:rPr lang="th-TH" altLang="th-TH" sz="3200" b="1">
                <a:latin typeface="Cordia New" panose="020B0304020202020204" pitchFamily="34" charset="-34"/>
                <a:cs typeface="Cordia New" panose="020B0304020202020204" pitchFamily="34" charset="-34"/>
              </a:rPr>
              <a:t>ได้หลาย</a:t>
            </a:r>
            <a:r>
              <a:rPr lang="th-TH" altLang="th-TH" sz="3200" b="1">
                <a:solidFill>
                  <a:srgbClr val="0000CC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หมู่เรียน</a:t>
            </a:r>
            <a:r>
              <a:rPr lang="th-TH" altLang="th-TH" sz="3200" b="1">
                <a:latin typeface="Cordia New" panose="020B0304020202020204" pitchFamily="34" charset="-34"/>
                <a:cs typeface="Cordia New" panose="020B0304020202020204" pitchFamily="34" charset="-34"/>
              </a:rPr>
              <a:t>(</a:t>
            </a:r>
            <a:r>
              <a:rPr lang="th-TH" altLang="th-TH" sz="3200" b="1" i="1">
                <a:latin typeface="Cordia New" panose="020B0304020202020204" pitchFamily="34" charset="-34"/>
                <a:cs typeface="Cordia New" panose="020B0304020202020204" pitchFamily="34" charset="-34"/>
              </a:rPr>
              <a:t>หรือไม่มีหมู่เรียนก็ได้</a:t>
            </a:r>
            <a:r>
              <a:rPr lang="th-TH" altLang="th-TH" sz="3200" b="1">
                <a:latin typeface="Cordia New" panose="020B0304020202020204" pitchFamily="34" charset="-34"/>
                <a:cs typeface="Cordia New" panose="020B0304020202020204" pitchFamily="34" charset="-34"/>
              </a:rPr>
              <a:t>)</a:t>
            </a:r>
            <a:r>
              <a:rPr lang="th-TH" altLang="th-TH" sz="3200" b="1">
                <a:solidFill>
                  <a:srgbClr val="0000CC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altLang="th-TH" sz="3200" b="1">
                <a:latin typeface="Cordia New" panose="020B0304020202020204" pitchFamily="34" charset="-34"/>
                <a:cs typeface="Cordia New" panose="020B0304020202020204" pitchFamily="34" charset="-34"/>
              </a:rPr>
              <a:t>แต่ในขณะที่แต่ละ</a:t>
            </a:r>
            <a:r>
              <a:rPr lang="th-TH" altLang="th-TH" sz="3200" b="1">
                <a:solidFill>
                  <a:srgbClr val="0000CC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หมู่เรียน</a:t>
            </a:r>
            <a:r>
              <a:rPr lang="th-TH" altLang="th-TH" sz="3200" b="1">
                <a:latin typeface="Cordia New" panose="020B0304020202020204" pitchFamily="34" charset="-34"/>
                <a:cs typeface="Cordia New" panose="020B0304020202020204" pitchFamily="34" charset="-34"/>
              </a:rPr>
              <a:t>(</a:t>
            </a:r>
            <a:r>
              <a:rPr lang="th-TH" altLang="th-TH" sz="3200" b="1" i="1">
                <a:latin typeface="Cordia New" panose="020B0304020202020204" pitchFamily="34" charset="-34"/>
                <a:cs typeface="Cordia New" panose="020B0304020202020204" pitchFamily="34" charset="-34"/>
              </a:rPr>
              <a:t>ทุกหมู่เรียน</a:t>
            </a:r>
            <a:r>
              <a:rPr lang="th-TH" altLang="th-TH" sz="3200" b="1">
                <a:latin typeface="Cordia New" panose="020B0304020202020204" pitchFamily="34" charset="-34"/>
                <a:cs typeface="Cordia New" panose="020B0304020202020204" pitchFamily="34" charset="-34"/>
              </a:rPr>
              <a:t>)จะเปิดสอนได้เพียง </a:t>
            </a:r>
            <a:r>
              <a:rPr lang="en-US" altLang="th-TH" sz="3200" b="1"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th-TH" altLang="th-TH" sz="3200" b="1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altLang="th-TH" sz="3200" b="1">
                <a:solidFill>
                  <a:srgbClr val="0000CC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รายวิชา</a:t>
            </a:r>
          </a:p>
        </p:txBody>
      </p:sp>
      <p:sp>
        <p:nvSpPr>
          <p:cNvPr id="80910" name="Line 23"/>
          <p:cNvSpPr>
            <a:spLocks noChangeShapeType="1"/>
          </p:cNvSpPr>
          <p:nvPr/>
        </p:nvSpPr>
        <p:spPr bwMode="auto">
          <a:xfrm>
            <a:off x="3492500" y="4652963"/>
            <a:ext cx="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80911" name="Rectangle 24"/>
          <p:cNvSpPr>
            <a:spLocks noChangeArrowheads="1"/>
          </p:cNvSpPr>
          <p:nvPr/>
        </p:nvSpPr>
        <p:spPr bwMode="auto">
          <a:xfrm>
            <a:off x="1116013" y="4292600"/>
            <a:ext cx="576262" cy="1512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endParaRPr lang="en-US" altLang="th-TH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eaLnBrk="1" hangingPunct="1"/>
            <a:r>
              <a:rPr lang="en-US" altLang="th-TH">
                <a:latin typeface="Cordia New" panose="020B0304020202020204" pitchFamily="34" charset="-34"/>
                <a:cs typeface="Cordia New" panose="020B0304020202020204" pitchFamily="34" charset="-34"/>
              </a:rPr>
              <a:t>PK</a:t>
            </a:r>
          </a:p>
          <a:p>
            <a:pPr eaLnBrk="1" hangingPunct="1"/>
            <a:endParaRPr lang="en-US" altLang="th-TH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eaLnBrk="1" hangingPunct="1"/>
            <a:endParaRPr lang="en-US" altLang="th-TH" u="sng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eaLnBrk="1" hangingPunct="1"/>
            <a:endParaRPr lang="th-TH" altLang="th-TH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cxnSp>
        <p:nvCxnSpPr>
          <p:cNvPr id="38" name="ตัวเชื่อมต่อตรง 2"/>
          <p:cNvCxnSpPr>
            <a:stCxn id="80903" idx="0"/>
          </p:cNvCxnSpPr>
          <p:nvPr/>
        </p:nvCxnSpPr>
        <p:spPr>
          <a:xfrm flipH="1">
            <a:off x="1116013" y="4795838"/>
            <a:ext cx="2160587" cy="15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913" name="Rectangle 24"/>
          <p:cNvSpPr>
            <a:spLocks noChangeArrowheads="1"/>
          </p:cNvSpPr>
          <p:nvPr/>
        </p:nvSpPr>
        <p:spPr bwMode="auto">
          <a:xfrm>
            <a:off x="5940425" y="4294188"/>
            <a:ext cx="576263" cy="1943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en-US" altLang="th-TH">
                <a:latin typeface="Cordia New" panose="020B0304020202020204" pitchFamily="34" charset="-34"/>
                <a:cs typeface="Cordia New" panose="020B0304020202020204" pitchFamily="34" charset="-34"/>
              </a:rPr>
              <a:t>PK</a:t>
            </a:r>
          </a:p>
          <a:p>
            <a:pPr eaLnBrk="1" hangingPunct="1"/>
            <a:endParaRPr lang="en-US" altLang="th-TH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eaLnBrk="1" hangingPunct="1"/>
            <a:endParaRPr lang="en-US" altLang="th-TH" u="sng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eaLnBrk="1" hangingPunct="1"/>
            <a:r>
              <a:rPr lang="en-US" altLang="th-TH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FK</a:t>
            </a:r>
            <a:endParaRPr lang="th-TH" altLang="th-TH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cxnSp>
        <p:nvCxnSpPr>
          <p:cNvPr id="40" name="ตัวเชื่อมต่อตรง 24"/>
          <p:cNvCxnSpPr>
            <a:stCxn id="80903" idx="0"/>
          </p:cNvCxnSpPr>
          <p:nvPr/>
        </p:nvCxnSpPr>
        <p:spPr>
          <a:xfrm flipH="1">
            <a:off x="5940425" y="4797425"/>
            <a:ext cx="2160588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915" name="TextBox 2"/>
          <p:cNvSpPr txBox="1">
            <a:spLocks noChangeArrowheads="1"/>
          </p:cNvSpPr>
          <p:nvPr/>
        </p:nvSpPr>
        <p:spPr bwMode="auto">
          <a:xfrm>
            <a:off x="6300788" y="4346575"/>
            <a:ext cx="1668462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indent="287338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657225" indent="-246063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922338" indent="-219075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179513" indent="-200025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1389063" indent="-182563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5pPr>
            <a:lvl6pPr marL="1846263" indent="-1825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6pPr>
            <a:lvl7pPr marL="2303463" indent="-1825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7pPr>
            <a:lvl8pPr marL="2760663" indent="-1825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8pPr>
            <a:lvl9pPr marL="3217863" indent="-1825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th-TH" altLang="th-TH" u="sng">
                <a:latin typeface="Cordia New" panose="020B0304020202020204" pitchFamily="34" charset="-34"/>
                <a:cs typeface="Cordia New" panose="020B0304020202020204" pitchFamily="34" charset="-34"/>
              </a:rPr>
              <a:t>รหัสหมู่เรียน</a:t>
            </a:r>
            <a:endParaRPr lang="en-US" altLang="th-TH" u="sng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th-TH" altLang="th-TH">
                <a:latin typeface="Cordia New" panose="020B0304020202020204" pitchFamily="34" charset="-34"/>
                <a:cs typeface="Cordia New" panose="020B0304020202020204" pitchFamily="34" charset="-34"/>
              </a:rPr>
              <a:t>ห้องเรียน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th-TH" altLang="th-TH">
                <a:latin typeface="Cordia New" panose="020B0304020202020204" pitchFamily="34" charset="-34"/>
                <a:cs typeface="Cordia New" panose="020B0304020202020204" pitchFamily="34" charset="-34"/>
              </a:rPr>
              <a:t>เวลาเรียน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th-TH" altLang="th-TH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รหัสวิชา</a:t>
            </a:r>
            <a:endParaRPr lang="th-TH" altLang="th-TH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80916" name="TextBox 3"/>
          <p:cNvSpPr txBox="1">
            <a:spLocks noChangeArrowheads="1"/>
          </p:cNvSpPr>
          <p:nvPr/>
        </p:nvSpPr>
        <p:spPr bwMode="auto">
          <a:xfrm>
            <a:off x="1724025" y="4365625"/>
            <a:ext cx="10541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th-TH" altLang="th-TH" u="sng">
                <a:latin typeface="Cordia New" panose="020B0304020202020204" pitchFamily="34" charset="-34"/>
                <a:cs typeface="Cordia New" panose="020B0304020202020204" pitchFamily="34" charset="-34"/>
              </a:rPr>
              <a:t>รหัสวิชา</a:t>
            </a:r>
            <a:endParaRPr lang="en-US" altLang="th-TH" u="sng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eaLnBrk="1" hangingPunct="1"/>
            <a:r>
              <a:rPr lang="th-TH" altLang="th-TH">
                <a:latin typeface="Cordia New" panose="020B0304020202020204" pitchFamily="34" charset="-34"/>
                <a:cs typeface="Cordia New" panose="020B0304020202020204" pitchFamily="34" charset="-34"/>
              </a:rPr>
              <a:t>ชื่อวิชา</a:t>
            </a:r>
          </a:p>
          <a:p>
            <a:pPr eaLnBrk="1" hangingPunct="1"/>
            <a:r>
              <a:rPr lang="th-TH" altLang="th-TH">
                <a:latin typeface="Cordia New" panose="020B0304020202020204" pitchFamily="34" charset="-34"/>
                <a:cs typeface="Cordia New" panose="020B0304020202020204" pitchFamily="34" charset="-34"/>
              </a:rPr>
              <a:t>หน่วยกิต</a:t>
            </a:r>
          </a:p>
        </p:txBody>
      </p:sp>
    </p:spTree>
    <p:extLst>
      <p:ext uri="{BB962C8B-B14F-4D97-AF65-F5344CB8AC3E}">
        <p14:creationId xmlns:p14="http://schemas.microsoft.com/office/powerpoint/2010/main" val="14113375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692150"/>
            <a:ext cx="8229600" cy="1069975"/>
          </a:xfrm>
        </p:spPr>
        <p:txBody>
          <a:bodyPr/>
          <a:lstStyle/>
          <a:p>
            <a:r>
              <a:rPr lang="th-TH" altLang="th-TH" sz="4400" b="1" smtClean="0">
                <a:solidFill>
                  <a:srgbClr val="C00000"/>
                </a:solidFill>
                <a:latin typeface="Cordia New" panose="020B0304020202020204" pitchFamily="34" charset="-34"/>
              </a:rPr>
              <a:t>ตัวอย่าง </a:t>
            </a:r>
            <a:r>
              <a:rPr lang="en-US" altLang="th-TH" sz="4400" b="1" smtClean="0">
                <a:solidFill>
                  <a:srgbClr val="C00000"/>
                </a:solidFill>
                <a:latin typeface="Cordia New" panose="020B0304020202020204" pitchFamily="34" charset="-34"/>
              </a:rPr>
              <a:t>ER </a:t>
            </a:r>
            <a:r>
              <a:rPr lang="th-TH" altLang="th-TH" sz="4400" b="1" smtClean="0">
                <a:solidFill>
                  <a:srgbClr val="C00000"/>
                </a:solidFill>
                <a:latin typeface="Cordia New" panose="020B0304020202020204" pitchFamily="34" charset="-34"/>
              </a:rPr>
              <a:t>แบบ </a:t>
            </a:r>
            <a:r>
              <a:rPr lang="en-US" altLang="th-TH" sz="4400" b="1" smtClean="0">
                <a:solidFill>
                  <a:srgbClr val="C00000"/>
                </a:solidFill>
                <a:latin typeface="Cordia New" panose="020B0304020202020204" pitchFamily="34" charset="-34"/>
              </a:rPr>
              <a:t>Crow’s Foot</a:t>
            </a:r>
            <a:endParaRPr lang="th-TH" altLang="th-TH" sz="4400" b="1" smtClean="0">
              <a:solidFill>
                <a:srgbClr val="C00000"/>
              </a:solidFill>
              <a:latin typeface="Cordia New" panose="020B0304020202020204" pitchFamily="34" charset="-34"/>
            </a:endParaRPr>
          </a:p>
        </p:txBody>
      </p:sp>
      <p:sp>
        <p:nvSpPr>
          <p:cNvPr id="82947" name="Slide Number Placeholder 2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  <a:normAutofit fontScale="62500" lnSpcReduction="20000"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429DEA1D-832C-4439-9C9B-77F393614E97}" type="slidenum">
              <a:rPr lang="en-US" altLang="th-TH" sz="1800" smtClean="0">
                <a:solidFill>
                  <a:srgbClr val="FFFFFF"/>
                </a:solidFill>
              </a:rPr>
              <a:pPr/>
              <a:t>112</a:t>
            </a:fld>
            <a:endParaRPr lang="en-US" altLang="th-TH" sz="1800" smtClean="0">
              <a:solidFill>
                <a:srgbClr val="FFFFFF"/>
              </a:solidFill>
            </a:endParaRPr>
          </a:p>
        </p:txBody>
      </p:sp>
      <p:sp>
        <p:nvSpPr>
          <p:cNvPr id="82948" name="Line 36"/>
          <p:cNvSpPr>
            <a:spLocks noChangeShapeType="1"/>
          </p:cNvSpPr>
          <p:nvPr/>
        </p:nvSpPr>
        <p:spPr bwMode="auto">
          <a:xfrm>
            <a:off x="6011863" y="3789363"/>
            <a:ext cx="576262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82949" name="Line 37"/>
          <p:cNvSpPr>
            <a:spLocks noChangeShapeType="1"/>
          </p:cNvSpPr>
          <p:nvPr/>
        </p:nvSpPr>
        <p:spPr bwMode="auto">
          <a:xfrm flipH="1">
            <a:off x="7092950" y="3789363"/>
            <a:ext cx="287338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grpSp>
        <p:nvGrpSpPr>
          <p:cNvPr id="45062" name="Group 3"/>
          <p:cNvGrpSpPr/>
          <p:nvPr/>
        </p:nvGrpSpPr>
        <p:grpSpPr bwMode="auto">
          <a:xfrm>
            <a:off x="900113" y="4724400"/>
            <a:ext cx="2376487" cy="1657350"/>
            <a:chOff x="567" y="1752"/>
            <a:chExt cx="1497" cy="1271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45105" name="Rectangle 4"/>
            <p:cNvSpPr>
              <a:spLocks noChangeArrowheads="1"/>
            </p:cNvSpPr>
            <p:nvPr/>
          </p:nvSpPr>
          <p:spPr bwMode="auto">
            <a:xfrm>
              <a:off x="567" y="1752"/>
              <a:ext cx="1497" cy="31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spcBef>
                  <a:spcPts val="300"/>
                </a:spcBef>
                <a:buClr>
                  <a:srgbClr val="E66C7D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 eaLnBrk="0" hangingPunct="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2"/>
                  </a:solidFill>
                  <a:latin typeface="Georgia" panose="02040502050405020303" pitchFamily="18" charset="0"/>
                </a:defRPr>
              </a:lvl2pPr>
              <a:lvl3pPr marL="1143000" indent="-228600" eaLnBrk="0" hangingPunct="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</a:defRPr>
              </a:lvl3pPr>
              <a:lvl4pPr marL="1600200" indent="-228600" eaLnBrk="0" hangingPunct="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</a:defRPr>
              </a:lvl4pPr>
              <a:lvl5pPr marL="2057400" indent="-228600" eaLnBrk="0" hangingPunct="0">
                <a:spcBef>
                  <a:spcPts val="300"/>
                </a:spcBef>
                <a:buClr>
                  <a:srgbClr val="E66C7D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E66C7D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E66C7D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E66C7D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E66C7D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E66C7D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E66C7D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E66C7D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E66C7D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E66C7D"/>
                  </a:solidFill>
                  <a:latin typeface="Georgia" panose="02040502050405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th-TH" altLang="th-TH" sz="2400" b="1" dirty="0" smtClean="0">
                  <a:latin typeface="Arial" panose="020B0604020202020204" pitchFamily="34" charset="0"/>
                  <a:cs typeface="Cordia New" panose="020B0304020202020204" pitchFamily="34" charset="-34"/>
                </a:rPr>
                <a:t>ประเทศ</a:t>
              </a:r>
            </a:p>
          </p:txBody>
        </p:sp>
        <p:sp>
          <p:nvSpPr>
            <p:cNvPr id="45106" name="Rectangle 5"/>
            <p:cNvSpPr>
              <a:spLocks noChangeArrowheads="1"/>
            </p:cNvSpPr>
            <p:nvPr/>
          </p:nvSpPr>
          <p:spPr bwMode="auto">
            <a:xfrm>
              <a:off x="703" y="2070"/>
              <a:ext cx="1361" cy="95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spcBef>
                  <a:spcPts val="300"/>
                </a:spcBef>
                <a:buClr>
                  <a:srgbClr val="E66C7D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 eaLnBrk="0" hangingPunct="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2"/>
                  </a:solidFill>
                  <a:latin typeface="Georgia" panose="02040502050405020303" pitchFamily="18" charset="0"/>
                </a:defRPr>
              </a:lvl2pPr>
              <a:lvl3pPr marL="1143000" indent="-228600" eaLnBrk="0" hangingPunct="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</a:defRPr>
              </a:lvl3pPr>
              <a:lvl4pPr marL="1600200" indent="-228600" eaLnBrk="0" hangingPunct="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</a:defRPr>
              </a:lvl4pPr>
              <a:lvl5pPr marL="2057400" indent="-228600" eaLnBrk="0" hangingPunct="0">
                <a:spcBef>
                  <a:spcPts val="300"/>
                </a:spcBef>
                <a:buClr>
                  <a:srgbClr val="E66C7D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E66C7D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E66C7D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E66C7D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E66C7D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E66C7D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E66C7D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E66C7D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E66C7D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E66C7D"/>
                  </a:solidFill>
                  <a:latin typeface="Georgia" panose="02040502050405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  <a:defRPr/>
              </a:pPr>
              <a:endParaRPr lang="th-TH" altLang="th-TH" sz="2400" smtClean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  <p:sp>
        <p:nvSpPr>
          <p:cNvPr id="82951" name="Rectangle 7"/>
          <p:cNvSpPr>
            <a:spLocks noChangeArrowheads="1"/>
          </p:cNvSpPr>
          <p:nvPr/>
        </p:nvSpPr>
        <p:spPr bwMode="auto">
          <a:xfrm>
            <a:off x="5940425" y="4867275"/>
            <a:ext cx="2160588" cy="406400"/>
          </a:xfrm>
          <a:prstGeom prst="rect">
            <a:avLst/>
          </a:prstGeom>
          <a:solidFill>
            <a:srgbClr val="CC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/>
            <a:r>
              <a:rPr lang="th-TH" altLang="th-TH" sz="2400" b="1">
                <a:cs typeface="Cordia New" panose="020B0304020202020204" pitchFamily="34" charset="-34"/>
              </a:rPr>
              <a:t>จังหวัด</a:t>
            </a:r>
            <a:r>
              <a:rPr lang="en-US" altLang="th-TH" sz="2400" b="1">
                <a:cs typeface="Cordia New" panose="020B0304020202020204" pitchFamily="34" charset="-34"/>
              </a:rPr>
              <a:t>/</a:t>
            </a:r>
            <a:r>
              <a:rPr lang="th-TH" altLang="th-TH" sz="2400" b="1">
                <a:cs typeface="Cordia New" panose="020B0304020202020204" pitchFamily="34" charset="-34"/>
              </a:rPr>
              <a:t>รัฐ</a:t>
            </a:r>
          </a:p>
        </p:txBody>
      </p:sp>
      <p:sp>
        <p:nvSpPr>
          <p:cNvPr id="82952" name="Rectangle 8"/>
          <p:cNvSpPr>
            <a:spLocks noChangeArrowheads="1"/>
          </p:cNvSpPr>
          <p:nvPr/>
        </p:nvSpPr>
        <p:spPr bwMode="auto">
          <a:xfrm>
            <a:off x="5940425" y="5210175"/>
            <a:ext cx="2160588" cy="1219200"/>
          </a:xfrm>
          <a:prstGeom prst="rect">
            <a:avLst/>
          </a:prstGeom>
          <a:solidFill>
            <a:srgbClr val="CC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indent="287338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657225" indent="-246063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922338" indent="-219075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179513" indent="-200025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1389063" indent="-182563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5pPr>
            <a:lvl6pPr marL="1846263" indent="-1825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6pPr>
            <a:lvl7pPr marL="2303463" indent="-1825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7pPr>
            <a:lvl8pPr marL="2760663" indent="-1825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8pPr>
            <a:lvl9pPr marL="3217863" indent="-1825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th-TH" altLang="th-TH" sz="24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82953" name="Line 9"/>
          <p:cNvSpPr>
            <a:spLocks noChangeShapeType="1"/>
          </p:cNvSpPr>
          <p:nvPr/>
        </p:nvSpPr>
        <p:spPr bwMode="auto">
          <a:xfrm>
            <a:off x="3276600" y="5588000"/>
            <a:ext cx="2663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82954" name="Line 11"/>
          <p:cNvSpPr>
            <a:spLocks noChangeShapeType="1"/>
          </p:cNvSpPr>
          <p:nvPr/>
        </p:nvSpPr>
        <p:spPr bwMode="auto">
          <a:xfrm>
            <a:off x="3419475" y="5443538"/>
            <a:ext cx="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82955" name="Oval 12"/>
          <p:cNvSpPr>
            <a:spLocks noChangeArrowheads="1"/>
          </p:cNvSpPr>
          <p:nvPr/>
        </p:nvSpPr>
        <p:spPr bwMode="auto">
          <a:xfrm>
            <a:off x="5435600" y="5468938"/>
            <a:ext cx="215900" cy="2159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endParaRPr lang="th-TH" altLang="th-TH"/>
          </a:p>
        </p:txBody>
      </p:sp>
      <p:sp>
        <p:nvSpPr>
          <p:cNvPr id="82956" name="Line 13"/>
          <p:cNvSpPr>
            <a:spLocks noChangeShapeType="1"/>
          </p:cNvSpPr>
          <p:nvPr/>
        </p:nvSpPr>
        <p:spPr bwMode="auto">
          <a:xfrm flipV="1">
            <a:off x="5795963" y="5443538"/>
            <a:ext cx="144462" cy="144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82957" name="Line 14"/>
          <p:cNvSpPr>
            <a:spLocks noChangeShapeType="1"/>
          </p:cNvSpPr>
          <p:nvPr/>
        </p:nvSpPr>
        <p:spPr bwMode="auto">
          <a:xfrm>
            <a:off x="5795963" y="5588000"/>
            <a:ext cx="144462" cy="144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82958" name="Line 15"/>
          <p:cNvSpPr>
            <a:spLocks noChangeShapeType="1"/>
          </p:cNvSpPr>
          <p:nvPr/>
        </p:nvSpPr>
        <p:spPr bwMode="auto">
          <a:xfrm>
            <a:off x="5795963" y="5588000"/>
            <a:ext cx="1444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82959" name="Text Box 16"/>
          <p:cNvSpPr txBox="1">
            <a:spLocks noChangeArrowheads="1"/>
          </p:cNvSpPr>
          <p:nvPr/>
        </p:nvSpPr>
        <p:spPr bwMode="auto">
          <a:xfrm>
            <a:off x="808038" y="2133600"/>
            <a:ext cx="7580312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th-TH" altLang="th-TH" sz="2400" b="1">
                <a:solidFill>
                  <a:srgbClr val="0000CC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ประเทศ</a:t>
            </a:r>
            <a:r>
              <a:rPr lang="th-TH" altLang="th-TH" sz="2400" b="1">
                <a:latin typeface="Cordia New" panose="020B0304020202020204" pitchFamily="34" charset="-34"/>
                <a:cs typeface="Cordia New" panose="020B0304020202020204" pitchFamily="34" charset="-34"/>
              </a:rPr>
              <a:t>สามารถ</a:t>
            </a:r>
            <a:r>
              <a:rPr lang="th-TH" altLang="th-TH" sz="2400" b="1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มี</a:t>
            </a:r>
            <a:r>
              <a:rPr lang="th-TH" altLang="th-TH" sz="2400" b="1">
                <a:latin typeface="Cordia New" panose="020B0304020202020204" pitchFamily="34" charset="-34"/>
                <a:cs typeface="Cordia New" panose="020B0304020202020204" pitchFamily="34" charset="-34"/>
              </a:rPr>
              <a:t>จังหวัด</a:t>
            </a:r>
            <a:r>
              <a:rPr lang="en-US" altLang="th-TH" sz="2400" b="1">
                <a:latin typeface="Cordia New" panose="020B0304020202020204" pitchFamily="34" charset="-34"/>
                <a:cs typeface="Cordia New" panose="020B0304020202020204" pitchFamily="34" charset="-34"/>
              </a:rPr>
              <a:t>/</a:t>
            </a:r>
            <a:r>
              <a:rPr lang="th-TH" altLang="th-TH" sz="2400" b="1">
                <a:latin typeface="Cordia New" panose="020B0304020202020204" pitchFamily="34" charset="-34"/>
                <a:cs typeface="Cordia New" panose="020B0304020202020204" pitchFamily="34" charset="-34"/>
              </a:rPr>
              <a:t>รัฐ ได้หลาย</a:t>
            </a:r>
            <a:r>
              <a:rPr lang="th-TH" altLang="th-TH" sz="2400" b="1">
                <a:solidFill>
                  <a:srgbClr val="0000CC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จังหวัด</a:t>
            </a:r>
            <a:r>
              <a:rPr lang="en-US" altLang="th-TH" sz="2400" b="1">
                <a:solidFill>
                  <a:srgbClr val="0000CC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/</a:t>
            </a:r>
            <a:r>
              <a:rPr lang="th-TH" altLang="th-TH" sz="2400" b="1">
                <a:solidFill>
                  <a:srgbClr val="0000CC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รัฐ </a:t>
            </a:r>
            <a:r>
              <a:rPr lang="th-TH" altLang="th-TH" sz="2400" b="1">
                <a:latin typeface="Cordia New" panose="020B0304020202020204" pitchFamily="34" charset="-34"/>
                <a:cs typeface="Cordia New" panose="020B0304020202020204" pitchFamily="34" charset="-34"/>
              </a:rPr>
              <a:t>(</a:t>
            </a:r>
            <a:r>
              <a:rPr lang="th-TH" altLang="th-TH" sz="2400" b="1" i="1">
                <a:latin typeface="Cordia New" panose="020B0304020202020204" pitchFamily="34" charset="-34"/>
                <a:cs typeface="Cordia New" panose="020B0304020202020204" pitchFamily="34" charset="-34"/>
              </a:rPr>
              <a:t>หรือไม่มีก็ได้</a:t>
            </a:r>
            <a:r>
              <a:rPr lang="th-TH" altLang="th-TH" sz="2400" b="1">
                <a:latin typeface="Cordia New" panose="020B0304020202020204" pitchFamily="34" charset="-34"/>
                <a:cs typeface="Cordia New" panose="020B0304020202020204" pitchFamily="34" charset="-34"/>
              </a:rPr>
              <a:t>)</a:t>
            </a:r>
            <a:r>
              <a:rPr lang="th-TH" altLang="th-TH" sz="2400" b="1">
                <a:solidFill>
                  <a:srgbClr val="0000CC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altLang="th-TH" sz="2400" b="1">
                <a:latin typeface="Cordia New" panose="020B0304020202020204" pitchFamily="34" charset="-34"/>
                <a:cs typeface="Cordia New" panose="020B0304020202020204" pitchFamily="34" charset="-34"/>
              </a:rPr>
              <a:t>แต่ในขณะที่แต่ละ</a:t>
            </a:r>
            <a:r>
              <a:rPr lang="th-TH" altLang="th-TH" sz="2400" b="1">
                <a:solidFill>
                  <a:srgbClr val="0000CC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จังหวัด</a:t>
            </a:r>
            <a:r>
              <a:rPr lang="en-US" altLang="th-TH" sz="2400" b="1">
                <a:solidFill>
                  <a:srgbClr val="0000CC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/</a:t>
            </a:r>
            <a:r>
              <a:rPr lang="th-TH" altLang="th-TH" sz="2400" b="1">
                <a:solidFill>
                  <a:srgbClr val="0000CC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รัฐ</a:t>
            </a:r>
            <a:r>
              <a:rPr lang="th-TH" altLang="th-TH" sz="2400" b="1">
                <a:latin typeface="Cordia New" panose="020B0304020202020204" pitchFamily="34" charset="-34"/>
                <a:cs typeface="Cordia New" panose="020B0304020202020204" pitchFamily="34" charset="-34"/>
              </a:rPr>
              <a:t>(</a:t>
            </a:r>
            <a:r>
              <a:rPr lang="th-TH" altLang="th-TH" sz="2400" b="1" i="1">
                <a:latin typeface="Cordia New" panose="020B0304020202020204" pitchFamily="34" charset="-34"/>
                <a:cs typeface="Cordia New" panose="020B0304020202020204" pitchFamily="34" charset="-34"/>
              </a:rPr>
              <a:t>ทุกจังหวัด</a:t>
            </a:r>
            <a:r>
              <a:rPr lang="en-US" altLang="th-TH" sz="2400" b="1" i="1">
                <a:latin typeface="Cordia New" panose="020B0304020202020204" pitchFamily="34" charset="-34"/>
                <a:cs typeface="Cordia New" panose="020B0304020202020204" pitchFamily="34" charset="-34"/>
              </a:rPr>
              <a:t>/</a:t>
            </a:r>
            <a:r>
              <a:rPr lang="th-TH" altLang="th-TH" sz="2400" b="1" i="1">
                <a:latin typeface="Cordia New" panose="020B0304020202020204" pitchFamily="34" charset="-34"/>
                <a:cs typeface="Cordia New" panose="020B0304020202020204" pitchFamily="34" charset="-34"/>
              </a:rPr>
              <a:t>รัฐ</a:t>
            </a:r>
            <a:r>
              <a:rPr lang="th-TH" altLang="th-TH" sz="2400" b="1">
                <a:latin typeface="Cordia New" panose="020B0304020202020204" pitchFamily="34" charset="-34"/>
                <a:cs typeface="Cordia New" panose="020B0304020202020204" pitchFamily="34" charset="-34"/>
              </a:rPr>
              <a:t>)จะเกิดขึ้นได้ต้องมีข้อมูล</a:t>
            </a:r>
            <a:r>
              <a:rPr lang="th-TH" altLang="th-TH" sz="2400" b="1">
                <a:solidFill>
                  <a:srgbClr val="0000CC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ประเทศ</a:t>
            </a:r>
            <a:r>
              <a:rPr lang="th-TH" altLang="th-TH" sz="2400" b="1">
                <a:latin typeface="Cordia New" panose="020B0304020202020204" pitchFamily="34" charset="-34"/>
                <a:cs typeface="Cordia New" panose="020B0304020202020204" pitchFamily="34" charset="-34"/>
              </a:rPr>
              <a:t>เกิดขึ้นก่อน และ </a:t>
            </a:r>
            <a:r>
              <a:rPr lang="en-US" altLang="th-TH" sz="2400" b="1">
                <a:latin typeface="Cordia New" panose="020B0304020202020204" pitchFamily="34" charset="-34"/>
                <a:cs typeface="Cordia New" panose="020B0304020202020204" pitchFamily="34" charset="-34"/>
              </a:rPr>
              <a:t>1 </a:t>
            </a:r>
            <a:r>
              <a:rPr lang="th-TH" altLang="th-TH" sz="2400" b="1">
                <a:solidFill>
                  <a:srgbClr val="0000CC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จังหวัด</a:t>
            </a:r>
            <a:r>
              <a:rPr lang="en-US" altLang="th-TH" sz="2400" b="1">
                <a:solidFill>
                  <a:srgbClr val="0000CC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/</a:t>
            </a:r>
            <a:r>
              <a:rPr lang="th-TH" altLang="th-TH" sz="2400" b="1">
                <a:solidFill>
                  <a:srgbClr val="0000CC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รัฐ</a:t>
            </a:r>
            <a:r>
              <a:rPr lang="th-TH" altLang="th-TH" sz="2400" b="1">
                <a:latin typeface="Cordia New" panose="020B0304020202020204" pitchFamily="34" charset="-34"/>
                <a:cs typeface="Cordia New" panose="020B0304020202020204" pitchFamily="34" charset="-34"/>
              </a:rPr>
              <a:t> จะอยู่ใน</a:t>
            </a:r>
            <a:r>
              <a:rPr lang="th-TH" altLang="th-TH" sz="2400" b="1">
                <a:solidFill>
                  <a:srgbClr val="0000CC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ประเทศ</a:t>
            </a:r>
            <a:r>
              <a:rPr lang="th-TH" altLang="th-TH" sz="2400" b="1">
                <a:latin typeface="Cordia New" panose="020B0304020202020204" pitchFamily="34" charset="-34"/>
                <a:cs typeface="Cordia New" panose="020B0304020202020204" pitchFamily="34" charset="-34"/>
              </a:rPr>
              <a:t>ได้แค่ </a:t>
            </a:r>
            <a:r>
              <a:rPr lang="en-US" altLang="th-TH" sz="2400" b="1"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r>
              <a:rPr lang="th-TH" altLang="th-TH" sz="2400" b="1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altLang="th-TH" sz="2400" b="1">
                <a:solidFill>
                  <a:srgbClr val="0000CC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ประเทศ</a:t>
            </a:r>
            <a:r>
              <a:rPr lang="th-TH" altLang="th-TH" sz="2400" b="1">
                <a:latin typeface="Cordia New" panose="020B0304020202020204" pitchFamily="34" charset="-34"/>
                <a:cs typeface="Cordia New" panose="020B0304020202020204" pitchFamily="34" charset="-34"/>
              </a:rPr>
              <a:t>เท่านั้น</a:t>
            </a:r>
            <a:endParaRPr lang="th-TH" altLang="th-TH" sz="2400" b="1">
              <a:solidFill>
                <a:srgbClr val="0000CC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82960" name="Line 17"/>
          <p:cNvSpPr>
            <a:spLocks noChangeShapeType="1"/>
          </p:cNvSpPr>
          <p:nvPr/>
        </p:nvSpPr>
        <p:spPr bwMode="auto">
          <a:xfrm>
            <a:off x="3492500" y="5445125"/>
            <a:ext cx="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82961" name="Line 18"/>
          <p:cNvSpPr>
            <a:spLocks noChangeShapeType="1"/>
          </p:cNvSpPr>
          <p:nvPr/>
        </p:nvSpPr>
        <p:spPr bwMode="auto">
          <a:xfrm flipH="1">
            <a:off x="5940425" y="4868863"/>
            <a:ext cx="21590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82962" name="Line 19"/>
          <p:cNvSpPr>
            <a:spLocks noChangeShapeType="1"/>
          </p:cNvSpPr>
          <p:nvPr/>
        </p:nvSpPr>
        <p:spPr bwMode="auto">
          <a:xfrm>
            <a:off x="7885113" y="4868863"/>
            <a:ext cx="21590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82963" name="Line 21"/>
          <p:cNvSpPr>
            <a:spLocks noChangeShapeType="1"/>
          </p:cNvSpPr>
          <p:nvPr/>
        </p:nvSpPr>
        <p:spPr bwMode="auto">
          <a:xfrm flipH="1">
            <a:off x="7885113" y="6208713"/>
            <a:ext cx="21590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45076" name="Rectangle 22"/>
          <p:cNvSpPr>
            <a:spLocks noChangeArrowheads="1"/>
          </p:cNvSpPr>
          <p:nvPr/>
        </p:nvSpPr>
        <p:spPr bwMode="auto">
          <a:xfrm>
            <a:off x="1258888" y="4076700"/>
            <a:ext cx="1800225" cy="431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 eaLnBrk="0" hangingPunct="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th-TH" altLang="th-TH" dirty="0" smtClean="0">
                <a:latin typeface="Arial" panose="020B0604020202020204" pitchFamily="34" charset="0"/>
                <a:cs typeface="Cordia New" panose="020B0304020202020204" pitchFamily="34" charset="-34"/>
              </a:rPr>
              <a:t>ประเทศ</a:t>
            </a:r>
          </a:p>
        </p:txBody>
      </p:sp>
      <p:sp>
        <p:nvSpPr>
          <p:cNvPr id="82965" name="Rectangle 24"/>
          <p:cNvSpPr>
            <a:spLocks noChangeArrowheads="1"/>
          </p:cNvSpPr>
          <p:nvPr/>
        </p:nvSpPr>
        <p:spPr bwMode="auto">
          <a:xfrm>
            <a:off x="6084888" y="4076700"/>
            <a:ext cx="1800225" cy="431800"/>
          </a:xfrm>
          <a:prstGeom prst="rect">
            <a:avLst/>
          </a:prstGeom>
          <a:solidFill>
            <a:srgbClr val="CCCCFF"/>
          </a:solidFill>
          <a:ln w="57150" cmpd="dbl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/>
            <a:r>
              <a:rPr lang="th-TH" altLang="th-TH">
                <a:cs typeface="Cordia New" panose="020B0304020202020204" pitchFamily="34" charset="-34"/>
              </a:rPr>
              <a:t>จังหวัด</a:t>
            </a:r>
            <a:r>
              <a:rPr lang="en-US" altLang="th-TH">
                <a:cs typeface="Cordia New" panose="020B0304020202020204" pitchFamily="34" charset="-34"/>
              </a:rPr>
              <a:t>/</a:t>
            </a:r>
            <a:r>
              <a:rPr lang="th-TH" altLang="th-TH">
                <a:cs typeface="Cordia New" panose="020B0304020202020204" pitchFamily="34" charset="-34"/>
              </a:rPr>
              <a:t>รัฐ</a:t>
            </a:r>
          </a:p>
        </p:txBody>
      </p:sp>
      <p:sp>
        <p:nvSpPr>
          <p:cNvPr id="82966" name="Oval 25"/>
          <p:cNvSpPr>
            <a:spLocks noChangeArrowheads="1"/>
          </p:cNvSpPr>
          <p:nvPr/>
        </p:nvSpPr>
        <p:spPr bwMode="auto">
          <a:xfrm>
            <a:off x="179388" y="3500438"/>
            <a:ext cx="1152525" cy="431800"/>
          </a:xfrm>
          <a:prstGeom prst="ellipse">
            <a:avLst/>
          </a:prstGeom>
          <a:solidFill>
            <a:srgbClr val="89FF8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/>
            <a:r>
              <a:rPr lang="th-TH" altLang="th-TH" sz="2000" u="sng">
                <a:cs typeface="Cordia New" panose="020B0304020202020204" pitchFamily="34" charset="-34"/>
              </a:rPr>
              <a:t>รหัสประเทศ</a:t>
            </a:r>
          </a:p>
        </p:txBody>
      </p:sp>
      <p:sp>
        <p:nvSpPr>
          <p:cNvPr id="82967" name="Oval 27"/>
          <p:cNvSpPr>
            <a:spLocks noChangeArrowheads="1"/>
          </p:cNvSpPr>
          <p:nvPr/>
        </p:nvSpPr>
        <p:spPr bwMode="auto">
          <a:xfrm>
            <a:off x="1476375" y="3429000"/>
            <a:ext cx="1152525" cy="431800"/>
          </a:xfrm>
          <a:prstGeom prst="ellipse">
            <a:avLst/>
          </a:prstGeom>
          <a:solidFill>
            <a:srgbClr val="89FF8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/>
            <a:r>
              <a:rPr lang="th-TH" altLang="th-TH" sz="2000">
                <a:cs typeface="Cordia New" panose="020B0304020202020204" pitchFamily="34" charset="-34"/>
              </a:rPr>
              <a:t>ชื่อประเทศ</a:t>
            </a:r>
          </a:p>
        </p:txBody>
      </p:sp>
      <p:sp>
        <p:nvSpPr>
          <p:cNvPr id="82968" name="Oval 28"/>
          <p:cNvSpPr>
            <a:spLocks noChangeArrowheads="1"/>
          </p:cNvSpPr>
          <p:nvPr/>
        </p:nvSpPr>
        <p:spPr bwMode="auto">
          <a:xfrm>
            <a:off x="2771775" y="3429000"/>
            <a:ext cx="1295400" cy="431800"/>
          </a:xfrm>
          <a:prstGeom prst="ellipse">
            <a:avLst/>
          </a:prstGeom>
          <a:solidFill>
            <a:srgbClr val="89FF8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/>
            <a:r>
              <a:rPr lang="th-TH" altLang="th-TH" sz="2000">
                <a:cs typeface="Cordia New" panose="020B0304020202020204" pitchFamily="34" charset="-34"/>
              </a:rPr>
              <a:t>จำนวนประชากร</a:t>
            </a:r>
          </a:p>
        </p:txBody>
      </p:sp>
      <p:sp>
        <p:nvSpPr>
          <p:cNvPr id="82969" name="Line 29"/>
          <p:cNvSpPr>
            <a:spLocks noChangeShapeType="1"/>
          </p:cNvSpPr>
          <p:nvPr/>
        </p:nvSpPr>
        <p:spPr bwMode="auto">
          <a:xfrm>
            <a:off x="684213" y="3933825"/>
            <a:ext cx="935037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82970" name="Line 30"/>
          <p:cNvSpPr>
            <a:spLocks noChangeShapeType="1"/>
          </p:cNvSpPr>
          <p:nvPr/>
        </p:nvSpPr>
        <p:spPr bwMode="auto">
          <a:xfrm>
            <a:off x="2051050" y="386080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82971" name="Line 31"/>
          <p:cNvSpPr>
            <a:spLocks noChangeShapeType="1"/>
          </p:cNvSpPr>
          <p:nvPr/>
        </p:nvSpPr>
        <p:spPr bwMode="auto">
          <a:xfrm flipH="1">
            <a:off x="2771775" y="3860800"/>
            <a:ext cx="64770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grpSp>
        <p:nvGrpSpPr>
          <p:cNvPr id="82972" name="Group 34"/>
          <p:cNvGrpSpPr>
            <a:grpSpLocks/>
          </p:cNvGrpSpPr>
          <p:nvPr/>
        </p:nvGrpSpPr>
        <p:grpSpPr bwMode="auto">
          <a:xfrm>
            <a:off x="5435600" y="3357563"/>
            <a:ext cx="1152525" cy="431800"/>
            <a:chOff x="3424" y="2115"/>
            <a:chExt cx="726" cy="272"/>
          </a:xfrm>
        </p:grpSpPr>
        <p:sp>
          <p:nvSpPr>
            <p:cNvPr id="82991" name="Oval 32"/>
            <p:cNvSpPr>
              <a:spLocks noChangeArrowheads="1"/>
            </p:cNvSpPr>
            <p:nvPr/>
          </p:nvSpPr>
          <p:spPr bwMode="auto">
            <a:xfrm>
              <a:off x="3424" y="2115"/>
              <a:ext cx="726" cy="272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th-TH" altLang="th-TH" sz="2000" u="sng">
                  <a:cs typeface="Cordia New" panose="020B0304020202020204" pitchFamily="34" charset="-34"/>
                </a:rPr>
                <a:t>รหัสจังหวัด</a:t>
              </a:r>
              <a:r>
                <a:rPr lang="en-US" altLang="th-TH" sz="2000" u="sng">
                  <a:cs typeface="Cordia New" panose="020B0304020202020204" pitchFamily="34" charset="-34"/>
                </a:rPr>
                <a:t>/</a:t>
              </a:r>
              <a:r>
                <a:rPr lang="th-TH" altLang="th-TH" sz="2000" u="sng">
                  <a:cs typeface="Cordia New" panose="020B0304020202020204" pitchFamily="34" charset="-34"/>
                </a:rPr>
                <a:t>รัฐ</a:t>
              </a:r>
            </a:p>
          </p:txBody>
        </p:sp>
        <p:sp>
          <p:nvSpPr>
            <p:cNvPr id="82992" name="Line 33"/>
            <p:cNvSpPr>
              <a:spLocks noChangeShapeType="1"/>
            </p:cNvSpPr>
            <p:nvPr/>
          </p:nvSpPr>
          <p:spPr bwMode="auto">
            <a:xfrm>
              <a:off x="3470" y="2296"/>
              <a:ext cx="63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</p:grpSp>
      <p:sp>
        <p:nvSpPr>
          <p:cNvPr id="82973" name="Oval 35"/>
          <p:cNvSpPr>
            <a:spLocks noChangeArrowheads="1"/>
          </p:cNvSpPr>
          <p:nvPr/>
        </p:nvSpPr>
        <p:spPr bwMode="auto">
          <a:xfrm>
            <a:off x="6804025" y="3357563"/>
            <a:ext cx="1152525" cy="43180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/>
            <a:r>
              <a:rPr lang="th-TH" altLang="th-TH" sz="2000">
                <a:cs typeface="Cordia New" panose="020B0304020202020204" pitchFamily="34" charset="-34"/>
              </a:rPr>
              <a:t>ชื่อจังหวัด</a:t>
            </a:r>
            <a:r>
              <a:rPr lang="en-US" altLang="th-TH" sz="2000">
                <a:cs typeface="Cordia New" panose="020B0304020202020204" pitchFamily="34" charset="-34"/>
              </a:rPr>
              <a:t>/</a:t>
            </a:r>
            <a:r>
              <a:rPr lang="th-TH" altLang="th-TH" sz="2000">
                <a:cs typeface="Cordia New" panose="020B0304020202020204" pitchFamily="34" charset="-34"/>
              </a:rPr>
              <a:t>รัฐ</a:t>
            </a:r>
          </a:p>
        </p:txBody>
      </p:sp>
      <p:sp>
        <p:nvSpPr>
          <p:cNvPr id="82974" name="AutoShape 38"/>
          <p:cNvSpPr>
            <a:spLocks noChangeArrowheads="1"/>
          </p:cNvSpPr>
          <p:nvPr/>
        </p:nvSpPr>
        <p:spPr bwMode="auto">
          <a:xfrm>
            <a:off x="4140200" y="4005263"/>
            <a:ext cx="1081088" cy="574675"/>
          </a:xfrm>
          <a:prstGeom prst="flowChartDecision">
            <a:avLst/>
          </a:prstGeom>
          <a:solidFill>
            <a:schemeClr val="accent1"/>
          </a:solidFill>
          <a:ln w="38100" cmpd="dbl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/>
            <a:r>
              <a:rPr lang="th-TH" altLang="th-TH">
                <a:cs typeface="Cordia New" panose="020B0304020202020204" pitchFamily="34" charset="-34"/>
              </a:rPr>
              <a:t>มี</a:t>
            </a:r>
          </a:p>
        </p:txBody>
      </p:sp>
      <p:sp>
        <p:nvSpPr>
          <p:cNvPr id="82975" name="Line 41"/>
          <p:cNvSpPr>
            <a:spLocks noChangeShapeType="1"/>
          </p:cNvSpPr>
          <p:nvPr/>
        </p:nvSpPr>
        <p:spPr bwMode="auto">
          <a:xfrm flipH="1">
            <a:off x="3059113" y="4292600"/>
            <a:ext cx="10810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82976" name="Line 42"/>
          <p:cNvSpPr>
            <a:spLocks noChangeShapeType="1"/>
          </p:cNvSpPr>
          <p:nvPr/>
        </p:nvSpPr>
        <p:spPr bwMode="auto">
          <a:xfrm>
            <a:off x="5219700" y="4292600"/>
            <a:ext cx="865188" cy="0"/>
          </a:xfrm>
          <a:prstGeom prst="line">
            <a:avLst/>
          </a:prstGeom>
          <a:noFill/>
          <a:ln w="57150" cmpd="dbl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82977" name="Text Box 43"/>
          <p:cNvSpPr txBox="1">
            <a:spLocks noChangeArrowheads="1"/>
          </p:cNvSpPr>
          <p:nvPr/>
        </p:nvSpPr>
        <p:spPr bwMode="auto">
          <a:xfrm>
            <a:off x="3059113" y="3933825"/>
            <a:ext cx="314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en-US" altLang="th-TH" b="1">
                <a:solidFill>
                  <a:srgbClr val="0000CC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</a:p>
        </p:txBody>
      </p:sp>
      <p:sp>
        <p:nvSpPr>
          <p:cNvPr id="82978" name="Text Box 44"/>
          <p:cNvSpPr txBox="1">
            <a:spLocks noChangeArrowheads="1"/>
          </p:cNvSpPr>
          <p:nvPr/>
        </p:nvSpPr>
        <p:spPr bwMode="auto">
          <a:xfrm>
            <a:off x="5743575" y="3860800"/>
            <a:ext cx="381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en-US" altLang="th-TH" b="1">
                <a:solidFill>
                  <a:srgbClr val="0000CC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M</a:t>
            </a:r>
          </a:p>
        </p:txBody>
      </p:sp>
      <p:sp>
        <p:nvSpPr>
          <p:cNvPr id="45091" name="Rectangle 24"/>
          <p:cNvSpPr>
            <a:spLocks noChangeArrowheads="1"/>
          </p:cNvSpPr>
          <p:nvPr/>
        </p:nvSpPr>
        <p:spPr bwMode="auto">
          <a:xfrm>
            <a:off x="900113" y="5138738"/>
            <a:ext cx="576262" cy="12430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 eaLnBrk="0" hangingPunct="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endParaRPr lang="en-US" altLang="th-TH" sz="2000" smtClean="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th-TH" sz="2400" smtClean="0">
                <a:latin typeface="Cordia New" panose="020B0304020202020204" pitchFamily="34" charset="-34"/>
                <a:cs typeface="Cordia New" panose="020B0304020202020204" pitchFamily="34" charset="-34"/>
              </a:rPr>
              <a:t>PK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endParaRPr lang="en-US" altLang="th-TH" sz="2000" smtClean="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endParaRPr lang="en-US" altLang="th-TH" sz="2000" u="sng" smtClean="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endParaRPr lang="th-TH" altLang="th-TH" sz="2000" smtClean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cxnSp>
        <p:nvCxnSpPr>
          <p:cNvPr id="89" name="ตัวเชื่อมต่อตรง 43"/>
          <p:cNvCxnSpPr>
            <a:stCxn id="82953" idx="0"/>
          </p:cNvCxnSpPr>
          <p:nvPr/>
        </p:nvCxnSpPr>
        <p:spPr>
          <a:xfrm flipH="1" flipV="1">
            <a:off x="935038" y="5576888"/>
            <a:ext cx="2341562" cy="111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981" name="Rectangle 24"/>
          <p:cNvSpPr>
            <a:spLocks noChangeArrowheads="1"/>
          </p:cNvSpPr>
          <p:nvPr/>
        </p:nvSpPr>
        <p:spPr bwMode="auto">
          <a:xfrm>
            <a:off x="5940425" y="5210175"/>
            <a:ext cx="652463" cy="1219200"/>
          </a:xfrm>
          <a:prstGeom prst="rect">
            <a:avLst/>
          </a:prstGeom>
          <a:solidFill>
            <a:srgbClr val="CC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/>
            <a:endParaRPr lang="en-US" altLang="th-TH" sz="2400" u="sng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algn="ctr" eaLnBrk="1" hangingPunct="1"/>
            <a:endParaRPr lang="en-US" altLang="th-TH" sz="240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algn="ctr" eaLnBrk="1" hangingPunct="1"/>
            <a:endParaRPr lang="en-US" altLang="th-TH" sz="2400" u="sng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algn="ctr" eaLnBrk="1" hangingPunct="1"/>
            <a:endParaRPr lang="en-US" altLang="th-TH" sz="2400" u="sng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algn="ctr" eaLnBrk="1" hangingPunct="1"/>
            <a:endParaRPr lang="th-TH" altLang="th-TH" sz="2400" u="sng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cxnSp>
        <p:nvCxnSpPr>
          <p:cNvPr id="91" name="ตัวเชื่อมต่อตรง 47"/>
          <p:cNvCxnSpPr>
            <a:stCxn id="82953" idx="0"/>
          </p:cNvCxnSpPr>
          <p:nvPr/>
        </p:nvCxnSpPr>
        <p:spPr>
          <a:xfrm flipH="1">
            <a:off x="5940425" y="5970588"/>
            <a:ext cx="21605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983" name="Line 20"/>
          <p:cNvSpPr>
            <a:spLocks noChangeShapeType="1"/>
          </p:cNvSpPr>
          <p:nvPr/>
        </p:nvSpPr>
        <p:spPr bwMode="auto">
          <a:xfrm>
            <a:off x="5940425" y="6213475"/>
            <a:ext cx="21590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cxnSp>
        <p:nvCxnSpPr>
          <p:cNvPr id="93" name="ลูกศรเชื่อมต่อแบบตรง 44"/>
          <p:cNvCxnSpPr>
            <a:stCxn id="82953" idx="0"/>
          </p:cNvCxnSpPr>
          <p:nvPr/>
        </p:nvCxnSpPr>
        <p:spPr>
          <a:xfrm flipH="1">
            <a:off x="5868988" y="4221163"/>
            <a:ext cx="50800" cy="12223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4" name="ลูกศรเชื่อมต่อแบบตรง 45"/>
          <p:cNvCxnSpPr>
            <a:stCxn id="82953" idx="0"/>
          </p:cNvCxnSpPr>
          <p:nvPr/>
        </p:nvCxnSpPr>
        <p:spPr>
          <a:xfrm>
            <a:off x="3276600" y="4221163"/>
            <a:ext cx="142875" cy="1152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5" name="ลูกศรเชื่อมต่อแบบตรง 48"/>
          <p:cNvCxnSpPr>
            <a:stCxn id="82953" idx="0"/>
            <a:endCxn id="82955" idx="1"/>
          </p:cNvCxnSpPr>
          <p:nvPr/>
        </p:nvCxnSpPr>
        <p:spPr>
          <a:xfrm>
            <a:off x="3852863" y="4292600"/>
            <a:ext cx="1614487" cy="1208088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6" name="ลูกศรเชื่อมต่อแบบตรง 49"/>
          <p:cNvCxnSpPr>
            <a:stCxn id="82953" idx="0"/>
            <a:endCxn id="82960" idx="0"/>
          </p:cNvCxnSpPr>
          <p:nvPr/>
        </p:nvCxnSpPr>
        <p:spPr>
          <a:xfrm flipH="1">
            <a:off x="3492500" y="4292600"/>
            <a:ext cx="2303463" cy="1152525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2988" name="TextBox 1"/>
          <p:cNvSpPr txBox="1">
            <a:spLocks noChangeArrowheads="1"/>
          </p:cNvSpPr>
          <p:nvPr/>
        </p:nvSpPr>
        <p:spPr bwMode="auto">
          <a:xfrm>
            <a:off x="1439863" y="5229225"/>
            <a:ext cx="15605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th-TH" altLang="th-TH" sz="2400" u="sng">
                <a:latin typeface="Cordia New" panose="020B0304020202020204" pitchFamily="34" charset="-34"/>
                <a:cs typeface="Cordia New" panose="020B0304020202020204" pitchFamily="34" charset="-34"/>
              </a:rPr>
              <a:t>รหัสประเทศ</a:t>
            </a:r>
            <a:endParaRPr lang="en-US" altLang="th-TH" sz="2400" u="sng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eaLnBrk="1" hangingPunct="1"/>
            <a:r>
              <a:rPr lang="th-TH" altLang="th-TH" sz="2400">
                <a:latin typeface="Cordia New" panose="020B0304020202020204" pitchFamily="34" charset="-34"/>
                <a:cs typeface="Cordia New" panose="020B0304020202020204" pitchFamily="34" charset="-34"/>
              </a:rPr>
              <a:t>ชื่อประเทศ</a:t>
            </a:r>
          </a:p>
          <a:p>
            <a:pPr eaLnBrk="1" hangingPunct="1"/>
            <a:r>
              <a:rPr lang="th-TH" altLang="th-TH" sz="2400">
                <a:latin typeface="Cordia New" panose="020B0304020202020204" pitchFamily="34" charset="-34"/>
                <a:cs typeface="Cordia New" panose="020B0304020202020204" pitchFamily="34" charset="-34"/>
              </a:rPr>
              <a:t>จำนวนประชากร</a:t>
            </a:r>
          </a:p>
        </p:txBody>
      </p:sp>
      <p:sp>
        <p:nvSpPr>
          <p:cNvPr id="82989" name="TextBox 2"/>
          <p:cNvSpPr txBox="1">
            <a:spLocks noChangeArrowheads="1"/>
          </p:cNvSpPr>
          <p:nvPr/>
        </p:nvSpPr>
        <p:spPr bwMode="auto">
          <a:xfrm>
            <a:off x="5880100" y="5259388"/>
            <a:ext cx="744538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en-US" altLang="th-TH" sz="2400">
                <a:latin typeface="Cordia New" panose="020B0304020202020204" pitchFamily="34" charset="-34"/>
                <a:cs typeface="Cordia New" panose="020B0304020202020204" pitchFamily="34" charset="-34"/>
              </a:rPr>
              <a:t>PK</a:t>
            </a:r>
          </a:p>
          <a:p>
            <a:pPr eaLnBrk="1" hangingPunct="1"/>
            <a:r>
              <a:rPr lang="en-US" altLang="th-TH" sz="240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PK,FK</a:t>
            </a:r>
          </a:p>
          <a:p>
            <a:pPr eaLnBrk="1" hangingPunct="1"/>
            <a:endParaRPr lang="en-US" altLang="th-TH" sz="220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82990" name="TextBox 3"/>
          <p:cNvSpPr txBox="1">
            <a:spLocks noChangeArrowheads="1"/>
          </p:cNvSpPr>
          <p:nvPr/>
        </p:nvSpPr>
        <p:spPr bwMode="auto">
          <a:xfrm>
            <a:off x="6300788" y="5273675"/>
            <a:ext cx="1670050" cy="163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indent="287338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657225" indent="-246063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922338" indent="-219075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179513" indent="-200025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1389063" indent="-182563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5pPr>
            <a:lvl6pPr marL="1846263" indent="-1825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6pPr>
            <a:lvl7pPr marL="2303463" indent="-1825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7pPr>
            <a:lvl8pPr marL="2760663" indent="-1825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8pPr>
            <a:lvl9pPr marL="3217863" indent="-1825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th-TH" altLang="th-TH" sz="2400" u="sng">
                <a:latin typeface="Cordia New" panose="020B0304020202020204" pitchFamily="34" charset="-34"/>
                <a:cs typeface="Cordia New" panose="020B0304020202020204" pitchFamily="34" charset="-34"/>
              </a:rPr>
              <a:t>รหัสจังหวัด</a:t>
            </a:r>
            <a:r>
              <a:rPr lang="en-US" altLang="th-TH" sz="2400" u="sng">
                <a:latin typeface="Cordia New" panose="020B0304020202020204" pitchFamily="34" charset="-34"/>
                <a:cs typeface="Cordia New" panose="020B0304020202020204" pitchFamily="34" charset="-34"/>
              </a:rPr>
              <a:t>/</a:t>
            </a:r>
            <a:r>
              <a:rPr lang="th-TH" altLang="th-TH" sz="2400" u="sng">
                <a:latin typeface="Cordia New" panose="020B0304020202020204" pitchFamily="34" charset="-34"/>
                <a:cs typeface="Cordia New" panose="020B0304020202020204" pitchFamily="34" charset="-34"/>
              </a:rPr>
              <a:t>รัฐ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th-TH" altLang="th-TH" sz="2400" u="sng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รหัสประเทศ</a:t>
            </a:r>
            <a:endParaRPr lang="en-US" altLang="th-TH" sz="2400" u="sng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th-TH" altLang="th-TH" sz="2400">
                <a:latin typeface="Cordia New" panose="020B0304020202020204" pitchFamily="34" charset="-34"/>
                <a:cs typeface="Cordia New" panose="020B0304020202020204" pitchFamily="34" charset="-34"/>
              </a:rPr>
              <a:t>ชื่อจังหวัด</a:t>
            </a:r>
            <a:r>
              <a:rPr lang="en-US" altLang="th-TH" sz="2400">
                <a:latin typeface="Cordia New" panose="020B0304020202020204" pitchFamily="34" charset="-34"/>
                <a:cs typeface="Cordia New" panose="020B0304020202020204" pitchFamily="34" charset="-34"/>
              </a:rPr>
              <a:t>/</a:t>
            </a:r>
            <a:r>
              <a:rPr lang="th-TH" altLang="th-TH" sz="2400">
                <a:latin typeface="Cordia New" panose="020B0304020202020204" pitchFamily="34" charset="-34"/>
                <a:cs typeface="Cordia New" panose="020B0304020202020204" pitchFamily="34" charset="-34"/>
              </a:rPr>
              <a:t>รัฐ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th-TH" altLang="th-TH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5585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692150"/>
            <a:ext cx="8229600" cy="1069975"/>
          </a:xfrm>
        </p:spPr>
        <p:txBody>
          <a:bodyPr/>
          <a:lstStyle/>
          <a:p>
            <a:r>
              <a:rPr lang="th-TH" altLang="th-TH" sz="4400" b="1" smtClean="0">
                <a:solidFill>
                  <a:srgbClr val="C00000"/>
                </a:solidFill>
                <a:latin typeface="Cordia New" panose="020B0304020202020204" pitchFamily="34" charset="-34"/>
              </a:rPr>
              <a:t>ตัวอย่าง </a:t>
            </a:r>
            <a:r>
              <a:rPr lang="en-US" altLang="th-TH" sz="4400" b="1" smtClean="0">
                <a:solidFill>
                  <a:srgbClr val="C00000"/>
                </a:solidFill>
                <a:latin typeface="Cordia New" panose="020B0304020202020204" pitchFamily="34" charset="-34"/>
              </a:rPr>
              <a:t>ER </a:t>
            </a:r>
            <a:r>
              <a:rPr lang="th-TH" altLang="th-TH" sz="4400" b="1" smtClean="0">
                <a:solidFill>
                  <a:srgbClr val="C00000"/>
                </a:solidFill>
                <a:latin typeface="Cordia New" panose="020B0304020202020204" pitchFamily="34" charset="-34"/>
              </a:rPr>
              <a:t>แบบ </a:t>
            </a:r>
            <a:r>
              <a:rPr lang="en-US" altLang="th-TH" sz="4400" b="1" smtClean="0">
                <a:solidFill>
                  <a:srgbClr val="C00000"/>
                </a:solidFill>
                <a:latin typeface="Cordia New" panose="020B0304020202020204" pitchFamily="34" charset="-34"/>
              </a:rPr>
              <a:t>Crow’s Foot</a:t>
            </a:r>
            <a:endParaRPr lang="th-TH" altLang="th-TH" sz="4400" b="1" smtClean="0">
              <a:solidFill>
                <a:srgbClr val="C00000"/>
              </a:solidFill>
              <a:latin typeface="Cordia New" panose="020B0304020202020204" pitchFamily="34" charset="-34"/>
            </a:endParaRPr>
          </a:p>
        </p:txBody>
      </p:sp>
      <p:sp>
        <p:nvSpPr>
          <p:cNvPr id="84995" name="Slide Number Placeholder 2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  <a:normAutofit fontScale="62500" lnSpcReduction="20000"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0DE32101-9975-4A77-9309-98E6076109F5}" type="slidenum">
              <a:rPr lang="en-US" altLang="th-TH" sz="1800" smtClean="0">
                <a:solidFill>
                  <a:srgbClr val="FFFFFF"/>
                </a:solidFill>
              </a:rPr>
              <a:pPr/>
              <a:t>113</a:t>
            </a:fld>
            <a:endParaRPr lang="en-US" altLang="th-TH" sz="1800" smtClean="0">
              <a:solidFill>
                <a:srgbClr val="FFFFFF"/>
              </a:solidFill>
            </a:endParaRPr>
          </a:p>
        </p:txBody>
      </p:sp>
      <p:sp>
        <p:nvSpPr>
          <p:cNvPr id="84996" name="Line 2"/>
          <p:cNvSpPr>
            <a:spLocks noChangeShapeType="1"/>
          </p:cNvSpPr>
          <p:nvPr/>
        </p:nvSpPr>
        <p:spPr bwMode="auto">
          <a:xfrm>
            <a:off x="6011863" y="3789363"/>
            <a:ext cx="576262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84997" name="Line 3"/>
          <p:cNvSpPr>
            <a:spLocks noChangeShapeType="1"/>
          </p:cNvSpPr>
          <p:nvPr/>
        </p:nvSpPr>
        <p:spPr bwMode="auto">
          <a:xfrm flipH="1">
            <a:off x="7092950" y="3789363"/>
            <a:ext cx="287338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grpSp>
        <p:nvGrpSpPr>
          <p:cNvPr id="46086" name="Group 5"/>
          <p:cNvGrpSpPr/>
          <p:nvPr/>
        </p:nvGrpSpPr>
        <p:grpSpPr bwMode="auto">
          <a:xfrm>
            <a:off x="1116013" y="4724400"/>
            <a:ext cx="2160587" cy="1657350"/>
            <a:chOff x="703" y="1752"/>
            <a:chExt cx="1361" cy="1271"/>
          </a:xfrm>
          <a:solidFill>
            <a:schemeClr val="bg1">
              <a:lumMod val="85000"/>
            </a:schemeClr>
          </a:solidFill>
        </p:grpSpPr>
        <p:sp>
          <p:nvSpPr>
            <p:cNvPr id="46126" name="Rectangle 6"/>
            <p:cNvSpPr>
              <a:spLocks noChangeArrowheads="1"/>
            </p:cNvSpPr>
            <p:nvPr/>
          </p:nvSpPr>
          <p:spPr bwMode="auto">
            <a:xfrm>
              <a:off x="703" y="1752"/>
              <a:ext cx="1361" cy="31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spcBef>
                  <a:spcPts val="300"/>
                </a:spcBef>
                <a:buClr>
                  <a:srgbClr val="E66C7D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 eaLnBrk="0" hangingPunct="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2"/>
                  </a:solidFill>
                  <a:latin typeface="Georgia" panose="02040502050405020303" pitchFamily="18" charset="0"/>
                </a:defRPr>
              </a:lvl2pPr>
              <a:lvl3pPr marL="1143000" indent="-228600" eaLnBrk="0" hangingPunct="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</a:defRPr>
              </a:lvl3pPr>
              <a:lvl4pPr marL="1600200" indent="-228600" eaLnBrk="0" hangingPunct="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</a:defRPr>
              </a:lvl4pPr>
              <a:lvl5pPr marL="2057400" indent="-228600" eaLnBrk="0" hangingPunct="0">
                <a:spcBef>
                  <a:spcPts val="300"/>
                </a:spcBef>
                <a:buClr>
                  <a:srgbClr val="E66C7D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E66C7D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E66C7D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E66C7D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E66C7D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E66C7D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E66C7D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E66C7D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E66C7D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E66C7D"/>
                  </a:solidFill>
                  <a:latin typeface="Georgia" panose="02040502050405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th-TH" altLang="th-TH" sz="2400" b="1" dirty="0" smtClean="0">
                  <a:latin typeface="Arial" panose="020B0604020202020204" pitchFamily="34" charset="0"/>
                  <a:cs typeface="Cordia New" panose="020B0304020202020204" pitchFamily="34" charset="-34"/>
                </a:rPr>
                <a:t>นักศึกษา</a:t>
              </a:r>
            </a:p>
          </p:txBody>
        </p:sp>
        <p:sp>
          <p:nvSpPr>
            <p:cNvPr id="46127" name="Rectangle 7"/>
            <p:cNvSpPr>
              <a:spLocks noChangeArrowheads="1"/>
            </p:cNvSpPr>
            <p:nvPr/>
          </p:nvSpPr>
          <p:spPr bwMode="auto">
            <a:xfrm>
              <a:off x="703" y="2070"/>
              <a:ext cx="1361" cy="95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indent="231775" eaLnBrk="0" hangingPunct="0">
                <a:spcBef>
                  <a:spcPts val="300"/>
                </a:spcBef>
                <a:buClr>
                  <a:srgbClr val="E66C7D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 eaLnBrk="0" hangingPunct="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2"/>
                  </a:solidFill>
                  <a:latin typeface="Georgia" panose="02040502050405020303" pitchFamily="18" charset="0"/>
                </a:defRPr>
              </a:lvl2pPr>
              <a:lvl3pPr marL="1143000" indent="-228600" eaLnBrk="0" hangingPunct="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</a:defRPr>
              </a:lvl3pPr>
              <a:lvl4pPr marL="1600200" indent="-228600" eaLnBrk="0" hangingPunct="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</a:defRPr>
              </a:lvl4pPr>
              <a:lvl5pPr marL="2057400" indent="-228600" eaLnBrk="0" hangingPunct="0">
                <a:spcBef>
                  <a:spcPts val="300"/>
                </a:spcBef>
                <a:buClr>
                  <a:srgbClr val="E66C7D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E66C7D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E66C7D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E66C7D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E66C7D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E66C7D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E66C7D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E66C7D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E66C7D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E66C7D"/>
                  </a:solidFill>
                  <a:latin typeface="Georgia" panose="02040502050405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th-TH" altLang="th-TH" sz="2400" u="sng" smtClean="0">
                  <a:latin typeface="Cordia New" panose="020B0304020202020204" pitchFamily="34" charset="-34"/>
                  <a:cs typeface="Cordia New" panose="020B0304020202020204" pitchFamily="34" charset="-34"/>
                </a:rPr>
                <a:t>รหัสนักศึกษา</a:t>
              </a:r>
              <a:endParaRPr lang="en-US" altLang="th-TH" sz="2400" u="sng" smtClean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th-TH" altLang="th-TH" sz="2400" smtClean="0">
                  <a:latin typeface="Cordia New" panose="020B0304020202020204" pitchFamily="34" charset="-34"/>
                  <a:cs typeface="Cordia New" panose="020B0304020202020204" pitchFamily="34" charset="-34"/>
                </a:rPr>
                <a:t>ชื่อนักศึกษา</a:t>
              </a: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th-TH" altLang="th-TH" sz="2400" smtClean="0">
                  <a:latin typeface="Cordia New" panose="020B0304020202020204" pitchFamily="34" charset="-34"/>
                  <a:cs typeface="Cordia New" panose="020B0304020202020204" pitchFamily="34" charset="-34"/>
                </a:rPr>
                <a:t>สาขาวิชา</a:t>
              </a:r>
            </a:p>
          </p:txBody>
        </p:sp>
      </p:grpSp>
      <p:sp>
        <p:nvSpPr>
          <p:cNvPr id="84999" name="Line 11"/>
          <p:cNvSpPr>
            <a:spLocks noChangeShapeType="1"/>
          </p:cNvSpPr>
          <p:nvPr/>
        </p:nvSpPr>
        <p:spPr bwMode="auto">
          <a:xfrm>
            <a:off x="3276600" y="5588000"/>
            <a:ext cx="2663825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85000" name="Oval 14"/>
          <p:cNvSpPr>
            <a:spLocks noChangeArrowheads="1"/>
          </p:cNvSpPr>
          <p:nvPr/>
        </p:nvSpPr>
        <p:spPr bwMode="auto">
          <a:xfrm>
            <a:off x="5795963" y="5468938"/>
            <a:ext cx="215900" cy="2159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endParaRPr lang="th-TH" altLang="th-TH"/>
          </a:p>
        </p:txBody>
      </p:sp>
      <p:sp>
        <p:nvSpPr>
          <p:cNvPr id="85001" name="Line 15"/>
          <p:cNvSpPr>
            <a:spLocks noChangeShapeType="1"/>
          </p:cNvSpPr>
          <p:nvPr/>
        </p:nvSpPr>
        <p:spPr bwMode="auto">
          <a:xfrm flipV="1">
            <a:off x="6083300" y="5443538"/>
            <a:ext cx="144463" cy="144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85002" name="Line 16"/>
          <p:cNvSpPr>
            <a:spLocks noChangeShapeType="1"/>
          </p:cNvSpPr>
          <p:nvPr/>
        </p:nvSpPr>
        <p:spPr bwMode="auto">
          <a:xfrm>
            <a:off x="6083300" y="5588000"/>
            <a:ext cx="144463" cy="144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85003" name="Line 17"/>
          <p:cNvSpPr>
            <a:spLocks noChangeShapeType="1"/>
          </p:cNvSpPr>
          <p:nvPr/>
        </p:nvSpPr>
        <p:spPr bwMode="auto">
          <a:xfrm>
            <a:off x="6083300" y="5588000"/>
            <a:ext cx="1444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85004" name="Text Box 18"/>
          <p:cNvSpPr txBox="1">
            <a:spLocks noChangeArrowheads="1"/>
          </p:cNvSpPr>
          <p:nvPr/>
        </p:nvSpPr>
        <p:spPr bwMode="auto">
          <a:xfrm>
            <a:off x="808038" y="2133600"/>
            <a:ext cx="7580312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th-TH" altLang="th-TH" sz="2400" b="1">
                <a:solidFill>
                  <a:srgbClr val="0000CC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นักศึกษา</a:t>
            </a:r>
            <a:r>
              <a:rPr lang="th-TH" altLang="th-TH" sz="2400" b="1">
                <a:latin typeface="Cordia New" panose="020B0304020202020204" pitchFamily="34" charset="-34"/>
                <a:cs typeface="Cordia New" panose="020B0304020202020204" pitchFamily="34" charset="-34"/>
              </a:rPr>
              <a:t>สามารถ</a:t>
            </a:r>
            <a:r>
              <a:rPr lang="th-TH" altLang="th-TH" sz="2400" b="1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ลงทะเบียนเรียนใน</a:t>
            </a:r>
            <a:r>
              <a:rPr lang="th-TH" altLang="th-TH" sz="2400" b="1">
                <a:solidFill>
                  <a:srgbClr val="0000CC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หมู่เรียน</a:t>
            </a:r>
            <a:r>
              <a:rPr lang="th-TH" altLang="th-TH" sz="2400" b="1">
                <a:latin typeface="Cordia New" panose="020B0304020202020204" pitchFamily="34" charset="-34"/>
                <a:cs typeface="Cordia New" panose="020B0304020202020204" pitchFamily="34" charset="-34"/>
              </a:rPr>
              <a:t>ได้คนละหลาย</a:t>
            </a:r>
            <a:r>
              <a:rPr lang="th-TH" altLang="th-TH" sz="2400" b="1">
                <a:solidFill>
                  <a:srgbClr val="0000CC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หมู่เรียน</a:t>
            </a:r>
            <a:r>
              <a:rPr lang="th-TH" altLang="th-TH" sz="2400" b="1">
                <a:latin typeface="Cordia New" panose="020B0304020202020204" pitchFamily="34" charset="-34"/>
                <a:cs typeface="Cordia New" panose="020B0304020202020204" pitchFamily="34" charset="-34"/>
              </a:rPr>
              <a:t>(หรือไม่ลงทะเบียนเรียนในหมู่เรียนใดเลยก็ได้) และแต่ละ</a:t>
            </a:r>
            <a:r>
              <a:rPr lang="th-TH" altLang="th-TH" sz="2400" b="1">
                <a:solidFill>
                  <a:srgbClr val="0000CC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หมู่เรียน</a:t>
            </a:r>
            <a:r>
              <a:rPr lang="th-TH" altLang="th-TH" sz="2400" b="1">
                <a:latin typeface="Cordia New" panose="020B0304020202020204" pitchFamily="34" charset="-34"/>
                <a:cs typeface="Cordia New" panose="020B0304020202020204" pitchFamily="34" charset="-34"/>
              </a:rPr>
              <a:t>ก็สามารถมี</a:t>
            </a:r>
            <a:r>
              <a:rPr lang="th-TH" altLang="th-TH" sz="2400" b="1">
                <a:solidFill>
                  <a:srgbClr val="0000CC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นักศึกษา</a:t>
            </a:r>
            <a:r>
              <a:rPr lang="th-TH" altLang="th-TH" sz="2400" b="1">
                <a:latin typeface="Cordia New" panose="020B0304020202020204" pitchFamily="34" charset="-34"/>
                <a:cs typeface="Cordia New" panose="020B0304020202020204" pitchFamily="34" charset="-34"/>
              </a:rPr>
              <a:t>มาลงทะเบียนเรียนได้หลายคน(หรือไม่มีนักศึกษามาลงทะเบียนเรียนเลยก็ได้)</a:t>
            </a:r>
          </a:p>
        </p:txBody>
      </p:sp>
      <p:sp>
        <p:nvSpPr>
          <p:cNvPr id="46093" name="Rectangle 24"/>
          <p:cNvSpPr>
            <a:spLocks noChangeArrowheads="1"/>
          </p:cNvSpPr>
          <p:nvPr/>
        </p:nvSpPr>
        <p:spPr bwMode="auto">
          <a:xfrm>
            <a:off x="1258888" y="4076700"/>
            <a:ext cx="1800225" cy="4318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 eaLnBrk="0" hangingPunct="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th-TH" altLang="th-TH" dirty="0" smtClean="0">
                <a:latin typeface="Arial" panose="020B0604020202020204" pitchFamily="34" charset="0"/>
                <a:cs typeface="Cordia New" panose="020B0304020202020204" pitchFamily="34" charset="-34"/>
              </a:rPr>
              <a:t>นักศึกษา</a:t>
            </a:r>
          </a:p>
        </p:txBody>
      </p:sp>
      <p:sp>
        <p:nvSpPr>
          <p:cNvPr id="46094" name="Rectangle 25"/>
          <p:cNvSpPr>
            <a:spLocks noChangeArrowheads="1"/>
          </p:cNvSpPr>
          <p:nvPr/>
        </p:nvSpPr>
        <p:spPr bwMode="auto">
          <a:xfrm>
            <a:off x="6084888" y="4076700"/>
            <a:ext cx="1800225" cy="431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 eaLnBrk="0" hangingPunct="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th-TH" altLang="th-TH" dirty="0" smtClean="0">
                <a:latin typeface="Arial" panose="020B0604020202020204" pitchFamily="34" charset="0"/>
                <a:cs typeface="Cordia New" panose="020B0304020202020204" pitchFamily="34" charset="-34"/>
              </a:rPr>
              <a:t>หมู่เรียน</a:t>
            </a:r>
          </a:p>
        </p:txBody>
      </p:sp>
      <p:sp>
        <p:nvSpPr>
          <p:cNvPr id="85007" name="Oval 26"/>
          <p:cNvSpPr>
            <a:spLocks noChangeArrowheads="1"/>
          </p:cNvSpPr>
          <p:nvPr/>
        </p:nvSpPr>
        <p:spPr bwMode="auto">
          <a:xfrm>
            <a:off x="179388" y="3500438"/>
            <a:ext cx="1152525" cy="431800"/>
          </a:xfrm>
          <a:prstGeom prst="ellipse">
            <a:avLst/>
          </a:prstGeom>
          <a:solidFill>
            <a:srgbClr val="89FF8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/>
            <a:r>
              <a:rPr lang="th-TH" altLang="th-TH" sz="2000" u="sng">
                <a:cs typeface="Cordia New" panose="020B0304020202020204" pitchFamily="34" charset="-34"/>
              </a:rPr>
              <a:t>รหัสนักศึกษา</a:t>
            </a:r>
          </a:p>
        </p:txBody>
      </p:sp>
      <p:sp>
        <p:nvSpPr>
          <p:cNvPr id="85008" name="Oval 27"/>
          <p:cNvSpPr>
            <a:spLocks noChangeArrowheads="1"/>
          </p:cNvSpPr>
          <p:nvPr/>
        </p:nvSpPr>
        <p:spPr bwMode="auto">
          <a:xfrm>
            <a:off x="1476375" y="3429000"/>
            <a:ext cx="1152525" cy="431800"/>
          </a:xfrm>
          <a:prstGeom prst="ellipse">
            <a:avLst/>
          </a:prstGeom>
          <a:solidFill>
            <a:srgbClr val="89FF8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/>
            <a:r>
              <a:rPr lang="th-TH" altLang="th-TH" sz="2000">
                <a:cs typeface="Cordia New" panose="020B0304020202020204" pitchFamily="34" charset="-34"/>
              </a:rPr>
              <a:t>ชื่อชื่อ</a:t>
            </a:r>
          </a:p>
        </p:txBody>
      </p:sp>
      <p:sp>
        <p:nvSpPr>
          <p:cNvPr id="85009" name="Oval 28"/>
          <p:cNvSpPr>
            <a:spLocks noChangeArrowheads="1"/>
          </p:cNvSpPr>
          <p:nvPr/>
        </p:nvSpPr>
        <p:spPr bwMode="auto">
          <a:xfrm>
            <a:off x="2771775" y="3429000"/>
            <a:ext cx="1295400" cy="431800"/>
          </a:xfrm>
          <a:prstGeom prst="ellipse">
            <a:avLst/>
          </a:prstGeom>
          <a:solidFill>
            <a:srgbClr val="89FF8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/>
            <a:r>
              <a:rPr lang="th-TH" altLang="th-TH" sz="2000">
                <a:cs typeface="Cordia New" panose="020B0304020202020204" pitchFamily="34" charset="-34"/>
              </a:rPr>
              <a:t>สาขาวิชา</a:t>
            </a:r>
          </a:p>
        </p:txBody>
      </p:sp>
      <p:sp>
        <p:nvSpPr>
          <p:cNvPr id="85010" name="Line 29"/>
          <p:cNvSpPr>
            <a:spLocks noChangeShapeType="1"/>
          </p:cNvSpPr>
          <p:nvPr/>
        </p:nvSpPr>
        <p:spPr bwMode="auto">
          <a:xfrm>
            <a:off x="684213" y="3933825"/>
            <a:ext cx="935037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85011" name="Line 30"/>
          <p:cNvSpPr>
            <a:spLocks noChangeShapeType="1"/>
          </p:cNvSpPr>
          <p:nvPr/>
        </p:nvSpPr>
        <p:spPr bwMode="auto">
          <a:xfrm>
            <a:off x="2051050" y="386080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85012" name="Line 31"/>
          <p:cNvSpPr>
            <a:spLocks noChangeShapeType="1"/>
          </p:cNvSpPr>
          <p:nvPr/>
        </p:nvSpPr>
        <p:spPr bwMode="auto">
          <a:xfrm flipH="1">
            <a:off x="2771775" y="3860800"/>
            <a:ext cx="64770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85013" name="Oval 35"/>
          <p:cNvSpPr>
            <a:spLocks noChangeArrowheads="1"/>
          </p:cNvSpPr>
          <p:nvPr/>
        </p:nvSpPr>
        <p:spPr bwMode="auto">
          <a:xfrm>
            <a:off x="6804025" y="3357563"/>
            <a:ext cx="1152525" cy="431800"/>
          </a:xfrm>
          <a:prstGeom prst="ellipse">
            <a:avLst/>
          </a:prstGeom>
          <a:solidFill>
            <a:srgbClr val="89FF8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/>
            <a:r>
              <a:rPr lang="th-TH" altLang="th-TH" sz="2000">
                <a:cs typeface="Cordia New" panose="020B0304020202020204" pitchFamily="34" charset="-34"/>
              </a:rPr>
              <a:t>ห้องเรียน</a:t>
            </a:r>
          </a:p>
        </p:txBody>
      </p:sp>
      <p:sp>
        <p:nvSpPr>
          <p:cNvPr id="85014" name="AutoShape 36"/>
          <p:cNvSpPr>
            <a:spLocks noChangeArrowheads="1"/>
          </p:cNvSpPr>
          <p:nvPr/>
        </p:nvSpPr>
        <p:spPr bwMode="auto">
          <a:xfrm>
            <a:off x="3851275" y="3789363"/>
            <a:ext cx="1441450" cy="1008062"/>
          </a:xfrm>
          <a:prstGeom prst="flowChartDecision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/>
            <a:r>
              <a:rPr lang="th-TH" altLang="th-TH" sz="2000">
                <a:cs typeface="Cordia New" panose="020B0304020202020204" pitchFamily="34" charset="-34"/>
              </a:rPr>
              <a:t>ลงทะเบียน</a:t>
            </a:r>
          </a:p>
          <a:p>
            <a:pPr algn="ctr" eaLnBrk="1" hangingPunct="1"/>
            <a:r>
              <a:rPr lang="th-TH" altLang="th-TH" sz="2000">
                <a:cs typeface="Cordia New" panose="020B0304020202020204" pitchFamily="34" charset="-34"/>
              </a:rPr>
              <a:t>เรียนใน</a:t>
            </a:r>
          </a:p>
        </p:txBody>
      </p:sp>
      <p:sp>
        <p:nvSpPr>
          <p:cNvPr id="85015" name="Line 37"/>
          <p:cNvSpPr>
            <a:spLocks noChangeShapeType="1"/>
          </p:cNvSpPr>
          <p:nvPr/>
        </p:nvSpPr>
        <p:spPr bwMode="auto">
          <a:xfrm flipH="1">
            <a:off x="3059113" y="4292600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85016" name="Line 38"/>
          <p:cNvSpPr>
            <a:spLocks noChangeShapeType="1"/>
          </p:cNvSpPr>
          <p:nvPr/>
        </p:nvSpPr>
        <p:spPr bwMode="auto">
          <a:xfrm>
            <a:off x="5292725" y="4292600"/>
            <a:ext cx="7921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85017" name="Text Box 39"/>
          <p:cNvSpPr txBox="1">
            <a:spLocks noChangeArrowheads="1"/>
          </p:cNvSpPr>
          <p:nvPr/>
        </p:nvSpPr>
        <p:spPr bwMode="auto">
          <a:xfrm>
            <a:off x="3084513" y="3913188"/>
            <a:ext cx="3778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en-US" altLang="th-TH" b="1">
                <a:solidFill>
                  <a:srgbClr val="0000CC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M</a:t>
            </a:r>
          </a:p>
        </p:txBody>
      </p:sp>
      <p:sp>
        <p:nvSpPr>
          <p:cNvPr id="85018" name="Text Box 40"/>
          <p:cNvSpPr txBox="1">
            <a:spLocks noChangeArrowheads="1"/>
          </p:cNvSpPr>
          <p:nvPr/>
        </p:nvSpPr>
        <p:spPr bwMode="auto">
          <a:xfrm>
            <a:off x="5727700" y="3917950"/>
            <a:ext cx="3524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en-US" altLang="th-TH" b="1">
                <a:solidFill>
                  <a:srgbClr val="0000CC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N</a:t>
            </a:r>
          </a:p>
        </p:txBody>
      </p:sp>
      <p:sp>
        <p:nvSpPr>
          <p:cNvPr id="85019" name="Oval 41"/>
          <p:cNvSpPr>
            <a:spLocks noChangeArrowheads="1"/>
          </p:cNvSpPr>
          <p:nvPr/>
        </p:nvSpPr>
        <p:spPr bwMode="auto">
          <a:xfrm>
            <a:off x="5435600" y="3357563"/>
            <a:ext cx="1152525" cy="431800"/>
          </a:xfrm>
          <a:prstGeom prst="ellipse">
            <a:avLst/>
          </a:prstGeom>
          <a:solidFill>
            <a:srgbClr val="89FF8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/>
            <a:r>
              <a:rPr lang="th-TH" altLang="th-TH" sz="2000" u="sng">
                <a:cs typeface="Cordia New" panose="020B0304020202020204" pitchFamily="34" charset="-34"/>
              </a:rPr>
              <a:t>รหัสหมู่เรียน</a:t>
            </a:r>
          </a:p>
        </p:txBody>
      </p:sp>
      <p:sp>
        <p:nvSpPr>
          <p:cNvPr id="85020" name="Oval 42"/>
          <p:cNvSpPr>
            <a:spLocks noChangeArrowheads="1"/>
          </p:cNvSpPr>
          <p:nvPr/>
        </p:nvSpPr>
        <p:spPr bwMode="auto">
          <a:xfrm>
            <a:off x="7956550" y="3644900"/>
            <a:ext cx="1152525" cy="431800"/>
          </a:xfrm>
          <a:prstGeom prst="ellipse">
            <a:avLst/>
          </a:prstGeom>
          <a:solidFill>
            <a:srgbClr val="89FF8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/>
            <a:r>
              <a:rPr lang="th-TH" altLang="th-TH" sz="2000">
                <a:cs typeface="Cordia New" panose="020B0304020202020204" pitchFamily="34" charset="-34"/>
              </a:rPr>
              <a:t>เวลาเรียน</a:t>
            </a:r>
          </a:p>
        </p:txBody>
      </p:sp>
      <p:sp>
        <p:nvSpPr>
          <p:cNvPr id="85021" name="Line 43"/>
          <p:cNvSpPr>
            <a:spLocks noChangeShapeType="1"/>
          </p:cNvSpPr>
          <p:nvPr/>
        </p:nvSpPr>
        <p:spPr bwMode="auto">
          <a:xfrm flipH="1">
            <a:off x="7596188" y="3860800"/>
            <a:ext cx="360362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grpSp>
        <p:nvGrpSpPr>
          <p:cNvPr id="46110" name="Group 44"/>
          <p:cNvGrpSpPr/>
          <p:nvPr/>
        </p:nvGrpSpPr>
        <p:grpSpPr bwMode="auto">
          <a:xfrm>
            <a:off x="6227763" y="4797425"/>
            <a:ext cx="2160587" cy="1657350"/>
            <a:chOff x="703" y="1752"/>
            <a:chExt cx="1361" cy="1271"/>
          </a:xfrm>
          <a:solidFill>
            <a:schemeClr val="bg1">
              <a:lumMod val="85000"/>
            </a:schemeClr>
          </a:solidFill>
        </p:grpSpPr>
        <p:sp>
          <p:nvSpPr>
            <p:cNvPr id="46124" name="Rectangle 45"/>
            <p:cNvSpPr>
              <a:spLocks noChangeArrowheads="1"/>
            </p:cNvSpPr>
            <p:nvPr/>
          </p:nvSpPr>
          <p:spPr bwMode="auto">
            <a:xfrm>
              <a:off x="703" y="1752"/>
              <a:ext cx="1361" cy="31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eaLnBrk="0" hangingPunct="0">
                <a:spcBef>
                  <a:spcPts val="300"/>
                </a:spcBef>
                <a:buClr>
                  <a:srgbClr val="E66C7D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 eaLnBrk="0" hangingPunct="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2"/>
                  </a:solidFill>
                  <a:latin typeface="Georgia" panose="02040502050405020303" pitchFamily="18" charset="0"/>
                </a:defRPr>
              </a:lvl2pPr>
              <a:lvl3pPr marL="1143000" indent="-228600" eaLnBrk="0" hangingPunct="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</a:defRPr>
              </a:lvl3pPr>
              <a:lvl4pPr marL="1600200" indent="-228600" eaLnBrk="0" hangingPunct="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</a:defRPr>
              </a:lvl4pPr>
              <a:lvl5pPr marL="2057400" indent="-228600" eaLnBrk="0" hangingPunct="0">
                <a:spcBef>
                  <a:spcPts val="300"/>
                </a:spcBef>
                <a:buClr>
                  <a:srgbClr val="E66C7D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E66C7D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E66C7D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E66C7D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E66C7D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E66C7D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E66C7D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E66C7D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E66C7D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E66C7D"/>
                  </a:solidFill>
                  <a:latin typeface="Georgia" panose="02040502050405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th-TH" altLang="th-TH" sz="2400" b="1" dirty="0" smtClean="0">
                  <a:latin typeface="Arial" panose="020B0604020202020204" pitchFamily="34" charset="0"/>
                  <a:cs typeface="Cordia New" panose="020B0304020202020204" pitchFamily="34" charset="-34"/>
                </a:rPr>
                <a:t>หมู่เรียน</a:t>
              </a:r>
            </a:p>
          </p:txBody>
        </p:sp>
        <p:sp>
          <p:nvSpPr>
            <p:cNvPr id="46125" name="Rectangle 46"/>
            <p:cNvSpPr>
              <a:spLocks noChangeArrowheads="1"/>
            </p:cNvSpPr>
            <p:nvPr/>
          </p:nvSpPr>
          <p:spPr bwMode="auto">
            <a:xfrm>
              <a:off x="703" y="2070"/>
              <a:ext cx="1361" cy="95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 indent="231775" eaLnBrk="0" hangingPunct="0">
                <a:spcBef>
                  <a:spcPts val="300"/>
                </a:spcBef>
                <a:buClr>
                  <a:srgbClr val="E66C7D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 eaLnBrk="0" hangingPunct="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2"/>
                  </a:solidFill>
                  <a:latin typeface="Georgia" panose="02040502050405020303" pitchFamily="18" charset="0"/>
                </a:defRPr>
              </a:lvl2pPr>
              <a:lvl3pPr marL="1143000" indent="-228600" eaLnBrk="0" hangingPunct="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</a:defRPr>
              </a:lvl3pPr>
              <a:lvl4pPr marL="1600200" indent="-228600" eaLnBrk="0" hangingPunct="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</a:defRPr>
              </a:lvl4pPr>
              <a:lvl5pPr marL="2057400" indent="-228600" eaLnBrk="0" hangingPunct="0">
                <a:spcBef>
                  <a:spcPts val="300"/>
                </a:spcBef>
                <a:buClr>
                  <a:srgbClr val="E66C7D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E66C7D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E66C7D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E66C7D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E66C7D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E66C7D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E66C7D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E66C7D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E66C7D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E66C7D"/>
                  </a:solidFill>
                  <a:latin typeface="Georgia" panose="02040502050405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th-TH" altLang="th-TH" sz="2400" u="sng" dirty="0" smtClean="0">
                  <a:latin typeface="Cordia New" panose="020B0304020202020204" pitchFamily="34" charset="-34"/>
                  <a:cs typeface="Cordia New" panose="020B0304020202020204" pitchFamily="34" charset="-34"/>
                </a:rPr>
                <a:t>รหัสหมู่เรียน</a:t>
              </a:r>
              <a:endParaRPr lang="en-US" altLang="th-TH" sz="2400" u="sng" dirty="0" smtClean="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th-TH" altLang="th-TH" sz="2400" dirty="0" smtClean="0">
                  <a:latin typeface="Cordia New" panose="020B0304020202020204" pitchFamily="34" charset="-34"/>
                  <a:cs typeface="Cordia New" panose="020B0304020202020204" pitchFamily="34" charset="-34"/>
                </a:rPr>
                <a:t>ห้องเรียน</a:t>
              </a:r>
            </a:p>
            <a:p>
              <a:pPr algn="ctr" eaLnBrk="1" hangingPunct="1"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th-TH" altLang="th-TH" sz="2400" dirty="0" smtClean="0">
                  <a:latin typeface="Cordia New" panose="020B0304020202020204" pitchFamily="34" charset="-34"/>
                  <a:cs typeface="Cordia New" panose="020B0304020202020204" pitchFamily="34" charset="-34"/>
                </a:rPr>
                <a:t>เวลาเรียน</a:t>
              </a:r>
            </a:p>
          </p:txBody>
        </p:sp>
      </p:grpSp>
      <p:sp>
        <p:nvSpPr>
          <p:cNvPr id="85023" name="Line 47"/>
          <p:cNvSpPr>
            <a:spLocks noChangeShapeType="1"/>
          </p:cNvSpPr>
          <p:nvPr/>
        </p:nvSpPr>
        <p:spPr bwMode="auto">
          <a:xfrm>
            <a:off x="6011863" y="5589588"/>
            <a:ext cx="2159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85024" name="Oval 48"/>
          <p:cNvSpPr>
            <a:spLocks noChangeArrowheads="1"/>
          </p:cNvSpPr>
          <p:nvPr/>
        </p:nvSpPr>
        <p:spPr bwMode="auto">
          <a:xfrm>
            <a:off x="3492500" y="5468938"/>
            <a:ext cx="215900" cy="2159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endParaRPr lang="th-TH" altLang="th-TH"/>
          </a:p>
        </p:txBody>
      </p:sp>
      <p:sp>
        <p:nvSpPr>
          <p:cNvPr id="85025" name="Line 49"/>
          <p:cNvSpPr>
            <a:spLocks noChangeShapeType="1"/>
          </p:cNvSpPr>
          <p:nvPr/>
        </p:nvSpPr>
        <p:spPr bwMode="auto">
          <a:xfrm>
            <a:off x="3276600" y="5445125"/>
            <a:ext cx="142875" cy="144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85026" name="Line 50"/>
          <p:cNvSpPr>
            <a:spLocks noChangeShapeType="1"/>
          </p:cNvSpPr>
          <p:nvPr/>
        </p:nvSpPr>
        <p:spPr bwMode="auto">
          <a:xfrm flipV="1">
            <a:off x="3276600" y="5589588"/>
            <a:ext cx="142875" cy="144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85027" name="Line 51"/>
          <p:cNvSpPr>
            <a:spLocks noChangeShapeType="1"/>
          </p:cNvSpPr>
          <p:nvPr/>
        </p:nvSpPr>
        <p:spPr bwMode="auto">
          <a:xfrm flipH="1">
            <a:off x="3276600" y="5589588"/>
            <a:ext cx="2159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46120" name="Rectangle 24"/>
          <p:cNvSpPr>
            <a:spLocks noChangeArrowheads="1"/>
          </p:cNvSpPr>
          <p:nvPr/>
        </p:nvSpPr>
        <p:spPr bwMode="auto">
          <a:xfrm>
            <a:off x="1116013" y="5138738"/>
            <a:ext cx="576262" cy="124301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 eaLnBrk="0" hangingPunct="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endParaRPr lang="en-US" altLang="th-TH" sz="2000" smtClean="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th-TH" sz="2000" smtClean="0">
                <a:latin typeface="Cordia New" panose="020B0304020202020204" pitchFamily="34" charset="-34"/>
                <a:cs typeface="Cordia New" panose="020B0304020202020204" pitchFamily="34" charset="-34"/>
              </a:rPr>
              <a:t>PK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endParaRPr lang="en-US" altLang="th-TH" sz="2000" smtClean="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endParaRPr lang="en-US" altLang="th-TH" sz="2000" u="sng" smtClean="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endParaRPr lang="th-TH" altLang="th-TH" sz="2000" smtClean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cxnSp>
        <p:nvCxnSpPr>
          <p:cNvPr id="125" name="ตัวเชื่อมต่อตรง 46"/>
          <p:cNvCxnSpPr/>
          <p:nvPr/>
        </p:nvCxnSpPr>
        <p:spPr>
          <a:xfrm flipH="1" flipV="1">
            <a:off x="1150938" y="5576888"/>
            <a:ext cx="2125662" cy="63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122" name="Rectangle 24"/>
          <p:cNvSpPr>
            <a:spLocks noChangeArrowheads="1"/>
          </p:cNvSpPr>
          <p:nvPr/>
        </p:nvSpPr>
        <p:spPr bwMode="auto">
          <a:xfrm>
            <a:off x="6226175" y="5205413"/>
            <a:ext cx="576263" cy="12414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 eaLnBrk="0" hangingPunct="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endParaRPr lang="en-US" altLang="th-TH" sz="2000" smtClean="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th-TH" sz="2000" smtClean="0">
                <a:latin typeface="Cordia New" panose="020B0304020202020204" pitchFamily="34" charset="-34"/>
                <a:cs typeface="Cordia New" panose="020B0304020202020204" pitchFamily="34" charset="-34"/>
              </a:rPr>
              <a:t>PK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endParaRPr lang="en-US" altLang="th-TH" sz="2000" smtClean="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endParaRPr lang="en-US" altLang="th-TH" sz="2000" u="sng" smtClean="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endParaRPr lang="th-TH" altLang="th-TH" sz="2000" smtClean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cxnSp>
        <p:nvCxnSpPr>
          <p:cNvPr id="127" name="ตัวเชื่อมต่อตรง 49"/>
          <p:cNvCxnSpPr/>
          <p:nvPr/>
        </p:nvCxnSpPr>
        <p:spPr>
          <a:xfrm flipH="1">
            <a:off x="6261100" y="5661025"/>
            <a:ext cx="212725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6323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50825" y="1484313"/>
          <a:ext cx="2881313" cy="13827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746"/>
                <a:gridCol w="2325567"/>
              </a:tblGrid>
              <a:tr h="371096">
                <a:tc gridSpan="2">
                  <a:txBody>
                    <a:bodyPr/>
                    <a:lstStyle/>
                    <a:p>
                      <a:r>
                        <a:rPr lang="th-TH" sz="1800" dirty="0" smtClean="0">
                          <a:solidFill>
                            <a:schemeClr val="tx1"/>
                          </a:solidFill>
                        </a:rPr>
                        <a:t>นักศึกษา</a:t>
                      </a:r>
                      <a:endParaRPr lang="th-TH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72" marR="91472" marT="45752" marB="45752"/>
                </a:tc>
                <a:tc hMerge="1"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</a:tr>
              <a:tr h="37109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PK</a:t>
                      </a:r>
                      <a:endParaRPr lang="th-TH" sz="1800" dirty="0"/>
                    </a:p>
                  </a:txBody>
                  <a:tcPr marL="91472" marR="91472" marT="45752" marB="45752"/>
                </a:tc>
                <a:tc>
                  <a:txBody>
                    <a:bodyPr/>
                    <a:lstStyle/>
                    <a:p>
                      <a:r>
                        <a:rPr lang="th-TH" sz="1800" dirty="0" smtClean="0"/>
                        <a:t>รหัสนักศึกษา</a:t>
                      </a:r>
                      <a:endParaRPr lang="th-TH" sz="1800" dirty="0"/>
                    </a:p>
                  </a:txBody>
                  <a:tcPr marL="91472" marR="91472" marT="45752" marB="45752"/>
                </a:tc>
              </a:tr>
              <a:tr h="640521">
                <a:tc>
                  <a:txBody>
                    <a:bodyPr/>
                    <a:lstStyle/>
                    <a:p>
                      <a:endParaRPr lang="th-TH" sz="1800"/>
                    </a:p>
                  </a:txBody>
                  <a:tcPr marL="91472" marR="91472" marT="45752" marB="45752"/>
                </a:tc>
                <a:tc>
                  <a:txBody>
                    <a:bodyPr/>
                    <a:lstStyle/>
                    <a:p>
                      <a:r>
                        <a:rPr lang="th-TH" sz="1800" dirty="0" smtClean="0"/>
                        <a:t>ชื่อนักศึกษา</a:t>
                      </a:r>
                    </a:p>
                    <a:p>
                      <a:r>
                        <a:rPr lang="th-TH" sz="1800" dirty="0" smtClean="0"/>
                        <a:t>สาขาวิชา</a:t>
                      </a:r>
                      <a:endParaRPr lang="th-TH" sz="1800" dirty="0"/>
                    </a:p>
                  </a:txBody>
                  <a:tcPr marL="91472" marR="91472" marT="45752" marB="45752"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076825" y="1484313"/>
          <a:ext cx="2879725" cy="13827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890"/>
                <a:gridCol w="1727835"/>
              </a:tblGrid>
              <a:tr h="371096">
                <a:tc gridSpan="2">
                  <a:txBody>
                    <a:bodyPr/>
                    <a:lstStyle/>
                    <a:p>
                      <a:pPr algn="ctr"/>
                      <a:r>
                        <a:rPr lang="th-TH" sz="1800" dirty="0" smtClean="0">
                          <a:solidFill>
                            <a:schemeClr val="tx1"/>
                          </a:solidFill>
                        </a:rPr>
                        <a:t>ลงทะเบียน</a:t>
                      </a:r>
                      <a:endParaRPr lang="th-TH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21" marR="91421" marT="45752" marB="45752"/>
                </a:tc>
                <a:tc hMerge="1"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</a:tr>
              <a:tr h="64052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PK</a:t>
                      </a:r>
                      <a:r>
                        <a:rPr lang="th-TH" sz="1800" dirty="0" smtClean="0"/>
                        <a:t>1,</a:t>
                      </a:r>
                      <a:r>
                        <a:rPr lang="en-US" sz="1800" dirty="0" smtClean="0"/>
                        <a:t>FK1</a:t>
                      </a:r>
                    </a:p>
                    <a:p>
                      <a:r>
                        <a:rPr lang="en-US" sz="1800" dirty="0" smtClean="0"/>
                        <a:t>PK2,FK2</a:t>
                      </a:r>
                      <a:endParaRPr lang="th-TH" sz="1800" dirty="0"/>
                    </a:p>
                  </a:txBody>
                  <a:tcPr marL="91421" marR="91421" marT="45752" marB="45752"/>
                </a:tc>
                <a:tc>
                  <a:txBody>
                    <a:bodyPr/>
                    <a:lstStyle/>
                    <a:p>
                      <a:r>
                        <a:rPr lang="th-TH" sz="1800" dirty="0" smtClean="0"/>
                        <a:t>รหัสนักศึกษา</a:t>
                      </a:r>
                    </a:p>
                    <a:p>
                      <a:r>
                        <a:rPr lang="th-TH" sz="1800" dirty="0" smtClean="0"/>
                        <a:t>รหัสหมู่เรียน</a:t>
                      </a:r>
                      <a:endParaRPr lang="th-TH" sz="1800" dirty="0"/>
                    </a:p>
                  </a:txBody>
                  <a:tcPr marL="91421" marR="91421" marT="45752" marB="45752"/>
                </a:tc>
              </a:tr>
              <a:tr h="371096">
                <a:tc>
                  <a:txBody>
                    <a:bodyPr/>
                    <a:lstStyle/>
                    <a:p>
                      <a:endParaRPr lang="th-TH" sz="1800"/>
                    </a:p>
                  </a:txBody>
                  <a:tcPr marL="91421" marR="91421" marT="45752" marB="45752"/>
                </a:tc>
                <a:tc>
                  <a:txBody>
                    <a:bodyPr/>
                    <a:lstStyle/>
                    <a:p>
                      <a:endParaRPr lang="th-TH" sz="1800" dirty="0"/>
                    </a:p>
                  </a:txBody>
                  <a:tcPr marL="91421" marR="91421" marT="45752" marB="45752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219700" y="4797425"/>
          <a:ext cx="2881313" cy="1381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746"/>
                <a:gridCol w="2325567"/>
              </a:tblGrid>
              <a:tr h="370575">
                <a:tc gridSpan="2">
                  <a:txBody>
                    <a:bodyPr/>
                    <a:lstStyle/>
                    <a:p>
                      <a:r>
                        <a:rPr lang="th-TH" sz="1800" dirty="0" smtClean="0">
                          <a:solidFill>
                            <a:schemeClr val="tx1"/>
                          </a:solidFill>
                        </a:rPr>
                        <a:t>หมู่เรียน</a:t>
                      </a:r>
                    </a:p>
                  </a:txBody>
                  <a:tcPr marL="91472" marR="91472" marT="45688" marB="45688"/>
                </a:tc>
                <a:tc hMerge="1"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</a:tr>
              <a:tr h="37057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PK</a:t>
                      </a:r>
                      <a:endParaRPr lang="th-TH" sz="1800" dirty="0"/>
                    </a:p>
                  </a:txBody>
                  <a:tcPr marL="91472" marR="91472" marT="45688" marB="45688"/>
                </a:tc>
                <a:tc>
                  <a:txBody>
                    <a:bodyPr/>
                    <a:lstStyle/>
                    <a:p>
                      <a:r>
                        <a:rPr lang="th-TH" sz="1800" dirty="0" smtClean="0"/>
                        <a:t>รหัสหมู่เรียน</a:t>
                      </a:r>
                      <a:endParaRPr lang="th-TH" sz="1800" dirty="0"/>
                    </a:p>
                  </a:txBody>
                  <a:tcPr marL="91472" marR="91472" marT="45688" marB="45688"/>
                </a:tc>
              </a:tr>
              <a:tr h="639975">
                <a:tc>
                  <a:txBody>
                    <a:bodyPr/>
                    <a:lstStyle/>
                    <a:p>
                      <a:endParaRPr lang="th-TH" sz="1800"/>
                    </a:p>
                  </a:txBody>
                  <a:tcPr marL="91472" marR="91472" marT="45688" marB="45688"/>
                </a:tc>
                <a:tc>
                  <a:txBody>
                    <a:bodyPr/>
                    <a:lstStyle/>
                    <a:p>
                      <a:r>
                        <a:rPr lang="th-TH" sz="1800" dirty="0" smtClean="0"/>
                        <a:t>ห้องเรียน</a:t>
                      </a:r>
                    </a:p>
                    <a:p>
                      <a:r>
                        <a:rPr lang="th-TH" sz="1800" dirty="0" smtClean="0"/>
                        <a:t>เวลาเรียน</a:t>
                      </a:r>
                      <a:endParaRPr lang="th-TH" sz="1800" dirty="0"/>
                    </a:p>
                  </a:txBody>
                  <a:tcPr marL="91472" marR="91472" marT="45688" marB="45688"/>
                </a:tc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3132138" y="2174875"/>
            <a:ext cx="194468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76600" y="2046288"/>
            <a:ext cx="0" cy="2873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787900" y="2060575"/>
            <a:ext cx="288925" cy="1143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787900" y="2190750"/>
            <a:ext cx="288925" cy="1428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4" idx="2"/>
          </p:cNvCxnSpPr>
          <p:nvPr/>
        </p:nvCxnSpPr>
        <p:spPr>
          <a:xfrm flipH="1" flipV="1">
            <a:off x="6516687" y="2867026"/>
            <a:ext cx="1" cy="19303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300788" y="4652963"/>
            <a:ext cx="5032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227763" y="2867025"/>
            <a:ext cx="288925" cy="2016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6516688" y="2867025"/>
            <a:ext cx="287337" cy="215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076825" y="1484313"/>
            <a:ext cx="287338" cy="215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740650" y="1484313"/>
            <a:ext cx="215900" cy="215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076825" y="2636838"/>
            <a:ext cx="287338" cy="2301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7740650" y="2636838"/>
            <a:ext cx="215900" cy="2301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419475" y="2046288"/>
            <a:ext cx="0" cy="2873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300788" y="4508500"/>
            <a:ext cx="3587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4427538" y="2046288"/>
            <a:ext cx="215900" cy="28733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th-TH"/>
          </a:p>
        </p:txBody>
      </p:sp>
      <p:sp>
        <p:nvSpPr>
          <p:cNvPr id="46" name="Oval 45"/>
          <p:cNvSpPr/>
          <p:nvPr/>
        </p:nvSpPr>
        <p:spPr>
          <a:xfrm>
            <a:off x="6408738" y="3082925"/>
            <a:ext cx="215900" cy="28733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439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Number Placeholder 5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  <a:normAutofit fontScale="62500" lnSpcReduction="20000"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9FB8AA77-5A0B-4A41-BE44-A9071D423572}" type="slidenum">
              <a:rPr lang="en-US" altLang="th-TH" sz="1800" smtClean="0">
                <a:solidFill>
                  <a:srgbClr val="FFFFFF"/>
                </a:solidFill>
              </a:rPr>
              <a:pPr/>
              <a:t>115</a:t>
            </a:fld>
            <a:endParaRPr lang="en-US" altLang="th-TH" sz="1800" smtClean="0">
              <a:solidFill>
                <a:srgbClr val="FFFFFF"/>
              </a:solidFill>
            </a:endParaRPr>
          </a:p>
        </p:txBody>
      </p:sp>
      <p:sp>
        <p:nvSpPr>
          <p:cNvPr id="88067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1412875"/>
            <a:ext cx="8229600" cy="1066800"/>
          </a:xfrm>
        </p:spPr>
        <p:txBody>
          <a:bodyPr/>
          <a:lstStyle/>
          <a:p>
            <a:r>
              <a:rPr lang="th-TH" altLang="th-TH" sz="3200" b="1" dirty="0" smtClean="0">
                <a:solidFill>
                  <a:schemeClr val="tx1"/>
                </a:solidFill>
                <a:latin typeface="Cordia New" panose="020B0304020202020204" pitchFamily="34" charset="-34"/>
              </a:rPr>
              <a:t>จงเปลี่ยน</a:t>
            </a:r>
            <a:r>
              <a:rPr lang="en-US" altLang="th-TH" sz="3200" b="1" dirty="0" smtClean="0">
                <a:solidFill>
                  <a:schemeClr val="tx1"/>
                </a:solidFill>
                <a:latin typeface="Cordia New" panose="020B0304020202020204" pitchFamily="34" charset="-34"/>
              </a:rPr>
              <a:t> ER-Diagram </a:t>
            </a:r>
            <a:r>
              <a:rPr lang="th-TH" altLang="th-TH" sz="3200" b="1" dirty="0" smtClean="0">
                <a:solidFill>
                  <a:schemeClr val="tx1"/>
                </a:solidFill>
                <a:latin typeface="Cordia New" panose="020B0304020202020204" pitchFamily="34" charset="-34"/>
              </a:rPr>
              <a:t>เป็นแบบ </a:t>
            </a:r>
            <a:r>
              <a:rPr lang="en-US" altLang="th-TH" sz="3200" b="1" dirty="0" smtClean="0">
                <a:solidFill>
                  <a:srgbClr val="0070C0"/>
                </a:solidFill>
                <a:latin typeface="Cordia New" panose="020B0304020202020204" pitchFamily="34" charset="-34"/>
              </a:rPr>
              <a:t>Crow’s Foot</a:t>
            </a:r>
            <a:r>
              <a:rPr lang="th-TH" altLang="th-TH" sz="3200" b="1" dirty="0" smtClean="0">
                <a:solidFill>
                  <a:schemeClr val="tx1"/>
                </a:solidFill>
                <a:latin typeface="Cordia New" panose="020B0304020202020204" pitchFamily="34" charset="-34"/>
              </a:rPr>
              <a:t> </a:t>
            </a:r>
          </a:p>
        </p:txBody>
      </p:sp>
      <p:sp>
        <p:nvSpPr>
          <p:cNvPr id="88068" name="Rectangle 3"/>
          <p:cNvSpPr>
            <a:spLocks noGrp="1" noChangeArrowheads="1"/>
          </p:cNvSpPr>
          <p:nvPr>
            <p:ph idx="1"/>
          </p:nvPr>
        </p:nvSpPr>
        <p:spPr>
          <a:xfrm>
            <a:off x="446088" y="2205038"/>
            <a:ext cx="8229600" cy="432435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th-TH" altLang="th-TH" b="1" dirty="0" smtClean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ข้อที่ 1</a:t>
            </a:r>
            <a:endParaRPr lang="en-US" altLang="th-TH" b="1" dirty="0" smtClean="0">
              <a:solidFill>
                <a:srgbClr val="C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th-TH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	</a:t>
            </a:r>
            <a:r>
              <a:rPr lang="th-TH" altLang="th-TH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	สถาบันการศึกษาแห่งหนึ่งมีการสอนอยู่ </a:t>
            </a:r>
            <a:r>
              <a:rPr lang="en-US" altLang="th-TH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3 </a:t>
            </a:r>
            <a:r>
              <a:rPr lang="th-TH" altLang="th-TH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คณะ คือ </a:t>
            </a:r>
            <a:r>
              <a:rPr lang="th-TH" altLang="th-TH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บริหารธุรกิจ, </a:t>
            </a:r>
            <a:r>
              <a:rPr lang="th-TH" altLang="th-TH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วิทยาศาสตร์, ศึกษาศาสตร์ </a:t>
            </a:r>
          </a:p>
          <a:p>
            <a:pPr lvl="2"/>
            <a:r>
              <a:rPr lang="th-TH" altLang="th-TH" sz="28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ซึ่งในแต่ละคณะจะประกอบไป</a:t>
            </a:r>
            <a:r>
              <a:rPr lang="th-TH" altLang="th-TH" sz="28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ด้วยสาขาต่าง  </a:t>
            </a:r>
            <a:r>
              <a:rPr lang="th-TH" altLang="th-TH" sz="28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ๆ</a:t>
            </a:r>
          </a:p>
          <a:p>
            <a:pPr lvl="2"/>
            <a:r>
              <a:rPr lang="th-TH" altLang="th-TH" sz="28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แต่</a:t>
            </a:r>
            <a:r>
              <a:rPr lang="th-TH" altLang="th-TH" sz="28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ละสาขาก็</a:t>
            </a:r>
            <a:r>
              <a:rPr lang="th-TH" altLang="th-TH" sz="28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จะ</a:t>
            </a:r>
            <a:r>
              <a:rPr lang="th-TH" altLang="th-TH" sz="28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ต้อง</a:t>
            </a:r>
            <a:r>
              <a:rPr lang="th-TH" altLang="th-TH" sz="28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ประกอบไปด้วยอาจารย์หลาย ๆ คน </a:t>
            </a:r>
          </a:p>
          <a:p>
            <a:pPr lvl="2"/>
            <a:r>
              <a:rPr lang="th-TH" altLang="th-TH" sz="28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อาจารย์แต่ละคนสอนได้หลายวิชา แต่สามารถสังกัดได้เพียงแค่ภาควิชาเดียว</a:t>
            </a:r>
          </a:p>
          <a:p>
            <a:pPr lvl="2"/>
            <a:r>
              <a:rPr lang="th-TH" altLang="th-TH" sz="28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รายวิชาจะ</a:t>
            </a:r>
            <a:r>
              <a:rPr lang="th-TH" altLang="th-TH" sz="28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ต้อง</a:t>
            </a:r>
            <a:r>
              <a:rPr lang="th-TH" altLang="th-TH" sz="28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สังกัดอยู่ภาควิชาเดียวเท่านั้น</a:t>
            </a:r>
          </a:p>
          <a:p>
            <a:pPr lvl="2"/>
            <a:r>
              <a:rPr lang="th-TH" altLang="th-TH" sz="28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และอาจารย์แต่ละคนแต่ละภาคก็จะ</a:t>
            </a:r>
            <a:r>
              <a:rPr lang="th-TH" altLang="th-TH" sz="2800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ต้อง</a:t>
            </a:r>
            <a:r>
              <a:rPr lang="th-TH" altLang="th-TH" sz="28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มีหัวหน้าภาค</a:t>
            </a:r>
          </a:p>
        </p:txBody>
      </p:sp>
      <p:sp>
        <p:nvSpPr>
          <p:cNvPr id="88069" name="Rectangle 2"/>
          <p:cNvSpPr txBox="1">
            <a:spLocks noChangeArrowheads="1"/>
          </p:cNvSpPr>
          <p:nvPr/>
        </p:nvSpPr>
        <p:spPr bwMode="auto">
          <a:xfrm>
            <a:off x="395288" y="476250"/>
            <a:ext cx="8229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r>
              <a:rPr lang="th-TH" altLang="th-TH" sz="4000" b="1">
                <a:latin typeface="Cordia New" panose="020B0304020202020204" pitchFamily="34" charset="-34"/>
                <a:cs typeface="Cordia New" panose="020B0304020202020204" pitchFamily="34" charset="-34"/>
              </a:rPr>
              <a:t>แบบฝึกหัดท้ายบท</a:t>
            </a:r>
          </a:p>
        </p:txBody>
      </p:sp>
    </p:spTree>
    <p:extLst>
      <p:ext uri="{BB962C8B-B14F-4D97-AF65-F5344CB8AC3E}">
        <p14:creationId xmlns:p14="http://schemas.microsoft.com/office/powerpoint/2010/main" val="152242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extBox 3"/>
          <p:cNvSpPr txBox="1">
            <a:spLocks noChangeArrowheads="1"/>
          </p:cNvSpPr>
          <p:nvPr/>
        </p:nvSpPr>
        <p:spPr bwMode="auto">
          <a:xfrm>
            <a:off x="395288" y="908050"/>
            <a:ext cx="14811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r>
              <a:rPr lang="en-US" altLang="th-TH"/>
              <a:t>1. Entity</a:t>
            </a:r>
            <a:endParaRPr lang="th-TH" altLang="th-TH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403350" y="1628775"/>
          <a:ext cx="3240088" cy="165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4260"/>
                <a:gridCol w="2455828"/>
              </a:tblGrid>
              <a:tr h="370769">
                <a:tc gridSpan="2">
                  <a:txBody>
                    <a:bodyPr/>
                    <a:lstStyle/>
                    <a:p>
                      <a:r>
                        <a:rPr lang="th-TH" sz="1800" dirty="0" smtClean="0"/>
                        <a:t>คณะ</a:t>
                      </a:r>
                      <a:endParaRPr lang="th-TH" sz="1800" dirty="0"/>
                    </a:p>
                  </a:txBody>
                  <a:tcPr marL="91432" marR="91432" marT="45711" marB="45711"/>
                </a:tc>
                <a:tc hMerge="1"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</a:tr>
              <a:tr h="370769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PK</a:t>
                      </a:r>
                      <a:endParaRPr lang="th-TH" sz="1800" dirty="0"/>
                    </a:p>
                  </a:txBody>
                  <a:tcPr marL="91432" marR="91432" marT="45711" marB="45711"/>
                </a:tc>
                <a:tc>
                  <a:txBody>
                    <a:bodyPr/>
                    <a:lstStyle/>
                    <a:p>
                      <a:r>
                        <a:rPr lang="th-TH" sz="1800" dirty="0" smtClean="0"/>
                        <a:t>รหัสคณะ</a:t>
                      </a:r>
                      <a:endParaRPr lang="th-TH" sz="1800" dirty="0"/>
                    </a:p>
                  </a:txBody>
                  <a:tcPr marL="91432" marR="91432" marT="45711" marB="45711"/>
                </a:tc>
              </a:tr>
              <a:tr h="914225">
                <a:tc>
                  <a:txBody>
                    <a:bodyPr/>
                    <a:lstStyle/>
                    <a:p>
                      <a:endParaRPr lang="th-TH" sz="1800"/>
                    </a:p>
                  </a:txBody>
                  <a:tcPr marL="91432" marR="91432" marT="45711" marB="45711"/>
                </a:tc>
                <a:tc>
                  <a:txBody>
                    <a:bodyPr/>
                    <a:lstStyle/>
                    <a:p>
                      <a:r>
                        <a:rPr lang="th-TH" sz="1800" dirty="0" smtClean="0"/>
                        <a:t>ชือคณะ</a:t>
                      </a:r>
                    </a:p>
                    <a:p>
                      <a:r>
                        <a:rPr lang="th-TH" sz="1800" dirty="0" smtClean="0"/>
                        <a:t>เบอร์โทร</a:t>
                      </a:r>
                    </a:p>
                    <a:p>
                      <a:r>
                        <a:rPr lang="th-TH" sz="1800" dirty="0" smtClean="0"/>
                        <a:t>อาคารที่ตั้ง</a:t>
                      </a:r>
                      <a:endParaRPr lang="th-TH" sz="1800" dirty="0"/>
                    </a:p>
                  </a:txBody>
                  <a:tcPr marL="91432" marR="91432" marT="45711" marB="45711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219700" y="1644650"/>
          <a:ext cx="3240088" cy="1112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4260"/>
                <a:gridCol w="2455828"/>
              </a:tblGrid>
              <a:tr h="370946">
                <a:tc gridSpan="2">
                  <a:txBody>
                    <a:bodyPr/>
                    <a:lstStyle/>
                    <a:p>
                      <a:r>
                        <a:rPr lang="th-TH" sz="1800" dirty="0" smtClean="0"/>
                        <a:t>สาขา</a:t>
                      </a:r>
                      <a:endParaRPr lang="th-TH" sz="1800" dirty="0"/>
                    </a:p>
                  </a:txBody>
                  <a:tcPr marL="91432" marR="91432" marT="45733" marB="45733"/>
                </a:tc>
                <a:tc hMerge="1"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</a:tr>
              <a:tr h="37094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PK</a:t>
                      </a:r>
                      <a:endParaRPr lang="th-TH" sz="1800" dirty="0"/>
                    </a:p>
                  </a:txBody>
                  <a:tcPr marL="91432" marR="91432" marT="45733" marB="45733"/>
                </a:tc>
                <a:tc>
                  <a:txBody>
                    <a:bodyPr/>
                    <a:lstStyle/>
                    <a:p>
                      <a:r>
                        <a:rPr lang="th-TH" sz="1800" dirty="0" smtClean="0"/>
                        <a:t>รหัสสาขา</a:t>
                      </a:r>
                      <a:endParaRPr lang="th-TH" sz="1800" dirty="0"/>
                    </a:p>
                  </a:txBody>
                  <a:tcPr marL="91432" marR="91432" marT="45733" marB="45733"/>
                </a:tc>
              </a:tr>
              <a:tr h="370946">
                <a:tc>
                  <a:txBody>
                    <a:bodyPr/>
                    <a:lstStyle/>
                    <a:p>
                      <a:endParaRPr lang="th-TH" sz="1800"/>
                    </a:p>
                  </a:txBody>
                  <a:tcPr marL="91432" marR="91432" marT="45733" marB="45733"/>
                </a:tc>
                <a:tc>
                  <a:txBody>
                    <a:bodyPr/>
                    <a:lstStyle/>
                    <a:p>
                      <a:r>
                        <a:rPr lang="th-TH" sz="1800" dirty="0" smtClean="0"/>
                        <a:t>ชื่อสาขา</a:t>
                      </a:r>
                    </a:p>
                  </a:txBody>
                  <a:tcPr marL="91432" marR="91432" marT="45733" marB="45733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400175" y="3860800"/>
          <a:ext cx="3240088" cy="193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4260"/>
                <a:gridCol w="2455828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th-TH" dirty="0" smtClean="0"/>
                        <a:t>อาจารย์</a:t>
                      </a:r>
                      <a:endParaRPr lang="th-TH" dirty="0"/>
                    </a:p>
                  </a:txBody>
                  <a:tcPr marL="91432" marR="91432"/>
                </a:tc>
                <a:tc hMerge="1"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PK</a:t>
                      </a:r>
                      <a:endParaRPr lang="th-TH" dirty="0"/>
                    </a:p>
                  </a:txBody>
                  <a:tcPr marL="91432" marR="91432"/>
                </a:tc>
                <a:tc>
                  <a:txBody>
                    <a:bodyPr/>
                    <a:lstStyle/>
                    <a:p>
                      <a:r>
                        <a:rPr lang="th-TH" dirty="0" smtClean="0"/>
                        <a:t>รหัสอาจารย์</a:t>
                      </a:r>
                      <a:endParaRPr lang="th-TH" dirty="0"/>
                    </a:p>
                  </a:txBody>
                  <a:tcPr marL="91432" marR="91432"/>
                </a:tc>
              </a:tr>
              <a:tr h="370840">
                <a:tc>
                  <a:txBody>
                    <a:bodyPr/>
                    <a:lstStyle/>
                    <a:p>
                      <a:endParaRPr lang="th-TH"/>
                    </a:p>
                  </a:txBody>
                  <a:tcPr marL="91432" marR="91432"/>
                </a:tc>
                <a:tc>
                  <a:txBody>
                    <a:bodyPr/>
                    <a:lstStyle/>
                    <a:p>
                      <a:r>
                        <a:rPr lang="th-TH" dirty="0" smtClean="0"/>
                        <a:t>ชื่ออาจารย์</a:t>
                      </a:r>
                    </a:p>
                    <a:p>
                      <a:r>
                        <a:rPr lang="th-TH" dirty="0" smtClean="0"/>
                        <a:t>เบอร์โทร</a:t>
                      </a:r>
                    </a:p>
                    <a:p>
                      <a:r>
                        <a:rPr lang="th-TH" dirty="0" smtClean="0"/>
                        <a:t>ที่อยู่</a:t>
                      </a:r>
                    </a:p>
                    <a:p>
                      <a:r>
                        <a:rPr lang="th-TH" dirty="0" smtClean="0"/>
                        <a:t>ตำแหน่ง</a:t>
                      </a:r>
                    </a:p>
                  </a:txBody>
                  <a:tcPr marL="91432" marR="91432"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5241925" y="3860800"/>
          <a:ext cx="3240088" cy="13827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4260"/>
                <a:gridCol w="2455828"/>
              </a:tblGrid>
              <a:tr h="371096">
                <a:tc gridSpan="2">
                  <a:txBody>
                    <a:bodyPr/>
                    <a:lstStyle/>
                    <a:p>
                      <a:r>
                        <a:rPr lang="th-TH" sz="1800" dirty="0" smtClean="0"/>
                        <a:t>รายวิชา</a:t>
                      </a:r>
                      <a:endParaRPr lang="th-TH" sz="1800" dirty="0"/>
                    </a:p>
                  </a:txBody>
                  <a:tcPr marL="91432" marR="91432" marT="45752" marB="45752"/>
                </a:tc>
                <a:tc hMerge="1"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</a:tr>
              <a:tr h="371096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PK</a:t>
                      </a:r>
                      <a:endParaRPr lang="th-TH" sz="1800" dirty="0"/>
                    </a:p>
                  </a:txBody>
                  <a:tcPr marL="91432" marR="91432" marT="45752" marB="45752"/>
                </a:tc>
                <a:tc>
                  <a:txBody>
                    <a:bodyPr/>
                    <a:lstStyle/>
                    <a:p>
                      <a:r>
                        <a:rPr lang="th-TH" sz="1800" dirty="0" smtClean="0"/>
                        <a:t>รหัสรายวิชา</a:t>
                      </a:r>
                      <a:endParaRPr lang="th-TH" sz="1800" dirty="0"/>
                    </a:p>
                  </a:txBody>
                  <a:tcPr marL="91432" marR="91432" marT="45752" marB="45752"/>
                </a:tc>
              </a:tr>
              <a:tr h="640521">
                <a:tc>
                  <a:txBody>
                    <a:bodyPr/>
                    <a:lstStyle/>
                    <a:p>
                      <a:endParaRPr lang="th-TH" sz="1800" dirty="0"/>
                    </a:p>
                  </a:txBody>
                  <a:tcPr marL="91432" marR="91432" marT="45752" marB="45752"/>
                </a:tc>
                <a:tc>
                  <a:txBody>
                    <a:bodyPr/>
                    <a:lstStyle/>
                    <a:p>
                      <a:r>
                        <a:rPr lang="th-TH" sz="1800" dirty="0" smtClean="0"/>
                        <a:t>ชื่อรายวิชา</a:t>
                      </a:r>
                    </a:p>
                    <a:p>
                      <a:r>
                        <a:rPr lang="th-TH" sz="1800" dirty="0" smtClean="0"/>
                        <a:t>หน่วยกิต</a:t>
                      </a:r>
                    </a:p>
                  </a:txBody>
                  <a:tcPr marL="91432" marR="91432" marT="45752" marB="45752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276955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Box 3"/>
          <p:cNvSpPr txBox="1">
            <a:spLocks noChangeArrowheads="1"/>
          </p:cNvSpPr>
          <p:nvPr/>
        </p:nvSpPr>
        <p:spPr bwMode="auto">
          <a:xfrm>
            <a:off x="395288" y="908050"/>
            <a:ext cx="14811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r>
              <a:rPr lang="en-US" altLang="th-TH"/>
              <a:t>1. Entity</a:t>
            </a:r>
            <a:endParaRPr lang="th-TH" altLang="th-TH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95288" y="1644650"/>
          <a:ext cx="3240087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4260"/>
                <a:gridCol w="2455827"/>
              </a:tblGrid>
              <a:tr h="226824">
                <a:tc gridSpan="2">
                  <a:txBody>
                    <a:bodyPr/>
                    <a:lstStyle/>
                    <a:p>
                      <a:r>
                        <a:rPr lang="th-TH" dirty="0" smtClean="0"/>
                        <a:t>คณะ</a:t>
                      </a:r>
                      <a:endParaRPr lang="th-TH" dirty="0"/>
                    </a:p>
                  </a:txBody>
                  <a:tcPr marL="91432" marR="91432"/>
                </a:tc>
                <a:tc hMerge="1"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PK</a:t>
                      </a:r>
                      <a:endParaRPr lang="th-TH" dirty="0"/>
                    </a:p>
                  </a:txBody>
                  <a:tcPr marL="91432" marR="91432"/>
                </a:tc>
                <a:tc>
                  <a:txBody>
                    <a:bodyPr/>
                    <a:lstStyle/>
                    <a:p>
                      <a:r>
                        <a:rPr lang="th-TH" dirty="0" smtClean="0"/>
                        <a:t>รหัสคณะ</a:t>
                      </a:r>
                      <a:endParaRPr lang="th-TH" dirty="0"/>
                    </a:p>
                  </a:txBody>
                  <a:tcPr marL="91432" marR="91432"/>
                </a:tc>
              </a:tr>
              <a:tr h="370840">
                <a:tc>
                  <a:txBody>
                    <a:bodyPr/>
                    <a:lstStyle/>
                    <a:p>
                      <a:endParaRPr lang="th-TH"/>
                    </a:p>
                  </a:txBody>
                  <a:tcPr marL="91432" marR="91432"/>
                </a:tc>
                <a:tc>
                  <a:txBody>
                    <a:bodyPr/>
                    <a:lstStyle/>
                    <a:p>
                      <a:r>
                        <a:rPr lang="th-TH" dirty="0" smtClean="0"/>
                        <a:t>ชือคณะ</a:t>
                      </a:r>
                    </a:p>
                    <a:p>
                      <a:r>
                        <a:rPr lang="th-TH" dirty="0" smtClean="0"/>
                        <a:t>เบอร์โทร</a:t>
                      </a:r>
                    </a:p>
                    <a:p>
                      <a:r>
                        <a:rPr lang="th-TH" dirty="0" smtClean="0"/>
                        <a:t>อาคารที่ตั้ง</a:t>
                      </a:r>
                      <a:endParaRPr lang="th-TH" dirty="0"/>
                    </a:p>
                  </a:txBody>
                  <a:tcPr marL="91432" marR="91432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651500" y="1644650"/>
          <a:ext cx="3241675" cy="1381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4644"/>
                <a:gridCol w="2457031"/>
              </a:tblGrid>
              <a:tr h="370670">
                <a:tc gridSpan="2">
                  <a:txBody>
                    <a:bodyPr/>
                    <a:lstStyle/>
                    <a:p>
                      <a:r>
                        <a:rPr lang="th-TH" sz="1800" dirty="0" smtClean="0"/>
                        <a:t>สาขา</a:t>
                      </a:r>
                      <a:endParaRPr lang="th-TH" sz="1800" dirty="0"/>
                    </a:p>
                  </a:txBody>
                  <a:tcPr marL="91477" marR="91477" marT="45699" marB="45699"/>
                </a:tc>
                <a:tc hMerge="1"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</a:tr>
              <a:tr h="37067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PK</a:t>
                      </a:r>
                      <a:endParaRPr lang="th-TH" sz="1800" dirty="0"/>
                    </a:p>
                  </a:txBody>
                  <a:tcPr marL="91477" marR="91477" marT="45699" marB="45699"/>
                </a:tc>
                <a:tc>
                  <a:txBody>
                    <a:bodyPr/>
                    <a:lstStyle/>
                    <a:p>
                      <a:r>
                        <a:rPr lang="th-TH" sz="1800" dirty="0" smtClean="0"/>
                        <a:t>รหัสสาขา</a:t>
                      </a:r>
                      <a:endParaRPr lang="th-TH" sz="1800" dirty="0"/>
                    </a:p>
                  </a:txBody>
                  <a:tcPr marL="91477" marR="91477" marT="45699" marB="45699"/>
                </a:tc>
              </a:tr>
              <a:tr h="639786">
                <a:tc>
                  <a:txBody>
                    <a:bodyPr/>
                    <a:lstStyle/>
                    <a:p>
                      <a:endParaRPr lang="th-TH" sz="1800" dirty="0" smtClean="0"/>
                    </a:p>
                    <a:p>
                      <a:r>
                        <a:rPr lang="en-US" sz="1800" dirty="0" smtClean="0"/>
                        <a:t>FK</a:t>
                      </a:r>
                      <a:endParaRPr lang="th-TH" sz="1800" dirty="0"/>
                    </a:p>
                  </a:txBody>
                  <a:tcPr marL="91477" marR="91477" marT="45699" marB="45699"/>
                </a:tc>
                <a:tc>
                  <a:txBody>
                    <a:bodyPr/>
                    <a:lstStyle/>
                    <a:p>
                      <a:r>
                        <a:rPr lang="th-TH" sz="1800" dirty="0" smtClean="0"/>
                        <a:t>ชื่อสาขา</a:t>
                      </a:r>
                    </a:p>
                    <a:p>
                      <a:r>
                        <a:rPr lang="th-TH" sz="1800" dirty="0" smtClean="0"/>
                        <a:t>รหัสคณะ</a:t>
                      </a:r>
                    </a:p>
                  </a:txBody>
                  <a:tcPr marL="91477" marR="91477" marT="45699" marB="45699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732463" y="4292600"/>
          <a:ext cx="3240087" cy="2200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4260"/>
                <a:gridCol w="2455827"/>
              </a:tblGrid>
              <a:tr h="365866">
                <a:tc gridSpan="2">
                  <a:txBody>
                    <a:bodyPr/>
                    <a:lstStyle/>
                    <a:p>
                      <a:r>
                        <a:rPr lang="th-TH" sz="1800" dirty="0" smtClean="0"/>
                        <a:t>อาจารย์</a:t>
                      </a:r>
                      <a:endParaRPr lang="th-TH" sz="1800" dirty="0"/>
                    </a:p>
                  </a:txBody>
                  <a:tcPr marL="91432" marR="91432" marT="45733" marB="45733"/>
                </a:tc>
                <a:tc hMerge="1"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</a:tr>
              <a:tr h="370947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PK</a:t>
                      </a:r>
                      <a:endParaRPr lang="th-TH" sz="1800" dirty="0"/>
                    </a:p>
                  </a:txBody>
                  <a:tcPr marL="91432" marR="91432" marT="45733" marB="45733"/>
                </a:tc>
                <a:tc>
                  <a:txBody>
                    <a:bodyPr/>
                    <a:lstStyle/>
                    <a:p>
                      <a:r>
                        <a:rPr lang="th-TH" sz="1800" dirty="0" smtClean="0"/>
                        <a:t>รหัสอาจารย์</a:t>
                      </a:r>
                      <a:endParaRPr lang="th-TH" sz="1800" dirty="0"/>
                    </a:p>
                  </a:txBody>
                  <a:tcPr marL="91432" marR="91432" marT="45733" marB="45733"/>
                </a:tc>
              </a:tr>
              <a:tr h="1463462">
                <a:tc>
                  <a:txBody>
                    <a:bodyPr/>
                    <a:lstStyle/>
                    <a:p>
                      <a:endParaRPr lang="th-TH" sz="1800" dirty="0" smtClean="0"/>
                    </a:p>
                    <a:p>
                      <a:endParaRPr lang="th-TH" sz="1800" dirty="0" smtClean="0"/>
                    </a:p>
                    <a:p>
                      <a:endParaRPr lang="th-TH" sz="1800" dirty="0" smtClean="0"/>
                    </a:p>
                    <a:p>
                      <a:endParaRPr lang="th-TH" sz="1800" dirty="0" smtClean="0"/>
                    </a:p>
                    <a:p>
                      <a:r>
                        <a:rPr lang="en-US" sz="1800" dirty="0" smtClean="0"/>
                        <a:t>FK</a:t>
                      </a:r>
                      <a:endParaRPr lang="th-TH" sz="1800" dirty="0"/>
                    </a:p>
                  </a:txBody>
                  <a:tcPr marL="91432" marR="91432" marT="45733" marB="45733"/>
                </a:tc>
                <a:tc>
                  <a:txBody>
                    <a:bodyPr/>
                    <a:lstStyle/>
                    <a:p>
                      <a:r>
                        <a:rPr lang="th-TH" sz="1800" dirty="0" smtClean="0"/>
                        <a:t>ชื่ออาจารย์</a:t>
                      </a:r>
                    </a:p>
                    <a:p>
                      <a:r>
                        <a:rPr lang="th-TH" sz="1800" dirty="0" smtClean="0"/>
                        <a:t>เบอร์โทร</a:t>
                      </a:r>
                    </a:p>
                    <a:p>
                      <a:r>
                        <a:rPr lang="th-TH" sz="1800" dirty="0" smtClean="0"/>
                        <a:t>ที่อยู่</a:t>
                      </a:r>
                    </a:p>
                    <a:p>
                      <a:r>
                        <a:rPr lang="th-TH" sz="1800" dirty="0" smtClean="0"/>
                        <a:t>ตำแหน่ง</a:t>
                      </a:r>
                      <a:endParaRPr lang="en-US" sz="1800" dirty="0" smtClean="0"/>
                    </a:p>
                    <a:p>
                      <a:r>
                        <a:rPr lang="th-TH" sz="1800" dirty="0" smtClean="0"/>
                        <a:t>รหัสสาข</a:t>
                      </a:r>
                    </a:p>
                  </a:txBody>
                  <a:tcPr marL="91432" marR="91432" marT="45733" marB="45733"/>
                </a:tc>
              </a:tr>
            </a:tbl>
          </a:graphicData>
        </a:graphic>
      </p:graphicFrame>
      <p:cxnSp>
        <p:nvCxnSpPr>
          <p:cNvPr id="3" name="Straight Connector 2"/>
          <p:cNvCxnSpPr/>
          <p:nvPr/>
        </p:nvCxnSpPr>
        <p:spPr>
          <a:xfrm flipV="1">
            <a:off x="3635375" y="2200275"/>
            <a:ext cx="2016125" cy="476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779838" y="2060575"/>
            <a:ext cx="0" cy="28892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364163" y="2060575"/>
            <a:ext cx="287337" cy="1397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364163" y="2200275"/>
            <a:ext cx="287337" cy="14922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398463" y="4437063"/>
          <a:ext cx="3240087" cy="1381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4260"/>
                <a:gridCol w="2455827"/>
              </a:tblGrid>
              <a:tr h="370670">
                <a:tc gridSpan="2">
                  <a:txBody>
                    <a:bodyPr/>
                    <a:lstStyle/>
                    <a:p>
                      <a:r>
                        <a:rPr lang="th-TH" sz="1800" dirty="0" smtClean="0"/>
                        <a:t>สาขา</a:t>
                      </a:r>
                      <a:endParaRPr lang="th-TH" sz="1800" dirty="0"/>
                    </a:p>
                  </a:txBody>
                  <a:tcPr marL="91432" marR="91432" marT="45699" marB="45699"/>
                </a:tc>
                <a:tc hMerge="1"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</a:tr>
              <a:tr h="37067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PK</a:t>
                      </a:r>
                      <a:endParaRPr lang="th-TH" sz="1800" dirty="0"/>
                    </a:p>
                  </a:txBody>
                  <a:tcPr marL="91432" marR="91432" marT="45699" marB="45699"/>
                </a:tc>
                <a:tc>
                  <a:txBody>
                    <a:bodyPr/>
                    <a:lstStyle/>
                    <a:p>
                      <a:r>
                        <a:rPr lang="th-TH" sz="1800" dirty="0" smtClean="0"/>
                        <a:t>รหัสสาขา</a:t>
                      </a:r>
                      <a:endParaRPr lang="th-TH" sz="1800" dirty="0"/>
                    </a:p>
                  </a:txBody>
                  <a:tcPr marL="91432" marR="91432" marT="45699" marB="45699"/>
                </a:tc>
              </a:tr>
              <a:tr h="639786">
                <a:tc>
                  <a:txBody>
                    <a:bodyPr/>
                    <a:lstStyle/>
                    <a:p>
                      <a:endParaRPr lang="th-TH" sz="1800" dirty="0" smtClean="0"/>
                    </a:p>
                    <a:p>
                      <a:r>
                        <a:rPr lang="en-US" sz="1800" dirty="0" smtClean="0"/>
                        <a:t>FK</a:t>
                      </a:r>
                      <a:endParaRPr lang="th-TH" sz="1800" dirty="0"/>
                    </a:p>
                  </a:txBody>
                  <a:tcPr marL="91432" marR="91432" marT="45699" marB="45699"/>
                </a:tc>
                <a:tc>
                  <a:txBody>
                    <a:bodyPr/>
                    <a:lstStyle/>
                    <a:p>
                      <a:r>
                        <a:rPr lang="th-TH" sz="1800" dirty="0" smtClean="0"/>
                        <a:t>ชื่อสาขา</a:t>
                      </a:r>
                    </a:p>
                    <a:p>
                      <a:r>
                        <a:rPr lang="th-TH" sz="1800" dirty="0" smtClean="0"/>
                        <a:t>รหัสคณะ</a:t>
                      </a:r>
                    </a:p>
                  </a:txBody>
                  <a:tcPr marL="91432" marR="91432" marT="45699" marB="45699"/>
                </a:tc>
              </a:tr>
            </a:tbl>
          </a:graphicData>
        </a:graphic>
      </p:graphicFrame>
      <p:cxnSp>
        <p:nvCxnSpPr>
          <p:cNvPr id="17" name="Straight Connector 16"/>
          <p:cNvCxnSpPr/>
          <p:nvPr/>
        </p:nvCxnSpPr>
        <p:spPr>
          <a:xfrm flipV="1">
            <a:off x="3660775" y="5124450"/>
            <a:ext cx="2017713" cy="317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779838" y="4941888"/>
            <a:ext cx="0" cy="2873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508625" y="4941888"/>
            <a:ext cx="223838" cy="1825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7" idx="1"/>
          </p:cNvCxnSpPr>
          <p:nvPr/>
        </p:nvCxnSpPr>
        <p:spPr>
          <a:xfrm>
            <a:off x="5508625" y="5124450"/>
            <a:ext cx="223838" cy="2682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97687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23850" y="1066800"/>
          <a:ext cx="3240088" cy="2200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4260"/>
                <a:gridCol w="2455828"/>
              </a:tblGrid>
              <a:tr h="365866">
                <a:tc gridSpan="2">
                  <a:txBody>
                    <a:bodyPr/>
                    <a:lstStyle/>
                    <a:p>
                      <a:pPr algn="ctr"/>
                      <a:r>
                        <a:rPr lang="th-TH" sz="1800" dirty="0" smtClean="0"/>
                        <a:t>อาจารย์</a:t>
                      </a:r>
                      <a:endParaRPr lang="th-TH" sz="1800" dirty="0"/>
                    </a:p>
                  </a:txBody>
                  <a:tcPr marL="91432" marR="91432" marT="45733" marB="45733"/>
                </a:tc>
                <a:tc hMerge="1"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</a:tr>
              <a:tr h="370947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PK</a:t>
                      </a:r>
                      <a:endParaRPr lang="th-TH" sz="1800" dirty="0"/>
                    </a:p>
                  </a:txBody>
                  <a:tcPr marL="91432" marR="91432" marT="45733" marB="45733"/>
                </a:tc>
                <a:tc>
                  <a:txBody>
                    <a:bodyPr/>
                    <a:lstStyle/>
                    <a:p>
                      <a:r>
                        <a:rPr lang="th-TH" sz="1800" dirty="0" smtClean="0"/>
                        <a:t>รหัสอาจารย์</a:t>
                      </a:r>
                      <a:endParaRPr lang="th-TH" sz="1800" dirty="0"/>
                    </a:p>
                  </a:txBody>
                  <a:tcPr marL="91432" marR="91432" marT="45733" marB="45733"/>
                </a:tc>
              </a:tr>
              <a:tr h="1463462">
                <a:tc>
                  <a:txBody>
                    <a:bodyPr/>
                    <a:lstStyle/>
                    <a:p>
                      <a:endParaRPr lang="th-TH" sz="1800" dirty="0" smtClean="0"/>
                    </a:p>
                    <a:p>
                      <a:endParaRPr lang="th-TH" sz="1800" dirty="0" smtClean="0"/>
                    </a:p>
                    <a:p>
                      <a:endParaRPr lang="th-TH" sz="1800" dirty="0" smtClean="0"/>
                    </a:p>
                    <a:p>
                      <a:endParaRPr lang="th-TH" sz="1800" dirty="0" smtClean="0"/>
                    </a:p>
                    <a:p>
                      <a:r>
                        <a:rPr lang="en-US" sz="1800" dirty="0" smtClean="0"/>
                        <a:t>FK</a:t>
                      </a:r>
                      <a:endParaRPr lang="th-TH" sz="1800" dirty="0"/>
                    </a:p>
                  </a:txBody>
                  <a:tcPr marL="91432" marR="91432" marT="45733" marB="45733"/>
                </a:tc>
                <a:tc>
                  <a:txBody>
                    <a:bodyPr/>
                    <a:lstStyle/>
                    <a:p>
                      <a:r>
                        <a:rPr lang="th-TH" sz="1800" dirty="0" smtClean="0"/>
                        <a:t>ชื่ออาจารย์</a:t>
                      </a:r>
                    </a:p>
                    <a:p>
                      <a:r>
                        <a:rPr lang="th-TH" sz="1800" dirty="0" smtClean="0"/>
                        <a:t>เบอร์โทร</a:t>
                      </a:r>
                    </a:p>
                    <a:p>
                      <a:r>
                        <a:rPr lang="th-TH" sz="1800" dirty="0" smtClean="0"/>
                        <a:t>ที่อยู่</a:t>
                      </a:r>
                    </a:p>
                    <a:p>
                      <a:r>
                        <a:rPr lang="th-TH" sz="1800" dirty="0" smtClean="0"/>
                        <a:t>ตำแหน่ง</a:t>
                      </a:r>
                      <a:endParaRPr lang="en-US" sz="1800" dirty="0" smtClean="0"/>
                    </a:p>
                    <a:p>
                      <a:r>
                        <a:rPr lang="th-TH" sz="1800" dirty="0" smtClean="0"/>
                        <a:t>รหัสสาขา</a:t>
                      </a:r>
                    </a:p>
                  </a:txBody>
                  <a:tcPr marL="91432" marR="91432" marT="45733" marB="45733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435600" y="4581525"/>
          <a:ext cx="3240088" cy="1381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4260"/>
                <a:gridCol w="2455828"/>
              </a:tblGrid>
              <a:tr h="370670">
                <a:tc gridSpan="2">
                  <a:txBody>
                    <a:bodyPr/>
                    <a:lstStyle/>
                    <a:p>
                      <a:pPr algn="ctr"/>
                      <a:r>
                        <a:rPr lang="th-TH" sz="1800" dirty="0" smtClean="0"/>
                        <a:t>รายวิชา</a:t>
                      </a:r>
                      <a:endParaRPr lang="th-TH" sz="1800" dirty="0"/>
                    </a:p>
                  </a:txBody>
                  <a:tcPr marL="91432" marR="91432" marT="45699" marB="45699"/>
                </a:tc>
                <a:tc hMerge="1"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</a:tr>
              <a:tr h="37067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PK</a:t>
                      </a:r>
                      <a:endParaRPr lang="th-TH" sz="1800" dirty="0"/>
                    </a:p>
                  </a:txBody>
                  <a:tcPr marL="91432" marR="91432" marT="45699" marB="45699"/>
                </a:tc>
                <a:tc>
                  <a:txBody>
                    <a:bodyPr/>
                    <a:lstStyle/>
                    <a:p>
                      <a:r>
                        <a:rPr lang="th-TH" sz="1800" dirty="0" smtClean="0"/>
                        <a:t>รหัสรายวิชา</a:t>
                      </a:r>
                      <a:endParaRPr lang="th-TH" sz="1800" dirty="0"/>
                    </a:p>
                  </a:txBody>
                  <a:tcPr marL="91432" marR="91432" marT="45699" marB="45699"/>
                </a:tc>
              </a:tr>
              <a:tr h="639786">
                <a:tc>
                  <a:txBody>
                    <a:bodyPr/>
                    <a:lstStyle/>
                    <a:p>
                      <a:endParaRPr lang="th-TH" sz="1800" dirty="0"/>
                    </a:p>
                  </a:txBody>
                  <a:tcPr marL="91432" marR="91432" marT="45699" marB="45699"/>
                </a:tc>
                <a:tc>
                  <a:txBody>
                    <a:bodyPr/>
                    <a:lstStyle/>
                    <a:p>
                      <a:r>
                        <a:rPr lang="th-TH" sz="1800" dirty="0" smtClean="0"/>
                        <a:t>ชื่อรายวิชา</a:t>
                      </a:r>
                    </a:p>
                    <a:p>
                      <a:r>
                        <a:rPr lang="th-TH" sz="1800" dirty="0" smtClean="0"/>
                        <a:t>หน่วยกิต</a:t>
                      </a:r>
                    </a:p>
                  </a:txBody>
                  <a:tcPr marL="91432" marR="91432" marT="45699" marB="45699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435600" y="1268413"/>
          <a:ext cx="3240088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031"/>
                <a:gridCol w="2088057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th-TH" dirty="0" smtClean="0"/>
                        <a:t>สอน</a:t>
                      </a:r>
                      <a:endParaRPr lang="th-TH" dirty="0"/>
                    </a:p>
                  </a:txBody>
                  <a:tcPr marL="91432" marR="91432"/>
                </a:tc>
                <a:tc hMerge="1"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PK</a:t>
                      </a:r>
                      <a:r>
                        <a:rPr lang="th-TH" dirty="0" smtClean="0"/>
                        <a:t>1</a:t>
                      </a:r>
                      <a:r>
                        <a:rPr lang="en-US" dirty="0" smtClean="0"/>
                        <a:t>,FK1</a:t>
                      </a:r>
                    </a:p>
                    <a:p>
                      <a:r>
                        <a:rPr lang="en-US" dirty="0" smtClean="0"/>
                        <a:t>PK2,FK2</a:t>
                      </a:r>
                      <a:endParaRPr lang="th-TH" dirty="0"/>
                    </a:p>
                  </a:txBody>
                  <a:tcPr marL="91432" marR="91432"/>
                </a:tc>
                <a:tc>
                  <a:txBody>
                    <a:bodyPr/>
                    <a:lstStyle/>
                    <a:p>
                      <a:r>
                        <a:rPr lang="th-TH" dirty="0" smtClean="0"/>
                        <a:t>รหัสรายวิชา</a:t>
                      </a:r>
                    </a:p>
                    <a:p>
                      <a:r>
                        <a:rPr lang="th-TH" dirty="0" smtClean="0"/>
                        <a:t>รหัสอาจารย์</a:t>
                      </a:r>
                      <a:endParaRPr lang="th-TH" dirty="0"/>
                    </a:p>
                  </a:txBody>
                  <a:tcPr marL="91432" marR="91432"/>
                </a:tc>
              </a:tr>
              <a:tr h="370840"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 marL="91432" marR="91432"/>
                </a:tc>
                <a:tc>
                  <a:txBody>
                    <a:bodyPr/>
                    <a:lstStyle/>
                    <a:p>
                      <a:r>
                        <a:rPr lang="th-TH" dirty="0" smtClean="0"/>
                        <a:t>ภาคการศึกษา</a:t>
                      </a:r>
                    </a:p>
                    <a:p>
                      <a:r>
                        <a:rPr lang="th-TH" dirty="0" smtClean="0"/>
                        <a:t>ปีการศึกษา</a:t>
                      </a:r>
                    </a:p>
                  </a:txBody>
                  <a:tcPr marL="91432" marR="91432"/>
                </a:tc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 flipH="1">
            <a:off x="5435600" y="1268413"/>
            <a:ext cx="215900" cy="2889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316913" y="1268413"/>
            <a:ext cx="358775" cy="3603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435600" y="2617788"/>
            <a:ext cx="360363" cy="3016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8429625" y="2678113"/>
            <a:ext cx="179388" cy="2301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6" idx="1"/>
          </p:cNvCxnSpPr>
          <p:nvPr/>
        </p:nvCxnSpPr>
        <p:spPr>
          <a:xfrm>
            <a:off x="3563938" y="2093913"/>
            <a:ext cx="187166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875463" y="2919413"/>
            <a:ext cx="0" cy="16621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708400" y="1916113"/>
            <a:ext cx="0" cy="250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219700" y="1916113"/>
            <a:ext cx="215900" cy="177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219700" y="2093913"/>
            <a:ext cx="215900" cy="2047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767513" y="4365625"/>
            <a:ext cx="2524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659563" y="2908300"/>
            <a:ext cx="215900" cy="233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6875463" y="2919413"/>
            <a:ext cx="252412" cy="215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79558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724525" y="2349500"/>
          <a:ext cx="3240088" cy="165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4260"/>
                <a:gridCol w="2455828"/>
              </a:tblGrid>
              <a:tr h="370769">
                <a:tc gridSpan="2">
                  <a:txBody>
                    <a:bodyPr/>
                    <a:lstStyle/>
                    <a:p>
                      <a:pPr algn="ctr"/>
                      <a:r>
                        <a:rPr lang="th-TH" sz="1800" dirty="0" smtClean="0"/>
                        <a:t>รายวิชา</a:t>
                      </a:r>
                      <a:endParaRPr lang="th-TH" sz="1800" dirty="0"/>
                    </a:p>
                  </a:txBody>
                  <a:tcPr marL="91432" marR="91432" marT="45711" marB="45711"/>
                </a:tc>
                <a:tc hMerge="1"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</a:tr>
              <a:tr h="370769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PK</a:t>
                      </a:r>
                      <a:endParaRPr lang="th-TH" sz="1800" dirty="0"/>
                    </a:p>
                  </a:txBody>
                  <a:tcPr marL="91432" marR="91432" marT="45711" marB="45711"/>
                </a:tc>
                <a:tc>
                  <a:txBody>
                    <a:bodyPr/>
                    <a:lstStyle/>
                    <a:p>
                      <a:r>
                        <a:rPr lang="th-TH" sz="1800" dirty="0" smtClean="0"/>
                        <a:t>รหัสรายวิชา</a:t>
                      </a:r>
                      <a:endParaRPr lang="th-TH" sz="1800" dirty="0"/>
                    </a:p>
                  </a:txBody>
                  <a:tcPr marL="91432" marR="91432" marT="45711" marB="45711"/>
                </a:tc>
              </a:tr>
              <a:tr h="914225">
                <a:tc>
                  <a:txBody>
                    <a:bodyPr/>
                    <a:lstStyle/>
                    <a:p>
                      <a:endParaRPr lang="th-TH" sz="1800" dirty="0" smtClean="0"/>
                    </a:p>
                    <a:p>
                      <a:endParaRPr lang="th-TH" sz="1800" dirty="0" smtClean="0"/>
                    </a:p>
                    <a:p>
                      <a:r>
                        <a:rPr lang="en-US" sz="1800" dirty="0" smtClean="0"/>
                        <a:t>FK</a:t>
                      </a:r>
                      <a:endParaRPr lang="th-TH" sz="1800" dirty="0"/>
                    </a:p>
                  </a:txBody>
                  <a:tcPr marL="91432" marR="91432" marT="45711" marB="45711"/>
                </a:tc>
                <a:tc>
                  <a:txBody>
                    <a:bodyPr/>
                    <a:lstStyle/>
                    <a:p>
                      <a:r>
                        <a:rPr lang="th-TH" sz="1800" dirty="0" smtClean="0"/>
                        <a:t>ชื่อรายวิชา</a:t>
                      </a:r>
                    </a:p>
                    <a:p>
                      <a:r>
                        <a:rPr lang="th-TH" sz="1800" dirty="0" smtClean="0"/>
                        <a:t>หน่วยกิต</a:t>
                      </a:r>
                    </a:p>
                    <a:p>
                      <a:r>
                        <a:rPr lang="th-TH" sz="1800" dirty="0" smtClean="0"/>
                        <a:t>รหัสสาขา</a:t>
                      </a:r>
                    </a:p>
                  </a:txBody>
                  <a:tcPr marL="91432" marR="91432" marT="45711" marB="45711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68313" y="2349500"/>
          <a:ext cx="3240087" cy="1381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4260"/>
                <a:gridCol w="2455827"/>
              </a:tblGrid>
              <a:tr h="370670">
                <a:tc gridSpan="2">
                  <a:txBody>
                    <a:bodyPr/>
                    <a:lstStyle/>
                    <a:p>
                      <a:r>
                        <a:rPr lang="th-TH" sz="1800" dirty="0" smtClean="0"/>
                        <a:t>สาขา</a:t>
                      </a:r>
                      <a:endParaRPr lang="th-TH" sz="1800" dirty="0"/>
                    </a:p>
                  </a:txBody>
                  <a:tcPr marL="91432" marR="91432" marT="45699" marB="45699"/>
                </a:tc>
                <a:tc hMerge="1"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</a:tr>
              <a:tr h="37067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PK</a:t>
                      </a:r>
                      <a:endParaRPr lang="th-TH" sz="1800" dirty="0"/>
                    </a:p>
                  </a:txBody>
                  <a:tcPr marL="91432" marR="91432" marT="45699" marB="45699"/>
                </a:tc>
                <a:tc>
                  <a:txBody>
                    <a:bodyPr/>
                    <a:lstStyle/>
                    <a:p>
                      <a:r>
                        <a:rPr lang="th-TH" sz="1800" dirty="0" smtClean="0"/>
                        <a:t>รหัสสาขา</a:t>
                      </a:r>
                      <a:endParaRPr lang="th-TH" sz="1800" dirty="0"/>
                    </a:p>
                  </a:txBody>
                  <a:tcPr marL="91432" marR="91432" marT="45699" marB="45699"/>
                </a:tc>
              </a:tr>
              <a:tr h="639786">
                <a:tc>
                  <a:txBody>
                    <a:bodyPr/>
                    <a:lstStyle/>
                    <a:p>
                      <a:endParaRPr lang="th-TH" sz="1800" dirty="0" smtClean="0"/>
                    </a:p>
                    <a:p>
                      <a:r>
                        <a:rPr lang="en-US" sz="1800" dirty="0" smtClean="0"/>
                        <a:t>FK</a:t>
                      </a:r>
                      <a:endParaRPr lang="th-TH" sz="1800" dirty="0"/>
                    </a:p>
                  </a:txBody>
                  <a:tcPr marL="91432" marR="91432" marT="45699" marB="45699"/>
                </a:tc>
                <a:tc>
                  <a:txBody>
                    <a:bodyPr/>
                    <a:lstStyle/>
                    <a:p>
                      <a:r>
                        <a:rPr lang="th-TH" sz="1800" dirty="0" smtClean="0"/>
                        <a:t>ชื่อสาขา</a:t>
                      </a:r>
                    </a:p>
                    <a:p>
                      <a:r>
                        <a:rPr lang="th-TH" sz="1800" dirty="0" smtClean="0"/>
                        <a:t>รหัสคณะ</a:t>
                      </a:r>
                    </a:p>
                  </a:txBody>
                  <a:tcPr marL="91432" marR="91432" marT="45699" marB="45699"/>
                </a:tc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3708400" y="2924175"/>
            <a:ext cx="20161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924300" y="2708275"/>
            <a:ext cx="0" cy="331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435600" y="2708275"/>
            <a:ext cx="288925" cy="215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4" idx="1"/>
          </p:cNvCxnSpPr>
          <p:nvPr/>
        </p:nvCxnSpPr>
        <p:spPr>
          <a:xfrm>
            <a:off x="5435600" y="2924175"/>
            <a:ext cx="288925" cy="2532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487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dirty="0" smtClean="0"/>
              <a:t>ภาพอธิบาย </a:t>
            </a:r>
            <a:r>
              <a:rPr lang="en-US" dirty="0" smtClean="0"/>
              <a:t>Strong Entity &amp; Weak Entity</a:t>
            </a:r>
            <a:endParaRPr lang="th-TH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th-TH" dirty="0">
              <a:solidFill>
                <a:srgbClr val="00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5" y="1428736"/>
            <a:ext cx="7786742" cy="4761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23850" y="549275"/>
          <a:ext cx="3240088" cy="2199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4260"/>
                <a:gridCol w="2455828"/>
              </a:tblGrid>
              <a:tr h="365602">
                <a:tc gridSpan="2">
                  <a:txBody>
                    <a:bodyPr/>
                    <a:lstStyle/>
                    <a:p>
                      <a:pPr algn="ctr"/>
                      <a:r>
                        <a:rPr lang="th-TH" sz="1800" dirty="0" smtClean="0"/>
                        <a:t>อาจารย์</a:t>
                      </a:r>
                      <a:endParaRPr lang="th-TH" sz="1800" dirty="0"/>
                    </a:p>
                  </a:txBody>
                  <a:tcPr marL="91432" marR="91432" marT="45700" marB="45700"/>
                </a:tc>
                <a:tc hMerge="1"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</a:tr>
              <a:tr h="37068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PK</a:t>
                      </a:r>
                      <a:endParaRPr lang="th-TH" sz="1800" dirty="0"/>
                    </a:p>
                  </a:txBody>
                  <a:tcPr marL="91432" marR="91432" marT="45700" marB="45700"/>
                </a:tc>
                <a:tc>
                  <a:txBody>
                    <a:bodyPr/>
                    <a:lstStyle/>
                    <a:p>
                      <a:r>
                        <a:rPr lang="th-TH" sz="1800" dirty="0" smtClean="0"/>
                        <a:t>รหัสอาจารย์</a:t>
                      </a:r>
                      <a:endParaRPr lang="th-TH" sz="1800" dirty="0"/>
                    </a:p>
                  </a:txBody>
                  <a:tcPr marL="91432" marR="91432" marT="45700" marB="45700"/>
                </a:tc>
              </a:tr>
              <a:tr h="1462407">
                <a:tc>
                  <a:txBody>
                    <a:bodyPr/>
                    <a:lstStyle/>
                    <a:p>
                      <a:endParaRPr lang="th-TH" sz="1800" dirty="0" smtClean="0"/>
                    </a:p>
                    <a:p>
                      <a:endParaRPr lang="th-TH" sz="1800" dirty="0" smtClean="0"/>
                    </a:p>
                    <a:p>
                      <a:endParaRPr lang="th-TH" sz="1800" dirty="0" smtClean="0"/>
                    </a:p>
                    <a:p>
                      <a:endParaRPr lang="th-TH" sz="1800" dirty="0" smtClean="0"/>
                    </a:p>
                    <a:p>
                      <a:r>
                        <a:rPr lang="en-US" sz="1800" dirty="0" smtClean="0"/>
                        <a:t>FK</a:t>
                      </a:r>
                      <a:endParaRPr lang="th-TH" sz="1800" dirty="0"/>
                    </a:p>
                  </a:txBody>
                  <a:tcPr marL="91432" marR="91432" marT="45700" marB="45700"/>
                </a:tc>
                <a:tc>
                  <a:txBody>
                    <a:bodyPr/>
                    <a:lstStyle/>
                    <a:p>
                      <a:r>
                        <a:rPr lang="th-TH" sz="1800" dirty="0" smtClean="0"/>
                        <a:t>ชื่ออาจารย์</a:t>
                      </a:r>
                    </a:p>
                    <a:p>
                      <a:r>
                        <a:rPr lang="th-TH" sz="1800" dirty="0" smtClean="0"/>
                        <a:t>เบอร์โทร</a:t>
                      </a:r>
                    </a:p>
                    <a:p>
                      <a:r>
                        <a:rPr lang="th-TH" sz="1800" dirty="0" smtClean="0"/>
                        <a:t>ที่อยู่</a:t>
                      </a:r>
                    </a:p>
                    <a:p>
                      <a:r>
                        <a:rPr lang="th-TH" sz="1800" dirty="0" smtClean="0"/>
                        <a:t>ตำแหน่ง</a:t>
                      </a:r>
                      <a:endParaRPr lang="en-US" sz="1800" dirty="0" smtClean="0"/>
                    </a:p>
                    <a:p>
                      <a:r>
                        <a:rPr lang="th-TH" sz="1800" dirty="0" smtClean="0"/>
                        <a:t>รหัสสาขา</a:t>
                      </a:r>
                    </a:p>
                  </a:txBody>
                  <a:tcPr marL="91432" marR="91432" marT="45700" marB="45700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508625" y="3198813"/>
          <a:ext cx="3240088" cy="165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4260"/>
                <a:gridCol w="2455828"/>
              </a:tblGrid>
              <a:tr h="370769">
                <a:tc gridSpan="2">
                  <a:txBody>
                    <a:bodyPr/>
                    <a:lstStyle/>
                    <a:p>
                      <a:pPr algn="ctr"/>
                      <a:r>
                        <a:rPr lang="th-TH" sz="1800" dirty="0" smtClean="0"/>
                        <a:t>รายวิชา</a:t>
                      </a:r>
                      <a:endParaRPr lang="th-TH" sz="1800" dirty="0"/>
                    </a:p>
                  </a:txBody>
                  <a:tcPr marL="91432" marR="91432" marT="45711" marB="45711"/>
                </a:tc>
                <a:tc hMerge="1"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</a:tr>
              <a:tr h="370769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PK</a:t>
                      </a:r>
                      <a:endParaRPr lang="th-TH" sz="1800" dirty="0"/>
                    </a:p>
                  </a:txBody>
                  <a:tcPr marL="91432" marR="91432" marT="45711" marB="45711"/>
                </a:tc>
                <a:tc>
                  <a:txBody>
                    <a:bodyPr/>
                    <a:lstStyle/>
                    <a:p>
                      <a:r>
                        <a:rPr lang="th-TH" sz="1800" dirty="0" smtClean="0"/>
                        <a:t>รหัสรายวิชา</a:t>
                      </a:r>
                      <a:endParaRPr lang="th-TH" sz="1800" dirty="0"/>
                    </a:p>
                  </a:txBody>
                  <a:tcPr marL="91432" marR="91432" marT="45711" marB="45711"/>
                </a:tc>
              </a:tr>
              <a:tr h="914224">
                <a:tc>
                  <a:txBody>
                    <a:bodyPr/>
                    <a:lstStyle/>
                    <a:p>
                      <a:endParaRPr lang="th-TH" sz="1800" dirty="0" smtClean="0"/>
                    </a:p>
                    <a:p>
                      <a:endParaRPr lang="th-TH" sz="1800" dirty="0" smtClean="0"/>
                    </a:p>
                    <a:p>
                      <a:r>
                        <a:rPr lang="en-US" sz="1800" dirty="0" smtClean="0"/>
                        <a:t>FK</a:t>
                      </a:r>
                      <a:endParaRPr lang="th-TH" sz="1800" dirty="0"/>
                    </a:p>
                  </a:txBody>
                  <a:tcPr marL="91432" marR="91432" marT="45711" marB="45711"/>
                </a:tc>
                <a:tc>
                  <a:txBody>
                    <a:bodyPr/>
                    <a:lstStyle/>
                    <a:p>
                      <a:r>
                        <a:rPr lang="th-TH" sz="1800" dirty="0" smtClean="0"/>
                        <a:t>ชื่อรายวิชา</a:t>
                      </a:r>
                    </a:p>
                    <a:p>
                      <a:r>
                        <a:rPr lang="th-TH" sz="1800" dirty="0" smtClean="0"/>
                        <a:t>หน่วยกิต</a:t>
                      </a:r>
                      <a:endParaRPr lang="en-US" sz="1800" dirty="0" smtClean="0"/>
                    </a:p>
                    <a:p>
                      <a:r>
                        <a:rPr lang="th-TH" sz="1800" dirty="0" smtClean="0"/>
                        <a:t>รหัสสาขา</a:t>
                      </a:r>
                    </a:p>
                  </a:txBody>
                  <a:tcPr marL="91432" marR="91432" marT="45711" marB="45711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435600" y="749300"/>
          <a:ext cx="3240088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031"/>
                <a:gridCol w="2088057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th-TH" dirty="0" smtClean="0"/>
                        <a:t>สอน</a:t>
                      </a:r>
                      <a:endParaRPr lang="th-TH" dirty="0"/>
                    </a:p>
                  </a:txBody>
                  <a:tcPr marL="91432" marR="91432"/>
                </a:tc>
                <a:tc hMerge="1"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PK</a:t>
                      </a:r>
                      <a:r>
                        <a:rPr lang="th-TH" dirty="0" smtClean="0"/>
                        <a:t>1</a:t>
                      </a:r>
                      <a:r>
                        <a:rPr lang="en-US" dirty="0" smtClean="0"/>
                        <a:t>,FK1</a:t>
                      </a:r>
                    </a:p>
                    <a:p>
                      <a:r>
                        <a:rPr lang="en-US" dirty="0" smtClean="0"/>
                        <a:t>PK2,FK2</a:t>
                      </a:r>
                      <a:endParaRPr lang="th-TH" dirty="0"/>
                    </a:p>
                  </a:txBody>
                  <a:tcPr marL="91432" marR="91432"/>
                </a:tc>
                <a:tc>
                  <a:txBody>
                    <a:bodyPr/>
                    <a:lstStyle/>
                    <a:p>
                      <a:r>
                        <a:rPr lang="th-TH" dirty="0" smtClean="0"/>
                        <a:t>รหัสรายวิชา</a:t>
                      </a:r>
                    </a:p>
                    <a:p>
                      <a:r>
                        <a:rPr lang="th-TH" dirty="0" smtClean="0"/>
                        <a:t>รหัสอาจารย์</a:t>
                      </a:r>
                      <a:endParaRPr lang="th-TH" dirty="0"/>
                    </a:p>
                  </a:txBody>
                  <a:tcPr marL="91432" marR="91432"/>
                </a:tc>
              </a:tr>
              <a:tr h="370840"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 marL="91432" marR="91432"/>
                </a:tc>
                <a:tc>
                  <a:txBody>
                    <a:bodyPr/>
                    <a:lstStyle/>
                    <a:p>
                      <a:r>
                        <a:rPr lang="th-TH" dirty="0" smtClean="0"/>
                        <a:t>ภาคการศึกษา</a:t>
                      </a:r>
                    </a:p>
                    <a:p>
                      <a:r>
                        <a:rPr lang="th-TH" dirty="0" smtClean="0"/>
                        <a:t>ปีการศึกษา</a:t>
                      </a:r>
                    </a:p>
                  </a:txBody>
                  <a:tcPr marL="91432" marR="91432"/>
                </a:tc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 flipH="1">
            <a:off x="5435600" y="749300"/>
            <a:ext cx="215900" cy="2889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316913" y="749300"/>
            <a:ext cx="358775" cy="3603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435600" y="2098675"/>
            <a:ext cx="360363" cy="3016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8429625" y="2160588"/>
            <a:ext cx="179388" cy="228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6" idx="1"/>
          </p:cNvCxnSpPr>
          <p:nvPr/>
        </p:nvCxnSpPr>
        <p:spPr>
          <a:xfrm>
            <a:off x="3563938" y="1574800"/>
            <a:ext cx="187166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875463" y="2400300"/>
            <a:ext cx="0" cy="7985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708400" y="1398588"/>
            <a:ext cx="0" cy="2492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219700" y="1398588"/>
            <a:ext cx="215900" cy="1762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219700" y="1574800"/>
            <a:ext cx="215900" cy="204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750050" y="3054350"/>
            <a:ext cx="2524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659563" y="2389188"/>
            <a:ext cx="215900" cy="2333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6875463" y="2400300"/>
            <a:ext cx="252412" cy="215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755650" y="3486150"/>
          <a:ext cx="3240088" cy="1381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4260"/>
                <a:gridCol w="2455828"/>
              </a:tblGrid>
              <a:tr h="370670">
                <a:tc gridSpan="2">
                  <a:txBody>
                    <a:bodyPr/>
                    <a:lstStyle/>
                    <a:p>
                      <a:r>
                        <a:rPr lang="th-TH" sz="1800" dirty="0" smtClean="0"/>
                        <a:t>สาขา</a:t>
                      </a:r>
                      <a:endParaRPr lang="th-TH" sz="1800" dirty="0"/>
                    </a:p>
                  </a:txBody>
                  <a:tcPr marL="91432" marR="91432" marT="45699" marB="45699"/>
                </a:tc>
                <a:tc hMerge="1"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</a:tr>
              <a:tr h="37067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PK</a:t>
                      </a:r>
                      <a:endParaRPr lang="th-TH" sz="1800" dirty="0"/>
                    </a:p>
                  </a:txBody>
                  <a:tcPr marL="91432" marR="91432" marT="45699" marB="45699"/>
                </a:tc>
                <a:tc>
                  <a:txBody>
                    <a:bodyPr/>
                    <a:lstStyle/>
                    <a:p>
                      <a:r>
                        <a:rPr lang="th-TH" sz="1800" dirty="0" smtClean="0"/>
                        <a:t>รหัสสาขา</a:t>
                      </a:r>
                      <a:endParaRPr lang="th-TH" sz="1800" dirty="0"/>
                    </a:p>
                  </a:txBody>
                  <a:tcPr marL="91432" marR="91432" marT="45699" marB="45699"/>
                </a:tc>
              </a:tr>
              <a:tr h="639786">
                <a:tc>
                  <a:txBody>
                    <a:bodyPr/>
                    <a:lstStyle/>
                    <a:p>
                      <a:endParaRPr lang="th-TH" sz="1800" dirty="0" smtClean="0"/>
                    </a:p>
                    <a:p>
                      <a:r>
                        <a:rPr lang="en-US" sz="1800" dirty="0" smtClean="0"/>
                        <a:t>FK</a:t>
                      </a:r>
                      <a:endParaRPr lang="th-TH" sz="1800" dirty="0"/>
                    </a:p>
                  </a:txBody>
                  <a:tcPr marL="91432" marR="91432" marT="45699" marB="45699"/>
                </a:tc>
                <a:tc>
                  <a:txBody>
                    <a:bodyPr/>
                    <a:lstStyle/>
                    <a:p>
                      <a:r>
                        <a:rPr lang="th-TH" sz="1800" dirty="0" smtClean="0"/>
                        <a:t>ชื่อสาขา</a:t>
                      </a:r>
                    </a:p>
                    <a:p>
                      <a:r>
                        <a:rPr lang="th-TH" sz="1800" dirty="0" smtClean="0"/>
                        <a:t>รหัสคณะ</a:t>
                      </a:r>
                    </a:p>
                  </a:txBody>
                  <a:tcPr marL="91432" marR="91432" marT="45699" marB="45699"/>
                </a:tc>
              </a:tr>
            </a:tbl>
          </a:graphicData>
        </a:graphic>
      </p:graphicFrame>
      <p:cxnSp>
        <p:nvCxnSpPr>
          <p:cNvPr id="8" name="Straight Connector 7"/>
          <p:cNvCxnSpPr/>
          <p:nvPr/>
        </p:nvCxnSpPr>
        <p:spPr>
          <a:xfrm>
            <a:off x="3995738" y="4133850"/>
            <a:ext cx="15478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211638" y="3990975"/>
            <a:ext cx="0" cy="2873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5" idx="1"/>
          </p:cNvCxnSpPr>
          <p:nvPr/>
        </p:nvCxnSpPr>
        <p:spPr>
          <a:xfrm flipV="1">
            <a:off x="5327650" y="4026773"/>
            <a:ext cx="180975" cy="1070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327650" y="4176713"/>
            <a:ext cx="180975" cy="101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3149600" y="5078413"/>
          <a:ext cx="3240088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4260"/>
                <a:gridCol w="2455828"/>
              </a:tblGrid>
              <a:tr h="226824">
                <a:tc gridSpan="2">
                  <a:txBody>
                    <a:bodyPr/>
                    <a:lstStyle/>
                    <a:p>
                      <a:r>
                        <a:rPr lang="th-TH" dirty="0" smtClean="0"/>
                        <a:t>คณะ</a:t>
                      </a:r>
                      <a:endParaRPr lang="th-TH" dirty="0"/>
                    </a:p>
                  </a:txBody>
                  <a:tcPr marL="91432" marR="91432"/>
                </a:tc>
                <a:tc hMerge="1"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PK</a:t>
                      </a:r>
                      <a:endParaRPr lang="th-TH" dirty="0"/>
                    </a:p>
                  </a:txBody>
                  <a:tcPr marL="91432" marR="91432"/>
                </a:tc>
                <a:tc>
                  <a:txBody>
                    <a:bodyPr/>
                    <a:lstStyle/>
                    <a:p>
                      <a:r>
                        <a:rPr lang="th-TH" dirty="0" smtClean="0"/>
                        <a:t>รหัสคณะ</a:t>
                      </a:r>
                      <a:endParaRPr lang="th-TH" dirty="0"/>
                    </a:p>
                  </a:txBody>
                  <a:tcPr marL="91432" marR="91432"/>
                </a:tc>
              </a:tr>
              <a:tr h="370840">
                <a:tc>
                  <a:txBody>
                    <a:bodyPr/>
                    <a:lstStyle/>
                    <a:p>
                      <a:endParaRPr lang="th-TH"/>
                    </a:p>
                  </a:txBody>
                  <a:tcPr marL="91432" marR="91432"/>
                </a:tc>
                <a:tc>
                  <a:txBody>
                    <a:bodyPr/>
                    <a:lstStyle/>
                    <a:p>
                      <a:r>
                        <a:rPr lang="th-TH" dirty="0" smtClean="0"/>
                        <a:t>ชือคณะ</a:t>
                      </a:r>
                    </a:p>
                    <a:p>
                      <a:r>
                        <a:rPr lang="th-TH" dirty="0" smtClean="0"/>
                        <a:t>เบอร์โทร</a:t>
                      </a:r>
                    </a:p>
                    <a:p>
                      <a:r>
                        <a:rPr lang="th-TH" dirty="0" smtClean="0"/>
                        <a:t>อาคารที่ตั้ง</a:t>
                      </a:r>
                      <a:endParaRPr lang="th-TH" dirty="0"/>
                    </a:p>
                  </a:txBody>
                  <a:tcPr marL="91432" marR="91432"/>
                </a:tc>
              </a:tr>
            </a:tbl>
          </a:graphicData>
        </a:graphic>
      </p:graphicFrame>
      <p:cxnSp>
        <p:nvCxnSpPr>
          <p:cNvPr id="25" name="Straight Connector 24"/>
          <p:cNvCxnSpPr/>
          <p:nvPr/>
        </p:nvCxnSpPr>
        <p:spPr>
          <a:xfrm flipH="1">
            <a:off x="1943100" y="5903913"/>
            <a:ext cx="11160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1943100" y="4867275"/>
            <a:ext cx="0" cy="10366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916238" y="5791200"/>
            <a:ext cx="17462" cy="215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1935163" y="4854575"/>
            <a:ext cx="188912" cy="2238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 flipV="1">
            <a:off x="1817688" y="4854575"/>
            <a:ext cx="125412" cy="2460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2028825" y="2800350"/>
            <a:ext cx="0" cy="685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881188" y="3341688"/>
            <a:ext cx="2428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817688" y="2747963"/>
            <a:ext cx="211137" cy="2349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2028825" y="2747963"/>
            <a:ext cx="347663" cy="2968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03419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Number Placeholder 3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174038" y="457200"/>
            <a:ext cx="762000" cy="3667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D8967731-9D35-4C22-A2D1-CBC04ACACB54}" type="slidenum">
              <a:rPr lang="en-US" altLang="th-TH" sz="1800" smtClean="0">
                <a:solidFill>
                  <a:srgbClr val="FFFFFF"/>
                </a:solidFill>
              </a:rPr>
              <a:pPr/>
              <a:t>121</a:t>
            </a:fld>
            <a:endParaRPr lang="en-US" altLang="th-TH" sz="1800" smtClean="0">
              <a:solidFill>
                <a:srgbClr val="FFFFFF"/>
              </a:solidFill>
            </a:endParaRPr>
          </a:p>
        </p:txBody>
      </p:sp>
      <p:grpSp>
        <p:nvGrpSpPr>
          <p:cNvPr id="95235" name="Group 93216"/>
          <p:cNvGrpSpPr>
            <a:grpSpLocks/>
          </p:cNvGrpSpPr>
          <p:nvPr/>
        </p:nvGrpSpPr>
        <p:grpSpPr bwMode="auto">
          <a:xfrm>
            <a:off x="46038" y="768350"/>
            <a:ext cx="9097962" cy="5829300"/>
            <a:chOff x="45264" y="767975"/>
            <a:chExt cx="9098736" cy="5829377"/>
          </a:xfrm>
        </p:grpSpPr>
        <p:grpSp>
          <p:nvGrpSpPr>
            <p:cNvPr id="95239" name="Group 62"/>
            <p:cNvGrpSpPr>
              <a:grpSpLocks/>
            </p:cNvGrpSpPr>
            <p:nvPr/>
          </p:nvGrpSpPr>
          <p:grpSpPr bwMode="auto">
            <a:xfrm>
              <a:off x="5806791" y="931490"/>
              <a:ext cx="1222479" cy="2162204"/>
              <a:chOff x="5806791" y="931490"/>
              <a:chExt cx="1222479" cy="2162204"/>
            </a:xfrm>
          </p:grpSpPr>
          <p:sp>
            <p:nvSpPr>
              <p:cNvPr id="6" name="Text Box 21"/>
              <p:cNvSpPr txBox="1">
                <a:spLocks noChangeArrowheads="1"/>
              </p:cNvSpPr>
              <p:nvPr/>
            </p:nvSpPr>
            <p:spPr bwMode="auto">
              <a:xfrm>
                <a:off x="6013184" y="931490"/>
                <a:ext cx="820808" cy="369892"/>
              </a:xfrm>
              <a:prstGeom prst="rect">
                <a:avLst/>
              </a:prstGeom>
              <a:solidFill>
                <a:srgbClr val="F8F8F8"/>
              </a:solidFill>
              <a:ln w="9525">
                <a:solidFill>
                  <a:schemeClr val="accent5">
                    <a:lumMod val="10000"/>
                  </a:schemeClr>
                </a:solidFill>
                <a:miter lim="800000"/>
                <a:tailEnd type="none" w="lg" len="lg"/>
              </a:ln>
            </p:spPr>
            <p:txBody>
              <a:bodyPr>
                <a:spAutoFit/>
              </a:bodyPr>
              <a:lstStyle/>
              <a:p>
                <a:pPr algn="ctr" eaLnBrk="1" hangingPunct="1">
                  <a:defRPr/>
                </a:pPr>
                <a:r>
                  <a:rPr lang="en-US" sz="18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Faculty</a:t>
                </a:r>
                <a:endParaRPr lang="th-TH" sz="1800" dirty="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sp>
            <p:nvSpPr>
              <p:cNvPr id="7" name="AutoShape 22"/>
              <p:cNvSpPr>
                <a:spLocks noChangeArrowheads="1"/>
              </p:cNvSpPr>
              <p:nvPr/>
            </p:nvSpPr>
            <p:spPr bwMode="auto">
              <a:xfrm>
                <a:off x="5806791" y="1731601"/>
                <a:ext cx="1222479" cy="544519"/>
              </a:xfrm>
              <a:prstGeom prst="diamond">
                <a:avLst/>
              </a:prstGeom>
              <a:solidFill>
                <a:srgbClr val="F8F8F8"/>
              </a:solidFill>
              <a:ln w="9525">
                <a:solidFill>
                  <a:schemeClr val="accent5">
                    <a:lumMod val="10000"/>
                  </a:schemeClr>
                </a:solidFill>
                <a:miter lim="800000"/>
                <a:tailEnd type="none" w="lg" len="lg"/>
              </a:ln>
            </p:spPr>
            <p:txBody>
              <a:bodyPr>
                <a:spAutoFit/>
              </a:bodyPr>
              <a:lstStyle/>
              <a:p>
                <a:pPr algn="ctr" eaLnBrk="1" hangingPunct="1">
                  <a:defRPr/>
                </a:pPr>
                <a:endParaRPr lang="th-TH" sz="18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sp>
            <p:nvSpPr>
              <p:cNvPr id="8" name="Text Box 23"/>
              <p:cNvSpPr txBox="1">
                <a:spLocks noChangeArrowheads="1"/>
              </p:cNvSpPr>
              <p:nvPr/>
            </p:nvSpPr>
            <p:spPr bwMode="auto">
              <a:xfrm>
                <a:off x="5963967" y="2723801"/>
                <a:ext cx="979570" cy="369893"/>
              </a:xfrm>
              <a:prstGeom prst="rect">
                <a:avLst/>
              </a:prstGeom>
              <a:solidFill>
                <a:srgbClr val="F8F8F8"/>
              </a:solidFill>
              <a:ln w="9525">
                <a:solidFill>
                  <a:schemeClr val="accent5">
                    <a:lumMod val="10000"/>
                  </a:schemeClr>
                </a:solidFill>
                <a:miter lim="800000"/>
                <a:tailEnd type="none" w="lg" len="lg"/>
              </a:ln>
            </p:spPr>
            <p:txBody>
              <a:bodyPr wrap="none">
                <a:spAutoFit/>
              </a:bodyPr>
              <a:lstStyle/>
              <a:p>
                <a:pPr algn="ctr" eaLnBrk="1" hangingPunct="1">
                  <a:defRPr/>
                </a:pPr>
                <a:r>
                  <a:rPr lang="en-US" sz="18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Department</a:t>
                </a:r>
                <a:endParaRPr lang="th-TH" sz="1800" dirty="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sp>
            <p:nvSpPr>
              <p:cNvPr id="10" name="Line 25"/>
              <p:cNvSpPr>
                <a:spLocks noChangeShapeType="1"/>
              </p:cNvSpPr>
              <p:nvPr/>
            </p:nvSpPr>
            <p:spPr bwMode="auto">
              <a:xfrm>
                <a:off x="6445020" y="2276120"/>
                <a:ext cx="0" cy="458794"/>
              </a:xfrm>
              <a:prstGeom prst="line">
                <a:avLst/>
              </a:prstGeom>
              <a:noFill/>
              <a:ln w="9525">
                <a:solidFill>
                  <a:schemeClr val="accent5">
                    <a:lumMod val="10000"/>
                  </a:schemeClr>
                </a:solidFill>
                <a:round/>
                <a:tailEnd type="none" w="lg" len="lg"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th-TH" sz="18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sp>
            <p:nvSpPr>
              <p:cNvPr id="95297" name="Text Box 26"/>
              <p:cNvSpPr txBox="1">
                <a:spLocks noChangeArrowheads="1"/>
              </p:cNvSpPr>
              <p:nvPr/>
            </p:nvSpPr>
            <p:spPr bwMode="auto">
              <a:xfrm>
                <a:off x="6231923" y="1835407"/>
                <a:ext cx="42672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algn="ctr" eaLnBrk="1" hangingPunct="1"/>
                <a:r>
                  <a:rPr lang="en-US" altLang="th-TH" sz="1800">
                    <a:latin typeface="Cordia New" panose="020B0304020202020204" pitchFamily="34" charset="-34"/>
                    <a:cs typeface="Cordia New" panose="020B0304020202020204" pitchFamily="34" charset="-34"/>
                  </a:rPr>
                  <a:t>has</a:t>
                </a:r>
                <a:endParaRPr lang="th-TH" altLang="th-TH" sz="18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sp>
            <p:nvSpPr>
              <p:cNvPr id="95298" name="Text Box 27"/>
              <p:cNvSpPr txBox="1">
                <a:spLocks noChangeArrowheads="1"/>
              </p:cNvSpPr>
              <p:nvPr/>
            </p:nvSpPr>
            <p:spPr bwMode="auto">
              <a:xfrm>
                <a:off x="6453981" y="1312756"/>
                <a:ext cx="268013" cy="369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algn="ctr" eaLnBrk="1" hangingPunct="1"/>
                <a:r>
                  <a:rPr lang="th-TH" altLang="th-TH" sz="1800">
                    <a:latin typeface="Cordia New" panose="020B0304020202020204" pitchFamily="34" charset="-34"/>
                    <a:cs typeface="Cordia New" panose="020B0304020202020204" pitchFamily="34" charset="-34"/>
                  </a:rPr>
                  <a:t>1</a:t>
                </a:r>
              </a:p>
            </p:txBody>
          </p:sp>
          <p:sp>
            <p:nvSpPr>
              <p:cNvPr id="95299" name="Text Box 28"/>
              <p:cNvSpPr txBox="1">
                <a:spLocks noChangeArrowheads="1"/>
              </p:cNvSpPr>
              <p:nvPr/>
            </p:nvSpPr>
            <p:spPr bwMode="auto">
              <a:xfrm>
                <a:off x="6453981" y="2429289"/>
                <a:ext cx="395936" cy="3693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algn="ctr" eaLnBrk="1" hangingPunct="1"/>
                <a:r>
                  <a:rPr lang="en-US" altLang="th-TH" sz="1800">
                    <a:latin typeface="Cordia New" panose="020B0304020202020204" pitchFamily="34" charset="-34"/>
                    <a:cs typeface="Cordia New" panose="020B0304020202020204" pitchFamily="34" charset="-34"/>
                  </a:rPr>
                  <a:t>M</a:t>
                </a:r>
                <a:endParaRPr lang="th-TH" altLang="th-TH" sz="18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p:grpSp>
        <p:grpSp>
          <p:nvGrpSpPr>
            <p:cNvPr id="95240" name="Group 93215"/>
            <p:cNvGrpSpPr>
              <a:grpSpLocks/>
            </p:cNvGrpSpPr>
            <p:nvPr/>
          </p:nvGrpSpPr>
          <p:grpSpPr bwMode="auto">
            <a:xfrm>
              <a:off x="45264" y="767975"/>
              <a:ext cx="9098736" cy="5829377"/>
              <a:chOff x="45264" y="767975"/>
              <a:chExt cx="9098736" cy="5829377"/>
            </a:xfrm>
          </p:grpSpPr>
          <p:cxnSp>
            <p:nvCxnSpPr>
              <p:cNvPr id="15" name="Straight Connector 14"/>
              <p:cNvCxnSpPr>
                <a:stCxn id="8" idx="2"/>
              </p:cNvCxnSpPr>
              <p:nvPr/>
            </p:nvCxnSpPr>
            <p:spPr bwMode="auto">
              <a:xfrm>
                <a:off x="6454546" y="3093694"/>
                <a:ext cx="0" cy="93504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Text Box 23"/>
              <p:cNvSpPr txBox="1">
                <a:spLocks noChangeArrowheads="1"/>
              </p:cNvSpPr>
              <p:nvPr/>
            </p:nvSpPr>
            <p:spPr bwMode="auto">
              <a:xfrm>
                <a:off x="6135432" y="5073332"/>
                <a:ext cx="735075" cy="369893"/>
              </a:xfrm>
              <a:prstGeom prst="rect">
                <a:avLst/>
              </a:prstGeom>
              <a:solidFill>
                <a:srgbClr val="F8F8F8"/>
              </a:solidFill>
              <a:ln w="9525">
                <a:solidFill>
                  <a:schemeClr val="accent5">
                    <a:lumMod val="10000"/>
                  </a:schemeClr>
                </a:solidFill>
                <a:miter lim="800000"/>
                <a:tailEnd type="none" w="lg" len="lg"/>
              </a:ln>
            </p:spPr>
            <p:txBody>
              <a:bodyPr wrap="none">
                <a:spAutoFit/>
              </a:bodyPr>
              <a:lstStyle/>
              <a:p>
                <a:pPr algn="ctr" eaLnBrk="1" hangingPunct="1">
                  <a:defRPr/>
                </a:pPr>
                <a:r>
                  <a:rPr lang="en-US" sz="18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Teacher</a:t>
                </a:r>
                <a:endParaRPr lang="th-TH" sz="1800" dirty="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cxnSp>
            <p:nvCxnSpPr>
              <p:cNvPr id="18" name="Straight Connector 17"/>
              <p:cNvCxnSpPr>
                <a:stCxn id="8" idx="2"/>
              </p:cNvCxnSpPr>
              <p:nvPr/>
            </p:nvCxnSpPr>
            <p:spPr bwMode="auto">
              <a:xfrm>
                <a:off x="6454546" y="4116057"/>
                <a:ext cx="0" cy="93504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AutoShape 22"/>
              <p:cNvSpPr>
                <a:spLocks noChangeArrowheads="1"/>
              </p:cNvSpPr>
              <p:nvPr/>
            </p:nvSpPr>
            <p:spPr bwMode="auto">
              <a:xfrm>
                <a:off x="5843307" y="3755689"/>
                <a:ext cx="1220891" cy="546107"/>
              </a:xfrm>
              <a:prstGeom prst="diamond">
                <a:avLst/>
              </a:prstGeom>
              <a:solidFill>
                <a:srgbClr val="F8F8F8"/>
              </a:solidFill>
              <a:ln w="9525">
                <a:solidFill>
                  <a:schemeClr val="accent5">
                    <a:lumMod val="10000"/>
                  </a:schemeClr>
                </a:solidFill>
                <a:miter lim="800000"/>
                <a:tailEnd type="none" w="lg" len="lg"/>
              </a:ln>
            </p:spPr>
            <p:txBody>
              <a:bodyPr>
                <a:spAutoFit/>
              </a:bodyPr>
              <a:lstStyle/>
              <a:p>
                <a:pPr algn="ctr" eaLnBrk="1" hangingPunct="1">
                  <a:defRPr/>
                </a:pPr>
                <a:endParaRPr lang="th-TH" sz="18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sp>
            <p:nvSpPr>
              <p:cNvPr id="95245" name="Text Box 26"/>
              <p:cNvSpPr txBox="1">
                <a:spLocks noChangeArrowheads="1"/>
              </p:cNvSpPr>
              <p:nvPr/>
            </p:nvSpPr>
            <p:spPr bwMode="auto">
              <a:xfrm>
                <a:off x="6241032" y="3843945"/>
                <a:ext cx="42672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algn="ctr" eaLnBrk="1" hangingPunct="1"/>
                <a:r>
                  <a:rPr lang="en-US" altLang="th-TH" sz="1800">
                    <a:latin typeface="Cordia New" panose="020B0304020202020204" pitchFamily="34" charset="-34"/>
                    <a:cs typeface="Cordia New" panose="020B0304020202020204" pitchFamily="34" charset="-34"/>
                  </a:rPr>
                  <a:t>has</a:t>
                </a:r>
                <a:endParaRPr lang="th-TH" altLang="th-TH" sz="18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cxnSp>
            <p:nvCxnSpPr>
              <p:cNvPr id="22" name="Straight Connector 21"/>
              <p:cNvCxnSpPr>
                <a:stCxn id="17" idx="1"/>
                <a:endCxn id="23" idx="3"/>
              </p:cNvCxnSpPr>
              <p:nvPr/>
            </p:nvCxnSpPr>
            <p:spPr bwMode="auto">
              <a:xfrm flipH="1">
                <a:off x="5059016" y="5257484"/>
                <a:ext cx="107641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AutoShape 22"/>
              <p:cNvSpPr>
                <a:spLocks noChangeArrowheads="1"/>
              </p:cNvSpPr>
              <p:nvPr/>
            </p:nvSpPr>
            <p:spPr bwMode="auto">
              <a:xfrm>
                <a:off x="3838124" y="4986019"/>
                <a:ext cx="1220892" cy="544519"/>
              </a:xfrm>
              <a:prstGeom prst="diamond">
                <a:avLst/>
              </a:prstGeom>
              <a:solidFill>
                <a:srgbClr val="F8F8F8"/>
              </a:solidFill>
              <a:ln w="9525">
                <a:solidFill>
                  <a:schemeClr val="accent5">
                    <a:lumMod val="10000"/>
                  </a:schemeClr>
                </a:solidFill>
                <a:miter lim="800000"/>
                <a:tailEnd type="none" w="lg" len="lg"/>
              </a:ln>
            </p:spPr>
            <p:txBody>
              <a:bodyPr>
                <a:spAutoFit/>
              </a:bodyPr>
              <a:lstStyle/>
              <a:p>
                <a:pPr algn="ctr" eaLnBrk="1" hangingPunct="1">
                  <a:defRPr/>
                </a:pPr>
                <a:endParaRPr lang="th-TH" sz="18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sp>
            <p:nvSpPr>
              <p:cNvPr id="95248" name="Text Box 26"/>
              <p:cNvSpPr txBox="1">
                <a:spLocks noChangeArrowheads="1"/>
              </p:cNvSpPr>
              <p:nvPr/>
            </p:nvSpPr>
            <p:spPr bwMode="auto">
              <a:xfrm>
                <a:off x="4064279" y="5073139"/>
                <a:ext cx="769737" cy="369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algn="ctr" eaLnBrk="1" hangingPunct="1"/>
                <a:r>
                  <a:rPr lang="en-US" altLang="th-TH" sz="1800">
                    <a:latin typeface="Cordia New" panose="020B0304020202020204" pitchFamily="34" charset="-34"/>
                    <a:cs typeface="Cordia New" panose="020B0304020202020204" pitchFamily="34" charset="-34"/>
                  </a:rPr>
                  <a:t>teaching</a:t>
                </a:r>
                <a:endParaRPr lang="th-TH" altLang="th-TH" sz="18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3838124" y="4986019"/>
                <a:ext cx="1220892" cy="544519"/>
              </a:xfrm>
              <a:prstGeom prst="rect">
                <a:avLst/>
              </a:prstGeom>
              <a:no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th-TH"/>
              </a:p>
            </p:txBody>
          </p:sp>
          <p:cxnSp>
            <p:nvCxnSpPr>
              <p:cNvPr id="28" name="Straight Connector 27"/>
              <p:cNvCxnSpPr>
                <a:stCxn id="17" idx="1"/>
                <a:endCxn id="29" idx="3"/>
              </p:cNvCxnSpPr>
              <p:nvPr/>
            </p:nvCxnSpPr>
            <p:spPr bwMode="auto">
              <a:xfrm flipH="1">
                <a:off x="2745831" y="5257484"/>
                <a:ext cx="110975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Text Box 23"/>
              <p:cNvSpPr txBox="1">
                <a:spLocks noChangeArrowheads="1"/>
              </p:cNvSpPr>
              <p:nvPr/>
            </p:nvSpPr>
            <p:spPr bwMode="auto">
              <a:xfrm>
                <a:off x="1766260" y="5073332"/>
                <a:ext cx="979570" cy="369893"/>
              </a:xfrm>
              <a:prstGeom prst="rect">
                <a:avLst/>
              </a:prstGeom>
              <a:solidFill>
                <a:srgbClr val="F8F8F8"/>
              </a:solidFill>
              <a:ln w="9525">
                <a:solidFill>
                  <a:schemeClr val="accent5">
                    <a:lumMod val="10000"/>
                  </a:schemeClr>
                </a:solidFill>
                <a:miter lim="800000"/>
                <a:tailEnd type="none" w="lg" len="lg"/>
              </a:ln>
            </p:spPr>
            <p:txBody>
              <a:bodyPr>
                <a:spAutoFit/>
              </a:bodyPr>
              <a:lstStyle/>
              <a:p>
                <a:pPr algn="ctr" eaLnBrk="1" hangingPunct="1">
                  <a:defRPr/>
                </a:pPr>
                <a:r>
                  <a:rPr lang="en-US" sz="18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Subject</a:t>
                </a:r>
                <a:endParaRPr lang="th-TH" sz="1800" dirty="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sp>
            <p:nvSpPr>
              <p:cNvPr id="31" name="Line 25"/>
              <p:cNvSpPr>
                <a:spLocks noChangeShapeType="1"/>
              </p:cNvSpPr>
              <p:nvPr/>
            </p:nvSpPr>
            <p:spPr bwMode="auto">
              <a:xfrm>
                <a:off x="6418031" y="1301382"/>
                <a:ext cx="0" cy="430219"/>
              </a:xfrm>
              <a:prstGeom prst="line">
                <a:avLst/>
              </a:prstGeom>
              <a:noFill/>
              <a:ln w="9525">
                <a:solidFill>
                  <a:schemeClr val="accent5">
                    <a:lumMod val="10000"/>
                  </a:schemeClr>
                </a:solidFill>
                <a:round/>
                <a:tailEnd type="none" w="lg" len="lg"/>
              </a:ln>
            </p:spPr>
            <p:txBody>
              <a:bodyPr/>
              <a:lstStyle/>
              <a:p>
                <a:pPr eaLnBrk="1" hangingPunct="1">
                  <a:defRPr/>
                </a:pPr>
                <a:endParaRPr lang="th-TH" sz="18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sp>
            <p:nvSpPr>
              <p:cNvPr id="95253" name="Text Box 28"/>
              <p:cNvSpPr txBox="1">
                <a:spLocks noChangeArrowheads="1"/>
              </p:cNvSpPr>
              <p:nvPr/>
            </p:nvSpPr>
            <p:spPr bwMode="auto">
              <a:xfrm>
                <a:off x="6417757" y="4707399"/>
                <a:ext cx="395936" cy="369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algn="ctr" eaLnBrk="1" hangingPunct="1"/>
                <a:r>
                  <a:rPr lang="en-US" altLang="th-TH" sz="1800">
                    <a:latin typeface="Cordia New" panose="020B0304020202020204" pitchFamily="34" charset="-34"/>
                    <a:cs typeface="Cordia New" panose="020B0304020202020204" pitchFamily="34" charset="-34"/>
                  </a:rPr>
                  <a:t>M</a:t>
                </a:r>
                <a:endParaRPr lang="th-TH" altLang="th-TH" sz="18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sp>
            <p:nvSpPr>
              <p:cNvPr id="95254" name="Text Box 27"/>
              <p:cNvSpPr txBox="1">
                <a:spLocks noChangeArrowheads="1"/>
              </p:cNvSpPr>
              <p:nvPr/>
            </p:nvSpPr>
            <p:spPr bwMode="auto">
              <a:xfrm>
                <a:off x="6454393" y="3097861"/>
                <a:ext cx="268013" cy="369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algn="ctr" eaLnBrk="1" hangingPunct="1"/>
                <a:r>
                  <a:rPr lang="th-TH" altLang="th-TH" sz="1800">
                    <a:latin typeface="Cordia New" panose="020B0304020202020204" pitchFamily="34" charset="-34"/>
                    <a:cs typeface="Cordia New" panose="020B0304020202020204" pitchFamily="34" charset="-34"/>
                  </a:rPr>
                  <a:t>1</a:t>
                </a:r>
              </a:p>
            </p:txBody>
          </p:sp>
          <p:sp>
            <p:nvSpPr>
              <p:cNvPr id="95255" name="Text Box 27"/>
              <p:cNvSpPr txBox="1">
                <a:spLocks noChangeArrowheads="1"/>
              </p:cNvSpPr>
              <p:nvPr/>
            </p:nvSpPr>
            <p:spPr bwMode="auto">
              <a:xfrm>
                <a:off x="2730297" y="5000025"/>
                <a:ext cx="268013" cy="369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algn="ctr" eaLnBrk="1" hangingPunct="1"/>
                <a:r>
                  <a:rPr lang="th-TH" altLang="th-TH" sz="1800">
                    <a:latin typeface="Cordia New" panose="020B0304020202020204" pitchFamily="34" charset="-34"/>
                    <a:cs typeface="Cordia New" panose="020B0304020202020204" pitchFamily="34" charset="-34"/>
                  </a:rPr>
                  <a:t>1</a:t>
                </a:r>
              </a:p>
            </p:txBody>
          </p:sp>
          <p:sp>
            <p:nvSpPr>
              <p:cNvPr id="95256" name="Text Box 28"/>
              <p:cNvSpPr txBox="1">
                <a:spLocks noChangeArrowheads="1"/>
              </p:cNvSpPr>
              <p:nvPr/>
            </p:nvSpPr>
            <p:spPr bwMode="auto">
              <a:xfrm>
                <a:off x="3512797" y="5000025"/>
                <a:ext cx="395936" cy="369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algn="ctr" eaLnBrk="1" hangingPunct="1"/>
                <a:r>
                  <a:rPr lang="en-US" altLang="th-TH" sz="1800">
                    <a:latin typeface="Cordia New" panose="020B0304020202020204" pitchFamily="34" charset="-34"/>
                    <a:cs typeface="Cordia New" panose="020B0304020202020204" pitchFamily="34" charset="-34"/>
                  </a:rPr>
                  <a:t>M</a:t>
                </a:r>
                <a:endParaRPr lang="th-TH" altLang="th-TH" sz="18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sp>
            <p:nvSpPr>
              <p:cNvPr id="95257" name="Text Box 28"/>
              <p:cNvSpPr txBox="1">
                <a:spLocks noChangeArrowheads="1"/>
              </p:cNvSpPr>
              <p:nvPr/>
            </p:nvSpPr>
            <p:spPr bwMode="auto">
              <a:xfrm>
                <a:off x="5032995" y="5000025"/>
                <a:ext cx="395936" cy="369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algn="ctr" eaLnBrk="1" hangingPunct="1"/>
                <a:r>
                  <a:rPr lang="en-US" altLang="th-TH" sz="1800">
                    <a:latin typeface="Cordia New" panose="020B0304020202020204" pitchFamily="34" charset="-34"/>
                    <a:cs typeface="Cordia New" panose="020B0304020202020204" pitchFamily="34" charset="-34"/>
                  </a:rPr>
                  <a:t>N</a:t>
                </a:r>
                <a:endParaRPr lang="th-TH" altLang="th-TH" sz="18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sp>
            <p:nvSpPr>
              <p:cNvPr id="95258" name="Text Box 27"/>
              <p:cNvSpPr txBox="1">
                <a:spLocks noChangeArrowheads="1"/>
              </p:cNvSpPr>
              <p:nvPr/>
            </p:nvSpPr>
            <p:spPr bwMode="auto">
              <a:xfrm>
                <a:off x="5886002" y="5017989"/>
                <a:ext cx="268013" cy="369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algn="ctr" eaLnBrk="1" hangingPunct="1"/>
                <a:r>
                  <a:rPr lang="th-TH" altLang="th-TH" sz="1800">
                    <a:latin typeface="Cordia New" panose="020B0304020202020204" pitchFamily="34" charset="-34"/>
                    <a:cs typeface="Cordia New" panose="020B0304020202020204" pitchFamily="34" charset="-34"/>
                  </a:rPr>
                  <a:t>1</a:t>
                </a:r>
              </a:p>
            </p:txBody>
          </p:sp>
          <p:cxnSp>
            <p:nvCxnSpPr>
              <p:cNvPr id="38" name="Straight Connector 37"/>
              <p:cNvCxnSpPr>
                <a:stCxn id="6" idx="3"/>
                <a:endCxn id="39" idx="2"/>
              </p:cNvCxnSpPr>
              <p:nvPr/>
            </p:nvCxnSpPr>
            <p:spPr bwMode="auto">
              <a:xfrm flipV="1">
                <a:off x="6832403" y="1033092"/>
                <a:ext cx="542971" cy="8413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9" name="Oval 38"/>
              <p:cNvSpPr/>
              <p:nvPr/>
            </p:nvSpPr>
            <p:spPr bwMode="auto">
              <a:xfrm>
                <a:off x="7375375" y="852114"/>
                <a:ext cx="1643203" cy="360367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800" dirty="0" err="1">
                    <a:latin typeface="Cordia New" panose="020B0304020202020204" pitchFamily="34" charset="-34"/>
                    <a:cs typeface="Cordia New" panose="020B0304020202020204" pitchFamily="34" charset="-34"/>
                  </a:rPr>
                  <a:t>Faculty_Name</a:t>
                </a:r>
                <a:endParaRPr lang="th-TH" sz="1800" dirty="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sp>
            <p:nvSpPr>
              <p:cNvPr id="40" name="Oval 39"/>
              <p:cNvSpPr/>
              <p:nvPr/>
            </p:nvSpPr>
            <p:spPr bwMode="auto">
              <a:xfrm>
                <a:off x="3923856" y="767975"/>
                <a:ext cx="1800378" cy="360368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800" u="sng" dirty="0" err="1">
                    <a:latin typeface="Cordia New" panose="020B0304020202020204" pitchFamily="34" charset="-34"/>
                    <a:cs typeface="Cordia New" panose="020B0304020202020204" pitchFamily="34" charset="-34"/>
                  </a:rPr>
                  <a:t>Faculty_ID</a:t>
                </a:r>
                <a:endParaRPr lang="th-TH" sz="1800" u="sng" dirty="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cxnSp>
            <p:nvCxnSpPr>
              <p:cNvPr id="41" name="Straight Connector 40"/>
              <p:cNvCxnSpPr>
                <a:stCxn id="6" idx="1"/>
                <a:endCxn id="40" idx="6"/>
              </p:cNvCxnSpPr>
              <p:nvPr/>
            </p:nvCxnSpPr>
            <p:spPr bwMode="auto">
              <a:xfrm flipH="1" flipV="1">
                <a:off x="5724234" y="947365"/>
                <a:ext cx="287362" cy="16986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6" idx="1"/>
                <a:endCxn id="40" idx="6"/>
              </p:cNvCxnSpPr>
              <p:nvPr/>
            </p:nvCxnSpPr>
            <p:spPr bwMode="auto">
              <a:xfrm flipV="1">
                <a:off x="6943538" y="2361846"/>
                <a:ext cx="431837" cy="50324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3" name="Oval 42"/>
              <p:cNvSpPr/>
              <p:nvPr/>
            </p:nvSpPr>
            <p:spPr bwMode="auto">
              <a:xfrm>
                <a:off x="7384900" y="2193569"/>
                <a:ext cx="1641615" cy="360368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800" dirty="0" err="1">
                    <a:latin typeface="Cordia New" panose="020B0304020202020204" pitchFamily="34" charset="-34"/>
                    <a:cs typeface="Cordia New" panose="020B0304020202020204" pitchFamily="34" charset="-34"/>
                  </a:rPr>
                  <a:t>Dep_Name</a:t>
                </a:r>
                <a:endParaRPr lang="th-TH" sz="1800" dirty="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sp>
            <p:nvSpPr>
              <p:cNvPr id="44" name="Oval 43"/>
              <p:cNvSpPr/>
              <p:nvPr/>
            </p:nvSpPr>
            <p:spPr bwMode="auto">
              <a:xfrm>
                <a:off x="7226137" y="2893666"/>
                <a:ext cx="1800378" cy="360367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800" u="sng" dirty="0" err="1">
                    <a:latin typeface="Cordia New" panose="020B0304020202020204" pitchFamily="34" charset="-34"/>
                    <a:cs typeface="Cordia New" panose="020B0304020202020204" pitchFamily="34" charset="-34"/>
                  </a:rPr>
                  <a:t>Dep_ID</a:t>
                </a:r>
                <a:endParaRPr lang="th-TH" sz="1800" u="sng" dirty="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cxnSp>
            <p:nvCxnSpPr>
              <p:cNvPr id="45" name="Straight Connector 44"/>
              <p:cNvCxnSpPr>
                <a:stCxn id="44" idx="2"/>
                <a:endCxn id="40" idx="6"/>
              </p:cNvCxnSpPr>
              <p:nvPr/>
            </p:nvCxnSpPr>
            <p:spPr bwMode="auto">
              <a:xfrm flipH="1" flipV="1">
                <a:off x="6949888" y="3001618"/>
                <a:ext cx="276248" cy="7143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44" idx="2"/>
                <a:endCxn id="47" idx="2"/>
              </p:cNvCxnSpPr>
              <p:nvPr/>
            </p:nvCxnSpPr>
            <p:spPr bwMode="auto">
              <a:xfrm flipV="1">
                <a:off x="6889558" y="4458962"/>
                <a:ext cx="495342" cy="61754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7" name="Oval 46"/>
              <p:cNvSpPr/>
              <p:nvPr/>
            </p:nvSpPr>
            <p:spPr bwMode="auto">
              <a:xfrm>
                <a:off x="7384900" y="4277984"/>
                <a:ext cx="1759100" cy="360367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800" dirty="0" err="1">
                    <a:latin typeface="Cordia New" panose="020B0304020202020204" pitchFamily="34" charset="-34"/>
                    <a:cs typeface="Cordia New" panose="020B0304020202020204" pitchFamily="34" charset="-34"/>
                  </a:rPr>
                  <a:t>Teacher_Name</a:t>
                </a:r>
                <a:endParaRPr lang="th-TH" sz="1800" dirty="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 bwMode="auto">
              <a:xfrm>
                <a:off x="7261065" y="3819190"/>
                <a:ext cx="1597161" cy="360368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800" u="sng" dirty="0" err="1">
                    <a:latin typeface="Cordia New" panose="020B0304020202020204" pitchFamily="34" charset="-34"/>
                    <a:cs typeface="Cordia New" panose="020B0304020202020204" pitchFamily="34" charset="-34"/>
                  </a:rPr>
                  <a:t>Teacher_ID</a:t>
                </a:r>
                <a:endParaRPr lang="th-TH" sz="1800" u="sng" dirty="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cxnSp>
            <p:nvCxnSpPr>
              <p:cNvPr id="49" name="Straight Connector 48"/>
              <p:cNvCxnSpPr>
                <a:stCxn id="48" idx="3"/>
                <a:endCxn id="47" idx="2"/>
              </p:cNvCxnSpPr>
              <p:nvPr/>
            </p:nvCxnSpPr>
            <p:spPr bwMode="auto">
              <a:xfrm flipH="1">
                <a:off x="6708568" y="4127169"/>
                <a:ext cx="785880" cy="91758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51" idx="2"/>
                <a:endCxn id="47" idx="2"/>
              </p:cNvCxnSpPr>
              <p:nvPr/>
            </p:nvCxnSpPr>
            <p:spPr bwMode="auto">
              <a:xfrm flipH="1">
                <a:off x="6870507" y="4874892"/>
                <a:ext cx="631879" cy="32702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1" name="Oval 50"/>
              <p:cNvSpPr/>
              <p:nvPr/>
            </p:nvSpPr>
            <p:spPr bwMode="auto">
              <a:xfrm>
                <a:off x="7502385" y="4693915"/>
                <a:ext cx="1246294" cy="360367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8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Salary</a:t>
                </a:r>
                <a:endParaRPr lang="th-TH" sz="1800" dirty="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cxnSp>
            <p:nvCxnSpPr>
              <p:cNvPr id="56" name="Straight Connector 55"/>
              <p:cNvCxnSpPr>
                <a:stCxn id="51" idx="2"/>
                <a:endCxn id="47" idx="2"/>
              </p:cNvCxnSpPr>
              <p:nvPr/>
            </p:nvCxnSpPr>
            <p:spPr bwMode="auto">
              <a:xfrm flipV="1">
                <a:off x="783514" y="5527363"/>
                <a:ext cx="1154211" cy="59690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7" name="Oval 56"/>
              <p:cNvSpPr/>
              <p:nvPr/>
            </p:nvSpPr>
            <p:spPr bwMode="auto">
              <a:xfrm>
                <a:off x="97655" y="4281159"/>
                <a:ext cx="1747987" cy="400055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8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Subject _Name</a:t>
                </a:r>
                <a:endParaRPr lang="th-TH" sz="1800" dirty="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sp>
            <p:nvSpPr>
              <p:cNvPr id="58" name="Oval 57"/>
              <p:cNvSpPr/>
              <p:nvPr/>
            </p:nvSpPr>
            <p:spPr bwMode="auto">
              <a:xfrm>
                <a:off x="45264" y="6124271"/>
                <a:ext cx="1597161" cy="360368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800" u="sng" dirty="0" err="1">
                    <a:latin typeface="Cordia New" panose="020B0304020202020204" pitchFamily="34" charset="-34"/>
                    <a:cs typeface="Cordia New" panose="020B0304020202020204" pitchFamily="34" charset="-34"/>
                  </a:rPr>
                  <a:t>Subject_ID</a:t>
                </a:r>
                <a:endParaRPr lang="th-TH" sz="1800" u="sng" dirty="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cxnSp>
            <p:nvCxnSpPr>
              <p:cNvPr id="59" name="Straight Connector 58"/>
              <p:cNvCxnSpPr>
                <a:stCxn id="51" idx="2"/>
                <a:endCxn id="47" idx="2"/>
              </p:cNvCxnSpPr>
              <p:nvPr/>
            </p:nvCxnSpPr>
            <p:spPr bwMode="auto">
              <a:xfrm flipH="1" flipV="1">
                <a:off x="1561455" y="4646289"/>
                <a:ext cx="308001" cy="42704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29" idx="1"/>
                <a:endCxn id="47" idx="2"/>
              </p:cNvCxnSpPr>
              <p:nvPr/>
            </p:nvCxnSpPr>
            <p:spPr bwMode="auto">
              <a:xfrm flipH="1">
                <a:off x="1359826" y="5257484"/>
                <a:ext cx="406435" cy="13017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1" name="Oval 60"/>
              <p:cNvSpPr/>
              <p:nvPr/>
            </p:nvSpPr>
            <p:spPr bwMode="auto">
              <a:xfrm>
                <a:off x="97655" y="5189221"/>
                <a:ext cx="1246294" cy="360367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800" dirty="0">
                    <a:latin typeface="Cordia New" panose="020B0304020202020204" pitchFamily="34" charset="-34"/>
                    <a:cs typeface="Cordia New" panose="020B0304020202020204" pitchFamily="34" charset="-34"/>
                  </a:rPr>
                  <a:t>Unit</a:t>
                </a:r>
                <a:endParaRPr lang="th-TH" sz="1800" dirty="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cxnSp>
            <p:nvCxnSpPr>
              <p:cNvPr id="65" name="Straight Connector 64"/>
              <p:cNvCxnSpPr>
                <a:stCxn id="29" idx="1"/>
                <a:endCxn id="47" idx="2"/>
              </p:cNvCxnSpPr>
              <p:nvPr/>
            </p:nvCxnSpPr>
            <p:spPr bwMode="auto">
              <a:xfrm flipV="1">
                <a:off x="3604742" y="5555938"/>
                <a:ext cx="463589" cy="67310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6" name="Oval 65"/>
              <p:cNvSpPr/>
              <p:nvPr/>
            </p:nvSpPr>
            <p:spPr bwMode="auto">
              <a:xfrm>
                <a:off x="2355273" y="6217935"/>
                <a:ext cx="1597161" cy="358780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800" u="sng" dirty="0" err="1">
                    <a:latin typeface="Cordia New" panose="020B0304020202020204" pitchFamily="34" charset="-34"/>
                    <a:cs typeface="Cordia New" panose="020B0304020202020204" pitchFamily="34" charset="-34"/>
                  </a:rPr>
                  <a:t>Subject_ID</a:t>
                </a:r>
                <a:endParaRPr lang="th-TH" sz="1800" u="sng" dirty="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sp>
            <p:nvSpPr>
              <p:cNvPr id="68" name="Oval 67"/>
              <p:cNvSpPr/>
              <p:nvPr/>
            </p:nvSpPr>
            <p:spPr bwMode="auto">
              <a:xfrm>
                <a:off x="4387445" y="6236985"/>
                <a:ext cx="1595574" cy="360367"/>
              </a:xfrm>
              <a:prstGeom prst="ellipse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r>
                  <a:rPr lang="en-US" sz="1800" u="sng" dirty="0" err="1">
                    <a:latin typeface="Cordia New" panose="020B0304020202020204" pitchFamily="34" charset="-34"/>
                    <a:cs typeface="Cordia New" panose="020B0304020202020204" pitchFamily="34" charset="-34"/>
                  </a:rPr>
                  <a:t>Teacher_ID</a:t>
                </a:r>
                <a:endParaRPr lang="th-TH" sz="1800" u="sng" dirty="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cxnSp>
            <p:nvCxnSpPr>
              <p:cNvPr id="69" name="Straight Connector 68"/>
              <p:cNvCxnSpPr>
                <a:stCxn id="29" idx="1"/>
                <a:endCxn id="47" idx="2"/>
              </p:cNvCxnSpPr>
              <p:nvPr/>
            </p:nvCxnSpPr>
            <p:spPr bwMode="auto">
              <a:xfrm>
                <a:off x="4673220" y="5551176"/>
                <a:ext cx="755714" cy="69850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4" name="AutoShape 22"/>
              <p:cNvSpPr>
                <a:spLocks noChangeArrowheads="1"/>
              </p:cNvSpPr>
              <p:nvPr/>
            </p:nvSpPr>
            <p:spPr bwMode="auto">
              <a:xfrm>
                <a:off x="3182431" y="2646013"/>
                <a:ext cx="1220891" cy="546107"/>
              </a:xfrm>
              <a:prstGeom prst="diamond">
                <a:avLst/>
              </a:prstGeom>
              <a:solidFill>
                <a:srgbClr val="F8F8F8"/>
              </a:solidFill>
              <a:ln w="9525">
                <a:solidFill>
                  <a:schemeClr val="accent5">
                    <a:lumMod val="10000"/>
                  </a:schemeClr>
                </a:solidFill>
                <a:miter lim="800000"/>
                <a:tailEnd type="none" w="lg" len="lg"/>
              </a:ln>
            </p:spPr>
            <p:txBody>
              <a:bodyPr>
                <a:spAutoFit/>
              </a:bodyPr>
              <a:lstStyle/>
              <a:p>
                <a:pPr algn="ctr" eaLnBrk="1" hangingPunct="1">
                  <a:defRPr/>
                </a:pPr>
                <a:endParaRPr lang="th-TH" sz="18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sp>
            <p:nvSpPr>
              <p:cNvPr id="95284" name="Text Box 26"/>
              <p:cNvSpPr txBox="1">
                <a:spLocks noChangeArrowheads="1"/>
              </p:cNvSpPr>
              <p:nvPr/>
            </p:nvSpPr>
            <p:spPr bwMode="auto">
              <a:xfrm>
                <a:off x="3605213" y="2734963"/>
                <a:ext cx="42672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algn="ctr" eaLnBrk="1" hangingPunct="1"/>
                <a:r>
                  <a:rPr lang="en-US" altLang="th-TH" sz="1800">
                    <a:latin typeface="Cordia New" panose="020B0304020202020204" pitchFamily="34" charset="-34"/>
                    <a:cs typeface="Cordia New" panose="020B0304020202020204" pitchFamily="34" charset="-34"/>
                  </a:rPr>
                  <a:t>has</a:t>
                </a:r>
                <a:endParaRPr lang="th-TH" altLang="th-TH" sz="18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sp>
            <p:nvSpPr>
              <p:cNvPr id="95285" name="Text Box 27"/>
              <p:cNvSpPr txBox="1">
                <a:spLocks noChangeArrowheads="1"/>
              </p:cNvSpPr>
              <p:nvPr/>
            </p:nvSpPr>
            <p:spPr bwMode="auto">
              <a:xfrm>
                <a:off x="5655944" y="2974030"/>
                <a:ext cx="268013" cy="369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algn="ctr" eaLnBrk="1" hangingPunct="1"/>
                <a:r>
                  <a:rPr lang="th-TH" altLang="th-TH" sz="1800">
                    <a:latin typeface="Cordia New" panose="020B0304020202020204" pitchFamily="34" charset="-34"/>
                    <a:cs typeface="Cordia New" panose="020B0304020202020204" pitchFamily="34" charset="-34"/>
                  </a:rPr>
                  <a:t>1</a:t>
                </a:r>
              </a:p>
            </p:txBody>
          </p:sp>
          <p:sp>
            <p:nvSpPr>
              <p:cNvPr id="95286" name="Text Box 28"/>
              <p:cNvSpPr txBox="1">
                <a:spLocks noChangeArrowheads="1"/>
              </p:cNvSpPr>
              <p:nvPr/>
            </p:nvSpPr>
            <p:spPr bwMode="auto">
              <a:xfrm>
                <a:off x="1887939" y="4764508"/>
                <a:ext cx="395936" cy="369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algn="ctr" eaLnBrk="1" hangingPunct="1"/>
                <a:r>
                  <a:rPr lang="en-US" altLang="th-TH" sz="1800">
                    <a:latin typeface="Cordia New" panose="020B0304020202020204" pitchFamily="34" charset="-34"/>
                    <a:cs typeface="Cordia New" panose="020B0304020202020204" pitchFamily="34" charset="-34"/>
                  </a:rPr>
                  <a:t>M</a:t>
                </a:r>
                <a:endParaRPr lang="th-TH" altLang="th-TH" sz="18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cxnSp>
            <p:nvCxnSpPr>
              <p:cNvPr id="89" name="Elbow Connector 88"/>
              <p:cNvCxnSpPr>
                <a:stCxn id="29" idx="1"/>
                <a:endCxn id="47" idx="2"/>
              </p:cNvCxnSpPr>
              <p:nvPr/>
            </p:nvCxnSpPr>
            <p:spPr bwMode="auto">
              <a:xfrm rot="16200000" flipH="1">
                <a:off x="6179914" y="5716269"/>
                <a:ext cx="823924" cy="261960"/>
              </a:xfrm>
              <a:prstGeom prst="bentConnector2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Elbow Connector 89"/>
              <p:cNvCxnSpPr>
                <a:stCxn id="29" idx="1"/>
                <a:endCxn id="47" idx="2"/>
              </p:cNvCxnSpPr>
              <p:nvPr/>
            </p:nvCxnSpPr>
            <p:spPr bwMode="auto">
              <a:xfrm rot="10800000" flipV="1">
                <a:off x="6778424" y="5295585"/>
                <a:ext cx="69856" cy="950926"/>
              </a:xfrm>
              <a:prstGeom prst="bentConnector3">
                <a:avLst>
                  <a:gd name="adj1" fmla="val -1793864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2" name="AutoShape 22"/>
              <p:cNvSpPr>
                <a:spLocks noChangeArrowheads="1"/>
              </p:cNvSpPr>
              <p:nvPr/>
            </p:nvSpPr>
            <p:spPr bwMode="auto">
              <a:xfrm>
                <a:off x="6678403" y="6033783"/>
                <a:ext cx="1093880" cy="425456"/>
              </a:xfrm>
              <a:prstGeom prst="diamond">
                <a:avLst/>
              </a:prstGeom>
              <a:solidFill>
                <a:srgbClr val="F8F8F8"/>
              </a:solidFill>
              <a:ln w="9525">
                <a:solidFill>
                  <a:schemeClr val="accent5">
                    <a:lumMod val="10000"/>
                  </a:schemeClr>
                </a:solidFill>
                <a:miter lim="800000"/>
                <a:tailEnd type="none" w="lg" len="lg"/>
              </a:ln>
            </p:spPr>
            <p:txBody>
              <a:bodyPr>
                <a:spAutoFit/>
              </a:bodyPr>
              <a:lstStyle/>
              <a:p>
                <a:pPr algn="ctr" eaLnBrk="1" hangingPunct="1">
                  <a:defRPr/>
                </a:pPr>
                <a:endParaRPr lang="th-TH" sz="2400" dirty="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sp>
            <p:nvSpPr>
              <p:cNvPr id="95290" name="Text Box 27"/>
              <p:cNvSpPr txBox="1">
                <a:spLocks noChangeArrowheads="1"/>
              </p:cNvSpPr>
              <p:nvPr/>
            </p:nvSpPr>
            <p:spPr bwMode="auto">
              <a:xfrm>
                <a:off x="6135667" y="5478281"/>
                <a:ext cx="268013" cy="369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algn="ctr" eaLnBrk="1" hangingPunct="1"/>
                <a:r>
                  <a:rPr lang="th-TH" altLang="th-TH" sz="1800">
                    <a:latin typeface="Cordia New" panose="020B0304020202020204" pitchFamily="34" charset="-34"/>
                    <a:cs typeface="Cordia New" panose="020B0304020202020204" pitchFamily="34" charset="-34"/>
                  </a:rPr>
                  <a:t>1</a:t>
                </a:r>
              </a:p>
            </p:txBody>
          </p:sp>
          <p:sp>
            <p:nvSpPr>
              <p:cNvPr id="95291" name="Text Box 28"/>
              <p:cNvSpPr txBox="1">
                <a:spLocks noChangeArrowheads="1"/>
              </p:cNvSpPr>
              <p:nvPr/>
            </p:nvSpPr>
            <p:spPr bwMode="auto">
              <a:xfrm>
                <a:off x="6904071" y="5301605"/>
                <a:ext cx="395936" cy="369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algn="ctr" eaLnBrk="1" hangingPunct="1"/>
                <a:r>
                  <a:rPr lang="en-US" altLang="th-TH" sz="1800">
                    <a:latin typeface="Cordia New" panose="020B0304020202020204" pitchFamily="34" charset="-34"/>
                    <a:cs typeface="Cordia New" panose="020B0304020202020204" pitchFamily="34" charset="-34"/>
                  </a:rPr>
                  <a:t>M</a:t>
                </a:r>
                <a:endParaRPr lang="th-TH" altLang="th-TH" sz="18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  <p:sp>
            <p:nvSpPr>
              <p:cNvPr id="95292" name="Text Box 26"/>
              <p:cNvSpPr txBox="1">
                <a:spLocks noChangeArrowheads="1"/>
              </p:cNvSpPr>
              <p:nvPr/>
            </p:nvSpPr>
            <p:spPr bwMode="auto">
              <a:xfrm>
                <a:off x="6895424" y="6074637"/>
                <a:ext cx="660736" cy="369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algn="ctr" eaLnBrk="1" hangingPunct="1"/>
                <a:r>
                  <a:rPr lang="en-US" altLang="th-TH" sz="1800">
                    <a:latin typeface="Cordia New" panose="020B0304020202020204" pitchFamily="34" charset="-34"/>
                    <a:cs typeface="Cordia New" panose="020B0304020202020204" pitchFamily="34" charset="-34"/>
                  </a:rPr>
                  <a:t>Leader</a:t>
                </a:r>
                <a:endParaRPr lang="th-TH" altLang="th-TH" sz="1800">
                  <a:latin typeface="Cordia New" panose="020B0304020202020204" pitchFamily="34" charset="-34"/>
                  <a:cs typeface="Cordia New" panose="020B0304020202020204" pitchFamily="34" charset="-34"/>
                </a:endParaRPr>
              </a:p>
            </p:txBody>
          </p:sp>
        </p:grpSp>
      </p:grpSp>
      <p:cxnSp>
        <p:nvCxnSpPr>
          <p:cNvPr id="93195" name="Straight Connector 93194"/>
          <p:cNvCxnSpPr>
            <a:stCxn id="29" idx="0"/>
            <a:endCxn id="47" idx="2"/>
          </p:cNvCxnSpPr>
          <p:nvPr/>
        </p:nvCxnSpPr>
        <p:spPr>
          <a:xfrm flipH="1" flipV="1">
            <a:off x="2255838" y="2919413"/>
            <a:ext cx="1587" cy="215423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14" name="Straight Connector 93213"/>
          <p:cNvCxnSpPr>
            <a:stCxn id="29" idx="0"/>
            <a:endCxn id="74" idx="1"/>
          </p:cNvCxnSpPr>
          <p:nvPr/>
        </p:nvCxnSpPr>
        <p:spPr>
          <a:xfrm>
            <a:off x="2257425" y="2919413"/>
            <a:ext cx="9255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74" idx="3"/>
            <a:endCxn id="8" idx="1"/>
          </p:cNvCxnSpPr>
          <p:nvPr/>
        </p:nvCxnSpPr>
        <p:spPr>
          <a:xfrm flipV="1">
            <a:off x="4403725" y="2908300"/>
            <a:ext cx="1560513" cy="11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14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6"/>
          <p:cNvSpPr>
            <a:spLocks noChangeArrowheads="1"/>
          </p:cNvSpPr>
          <p:nvPr/>
        </p:nvSpPr>
        <p:spPr bwMode="auto">
          <a:xfrm>
            <a:off x="611188" y="2109788"/>
            <a:ext cx="8001000" cy="267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th-TH" altLang="th-TH">
                <a:latin typeface="Cordia New" panose="020B0304020202020204" pitchFamily="34" charset="-34"/>
                <a:cs typeface="Cordia New" panose="020B0304020202020204" pitchFamily="34" charset="-34"/>
              </a:rPr>
              <a:t>จงวาดรูป </a:t>
            </a:r>
            <a:r>
              <a:rPr lang="en-US" altLang="th-TH">
                <a:latin typeface="Cordia New" panose="020B0304020202020204" pitchFamily="34" charset="-34"/>
                <a:cs typeface="Cordia New" panose="020B0304020202020204" pitchFamily="34" charset="-34"/>
              </a:rPr>
              <a:t>ER Diagram </a:t>
            </a:r>
            <a:r>
              <a:rPr lang="th-TH" altLang="th-TH">
                <a:latin typeface="Cordia New" panose="020B0304020202020204" pitchFamily="34" charset="-34"/>
                <a:cs typeface="Cordia New" panose="020B0304020202020204" pitchFamily="34" charset="-34"/>
              </a:rPr>
              <a:t>ของระบบการฉายภาพยนตร์พร้อมทั้งระบุความสัมพันธ์ให้ถูกต้อง โดยข้อมูล ประกอบด้วย</a:t>
            </a:r>
          </a:p>
          <a:p>
            <a:pPr eaLnBrk="1" hangingPunct="1"/>
            <a:r>
              <a:rPr lang="en-US" altLang="th-TH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  </a:t>
            </a:r>
            <a:r>
              <a:rPr lang="en-US" altLang="th-TH">
                <a:solidFill>
                  <a:srgbClr val="00B0F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- </a:t>
            </a:r>
            <a:r>
              <a:rPr lang="th-TH" altLang="th-TH">
                <a:solidFill>
                  <a:srgbClr val="00B0F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แฟ้มภาพยนตร์ </a:t>
            </a:r>
            <a:r>
              <a:rPr lang="th-TH" altLang="th-TH">
                <a:latin typeface="Cordia New" panose="020B0304020202020204" pitchFamily="34" charset="-34"/>
                <a:cs typeface="Cordia New" panose="020B0304020202020204" pitchFamily="34" charset="-34"/>
              </a:rPr>
              <a:t>ข้อมูลที่เก็บ รหัสภาพยนตร์,ชื่อภาพยนตร์,วันเปิดตัว,ผู้กำกับ</a:t>
            </a:r>
          </a:p>
          <a:p>
            <a:pPr eaLnBrk="1" hangingPunct="1"/>
            <a:r>
              <a:rPr lang="en-US" altLang="th-TH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   </a:t>
            </a:r>
            <a:r>
              <a:rPr lang="en-US" altLang="th-TH">
                <a:solidFill>
                  <a:srgbClr val="00B0F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- </a:t>
            </a:r>
            <a:r>
              <a:rPr lang="th-TH" altLang="th-TH">
                <a:solidFill>
                  <a:srgbClr val="00B0F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แฟ้มผู้แสดง </a:t>
            </a:r>
            <a:r>
              <a:rPr lang="th-TH" altLang="th-TH">
                <a:latin typeface="Cordia New" panose="020B0304020202020204" pitchFamily="34" charset="-34"/>
                <a:cs typeface="Cordia New" panose="020B0304020202020204" pitchFamily="34" charset="-34"/>
              </a:rPr>
              <a:t>ข้อมูลที่เก็บ รหัสนักแสดง,ชื่อนักแสดง,ประวัติการแสดง</a:t>
            </a:r>
          </a:p>
          <a:p>
            <a:pPr eaLnBrk="1" hangingPunct="1"/>
            <a:r>
              <a:rPr lang="en-US" altLang="th-TH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   </a:t>
            </a:r>
            <a:r>
              <a:rPr lang="en-US" altLang="th-TH">
                <a:solidFill>
                  <a:srgbClr val="00B0F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- </a:t>
            </a:r>
            <a:r>
              <a:rPr lang="th-TH" altLang="th-TH">
                <a:solidFill>
                  <a:srgbClr val="00B0F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แฟ้มโรงภาพยนตร์ </a:t>
            </a:r>
            <a:r>
              <a:rPr lang="th-TH" altLang="th-TH">
                <a:latin typeface="Cordia New" panose="020B0304020202020204" pitchFamily="34" charset="-34"/>
                <a:cs typeface="Cordia New" panose="020B0304020202020204" pitchFamily="34" charset="-34"/>
              </a:rPr>
              <a:t>ข้อมูลที่เก็บ รหัสโรงภาพยนตร์,ชื่อโรงภาพยนตร์,ที่อยู่,เบอร์โทรศัพท์</a:t>
            </a:r>
          </a:p>
        </p:txBody>
      </p:sp>
      <p:sp>
        <p:nvSpPr>
          <p:cNvPr id="97283" name="Slide Number Placeholder 1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  <a:normAutofit fontScale="62500" lnSpcReduction="20000"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C7C136CA-D75F-4E86-873C-269B40E787C9}" type="slidenum">
              <a:rPr lang="en-US" altLang="th-TH" sz="1800" smtClean="0">
                <a:solidFill>
                  <a:srgbClr val="FFFFFF"/>
                </a:solidFill>
              </a:rPr>
              <a:pPr/>
              <a:t>122</a:t>
            </a:fld>
            <a:endParaRPr lang="en-US" altLang="th-TH" sz="1800" smtClean="0">
              <a:solidFill>
                <a:srgbClr val="FFFFFF"/>
              </a:solidFill>
            </a:endParaRPr>
          </a:p>
        </p:txBody>
      </p:sp>
      <p:sp>
        <p:nvSpPr>
          <p:cNvPr id="97284" name="TextBox 1"/>
          <p:cNvSpPr txBox="1">
            <a:spLocks noChangeArrowheads="1"/>
          </p:cNvSpPr>
          <p:nvPr/>
        </p:nvSpPr>
        <p:spPr bwMode="auto">
          <a:xfrm>
            <a:off x="611188" y="1557338"/>
            <a:ext cx="8874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th-TH" altLang="th-TH" b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ข้อที่ 2</a:t>
            </a:r>
          </a:p>
        </p:txBody>
      </p:sp>
    </p:spTree>
    <p:extLst>
      <p:ext uri="{BB962C8B-B14F-4D97-AF65-F5344CB8AC3E}">
        <p14:creationId xmlns:p14="http://schemas.microsoft.com/office/powerpoint/2010/main" val="15331364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Number Placeholder 5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  <a:normAutofit fontScale="62500" lnSpcReduction="20000"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4FC79829-D323-424A-9F0B-D3C667059942}" type="slidenum">
              <a:rPr lang="en-US" altLang="th-TH" sz="1800" smtClean="0">
                <a:solidFill>
                  <a:srgbClr val="FFFFFF"/>
                </a:solidFill>
              </a:rPr>
              <a:pPr/>
              <a:t>123</a:t>
            </a:fld>
            <a:endParaRPr lang="en-US" altLang="th-TH" sz="1800" smtClean="0">
              <a:solidFill>
                <a:srgbClr val="FFFFFF"/>
              </a:solidFill>
            </a:endParaRP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414338"/>
            <a:ext cx="6227763" cy="1143000"/>
          </a:xfrm>
        </p:spPr>
        <p:txBody>
          <a:bodyPr>
            <a:normAutofit fontScale="90000"/>
          </a:bodyPr>
          <a:lstStyle/>
          <a:p>
            <a:r>
              <a:rPr lang="en-US" altLang="th-TH" b="1" smtClean="0">
                <a:solidFill>
                  <a:srgbClr val="0070C0"/>
                </a:solidFill>
                <a:latin typeface="Cordia New" panose="020B0304020202020204" pitchFamily="34" charset="-34"/>
              </a:rPr>
              <a:t>ER-Diagram</a:t>
            </a:r>
            <a:br>
              <a:rPr lang="en-US" altLang="th-TH" b="1" smtClean="0">
                <a:solidFill>
                  <a:srgbClr val="0070C0"/>
                </a:solidFill>
                <a:latin typeface="Cordia New" panose="020B0304020202020204" pitchFamily="34" charset="-34"/>
              </a:rPr>
            </a:br>
            <a:r>
              <a:rPr lang="en-US" altLang="th-TH" b="1" smtClean="0">
                <a:solidFill>
                  <a:srgbClr val="0070C0"/>
                </a:solidFill>
                <a:latin typeface="Cordia New" panose="020B0304020202020204" pitchFamily="34" charset="-34"/>
              </a:rPr>
              <a:t> </a:t>
            </a:r>
            <a:r>
              <a:rPr lang="th-TH" altLang="th-TH" b="1" smtClean="0">
                <a:solidFill>
                  <a:srgbClr val="0070C0"/>
                </a:solidFill>
                <a:latin typeface="Cordia New" panose="020B0304020202020204" pitchFamily="34" charset="-34"/>
              </a:rPr>
              <a:t>ของระบบการฉายภาพยนตร์</a:t>
            </a:r>
          </a:p>
        </p:txBody>
      </p:sp>
      <p:grpSp>
        <p:nvGrpSpPr>
          <p:cNvPr id="99332" name="Group 14"/>
          <p:cNvGrpSpPr>
            <a:grpSpLocks/>
          </p:cNvGrpSpPr>
          <p:nvPr/>
        </p:nvGrpSpPr>
        <p:grpSpPr bwMode="auto">
          <a:xfrm>
            <a:off x="6350" y="1379538"/>
            <a:ext cx="9029700" cy="5434012"/>
            <a:chOff x="6045" y="1378817"/>
            <a:chExt cx="9030451" cy="5434559"/>
          </a:xfrm>
        </p:grpSpPr>
        <p:sp>
          <p:nvSpPr>
            <p:cNvPr id="99333" name="Rectangle 4"/>
            <p:cNvSpPr>
              <a:spLocks noChangeArrowheads="1"/>
            </p:cNvSpPr>
            <p:nvPr/>
          </p:nvSpPr>
          <p:spPr bwMode="auto">
            <a:xfrm>
              <a:off x="2339975" y="2997598"/>
              <a:ext cx="1151905" cy="4318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th-TH" altLang="th-TH" sz="2000">
                  <a:latin typeface="Cordia New" panose="020B0304020202020204" pitchFamily="34" charset="-34"/>
                  <a:cs typeface="Cordia New" panose="020B0304020202020204" pitchFamily="34" charset="-34"/>
                </a:rPr>
                <a:t>ภาพยนตร์</a:t>
              </a:r>
            </a:p>
          </p:txBody>
        </p:sp>
        <p:sp>
          <p:nvSpPr>
            <p:cNvPr id="99334" name="Oval 5"/>
            <p:cNvSpPr>
              <a:spLocks noChangeArrowheads="1"/>
            </p:cNvSpPr>
            <p:nvPr/>
          </p:nvSpPr>
          <p:spPr bwMode="auto">
            <a:xfrm>
              <a:off x="2555875" y="1773634"/>
              <a:ext cx="1511300" cy="5032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th-TH" altLang="th-TH" sz="2000" u="sng">
                  <a:latin typeface="Cordia New" panose="020B0304020202020204" pitchFamily="34" charset="-34"/>
                  <a:cs typeface="Cordia New" panose="020B0304020202020204" pitchFamily="34" charset="-34"/>
                </a:rPr>
                <a:t>รหัสภาพยนตร์</a:t>
              </a:r>
            </a:p>
          </p:txBody>
        </p:sp>
        <p:sp>
          <p:nvSpPr>
            <p:cNvPr id="99335" name="Line 6"/>
            <p:cNvSpPr>
              <a:spLocks noChangeShapeType="1"/>
            </p:cNvSpPr>
            <p:nvPr/>
          </p:nvSpPr>
          <p:spPr bwMode="auto">
            <a:xfrm flipH="1">
              <a:off x="2915928" y="2252709"/>
              <a:ext cx="144574" cy="7448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99336" name="Oval 7"/>
            <p:cNvSpPr>
              <a:spLocks noChangeArrowheads="1"/>
            </p:cNvSpPr>
            <p:nvPr/>
          </p:nvSpPr>
          <p:spPr bwMode="auto">
            <a:xfrm>
              <a:off x="900906" y="1794632"/>
              <a:ext cx="1511300" cy="5032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th-TH" altLang="th-TH" sz="2000">
                  <a:latin typeface="Cordia New" panose="020B0304020202020204" pitchFamily="34" charset="-34"/>
                  <a:cs typeface="Cordia New" panose="020B0304020202020204" pitchFamily="34" charset="-34"/>
                </a:rPr>
                <a:t>ชื่อภาพยนตร์</a:t>
              </a:r>
            </a:p>
          </p:txBody>
        </p:sp>
        <p:sp>
          <p:nvSpPr>
            <p:cNvPr id="99337" name="Line 8"/>
            <p:cNvSpPr>
              <a:spLocks noChangeShapeType="1"/>
            </p:cNvSpPr>
            <p:nvPr/>
          </p:nvSpPr>
          <p:spPr bwMode="auto">
            <a:xfrm flipH="1" flipV="1">
              <a:off x="2179564" y="2252708"/>
              <a:ext cx="232641" cy="7448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99338" name="Oval 9"/>
            <p:cNvSpPr>
              <a:spLocks noChangeArrowheads="1"/>
            </p:cNvSpPr>
            <p:nvPr/>
          </p:nvSpPr>
          <p:spPr bwMode="auto">
            <a:xfrm>
              <a:off x="65779" y="2340527"/>
              <a:ext cx="1511300" cy="5032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th-TH" altLang="th-TH" sz="2000">
                  <a:latin typeface="Cordia New" panose="020B0304020202020204" pitchFamily="34" charset="-34"/>
                  <a:cs typeface="Cordia New" panose="020B0304020202020204" pitchFamily="34" charset="-34"/>
                </a:rPr>
                <a:t>วันเปิดตัว</a:t>
              </a:r>
            </a:p>
          </p:txBody>
        </p:sp>
        <p:sp>
          <p:nvSpPr>
            <p:cNvPr id="99339" name="Line 10"/>
            <p:cNvSpPr>
              <a:spLocks noChangeShapeType="1"/>
            </p:cNvSpPr>
            <p:nvPr/>
          </p:nvSpPr>
          <p:spPr bwMode="auto">
            <a:xfrm>
              <a:off x="1517345" y="2700313"/>
              <a:ext cx="822630" cy="4401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99340" name="Rectangle 11"/>
            <p:cNvSpPr>
              <a:spLocks noChangeArrowheads="1"/>
            </p:cNvSpPr>
            <p:nvPr/>
          </p:nvSpPr>
          <p:spPr bwMode="auto">
            <a:xfrm>
              <a:off x="7295437" y="3069035"/>
              <a:ext cx="1417638" cy="3603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th-TH" altLang="th-TH" sz="2000">
                  <a:latin typeface="Cordia New" panose="020B0304020202020204" pitchFamily="34" charset="-34"/>
                  <a:cs typeface="Cordia New" panose="020B0304020202020204" pitchFamily="34" charset="-34"/>
                </a:rPr>
                <a:t>ผู้แสดง</a:t>
              </a:r>
            </a:p>
          </p:txBody>
        </p:sp>
        <p:sp>
          <p:nvSpPr>
            <p:cNvPr id="99341" name="Oval 12"/>
            <p:cNvSpPr>
              <a:spLocks noChangeArrowheads="1"/>
            </p:cNvSpPr>
            <p:nvPr/>
          </p:nvSpPr>
          <p:spPr bwMode="auto">
            <a:xfrm>
              <a:off x="6072530" y="1627112"/>
              <a:ext cx="1292374" cy="45610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th-TH" altLang="th-TH" sz="2000" u="sng">
                  <a:latin typeface="Cordia New" panose="020B0304020202020204" pitchFamily="34" charset="-34"/>
                  <a:cs typeface="Cordia New" panose="020B0304020202020204" pitchFamily="34" charset="-34"/>
                </a:rPr>
                <a:t>รหัสนักแสดง</a:t>
              </a:r>
            </a:p>
          </p:txBody>
        </p:sp>
        <p:sp>
          <p:nvSpPr>
            <p:cNvPr id="99342" name="Line 13"/>
            <p:cNvSpPr>
              <a:spLocks noChangeShapeType="1"/>
            </p:cNvSpPr>
            <p:nvPr/>
          </p:nvSpPr>
          <p:spPr bwMode="auto">
            <a:xfrm flipH="1">
              <a:off x="8410576" y="2420887"/>
              <a:ext cx="95099" cy="6481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99343" name="Oval 14"/>
            <p:cNvSpPr>
              <a:spLocks noChangeArrowheads="1"/>
            </p:cNvSpPr>
            <p:nvPr/>
          </p:nvSpPr>
          <p:spPr bwMode="auto">
            <a:xfrm>
              <a:off x="7258050" y="1378817"/>
              <a:ext cx="1391294" cy="39481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th-TH" altLang="th-TH" sz="2000">
                  <a:latin typeface="Cordia New" panose="020B0304020202020204" pitchFamily="34" charset="-34"/>
                  <a:cs typeface="Cordia New" panose="020B0304020202020204" pitchFamily="34" charset="-34"/>
                </a:rPr>
                <a:t>ชื่อนักแสดง</a:t>
              </a:r>
            </a:p>
          </p:txBody>
        </p:sp>
        <p:sp>
          <p:nvSpPr>
            <p:cNvPr id="99344" name="Line 15"/>
            <p:cNvSpPr>
              <a:spLocks noChangeShapeType="1"/>
            </p:cNvSpPr>
            <p:nvPr/>
          </p:nvSpPr>
          <p:spPr bwMode="auto">
            <a:xfrm flipH="1" flipV="1">
              <a:off x="6943708" y="2088927"/>
              <a:ext cx="421195" cy="9801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99345" name="Oval 16"/>
            <p:cNvSpPr>
              <a:spLocks noChangeArrowheads="1"/>
            </p:cNvSpPr>
            <p:nvPr/>
          </p:nvSpPr>
          <p:spPr bwMode="auto">
            <a:xfrm>
              <a:off x="7632700" y="2020011"/>
              <a:ext cx="1403796" cy="40087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th-TH" altLang="th-TH" sz="2000">
                  <a:latin typeface="Cordia New" panose="020B0304020202020204" pitchFamily="34" charset="-34"/>
                  <a:cs typeface="Cordia New" panose="020B0304020202020204" pitchFamily="34" charset="-34"/>
                </a:rPr>
                <a:t>ประวัติการแสดง</a:t>
              </a:r>
            </a:p>
          </p:txBody>
        </p:sp>
        <p:sp>
          <p:nvSpPr>
            <p:cNvPr id="99346" name="Line 17"/>
            <p:cNvSpPr>
              <a:spLocks noChangeShapeType="1"/>
            </p:cNvSpPr>
            <p:nvPr/>
          </p:nvSpPr>
          <p:spPr bwMode="auto">
            <a:xfrm flipH="1">
              <a:off x="7480818" y="1758914"/>
              <a:ext cx="107950" cy="13101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grpSp>
          <p:nvGrpSpPr>
            <p:cNvPr id="99347" name="Group 1"/>
            <p:cNvGrpSpPr>
              <a:grpSpLocks/>
            </p:cNvGrpSpPr>
            <p:nvPr/>
          </p:nvGrpSpPr>
          <p:grpSpPr bwMode="auto">
            <a:xfrm>
              <a:off x="65779" y="5403283"/>
              <a:ext cx="3641481" cy="1366836"/>
              <a:chOff x="3233982" y="5157789"/>
              <a:chExt cx="3641481" cy="1366836"/>
            </a:xfrm>
          </p:grpSpPr>
          <p:sp>
            <p:nvSpPr>
              <p:cNvPr id="99378" name="Rectangle 18"/>
              <p:cNvSpPr>
                <a:spLocks noChangeArrowheads="1"/>
              </p:cNvSpPr>
              <p:nvPr/>
            </p:nvSpPr>
            <p:spPr bwMode="auto">
              <a:xfrm>
                <a:off x="5363939" y="5157789"/>
                <a:ext cx="1511524" cy="4525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algn="ctr" eaLnBrk="1" hangingPunct="1"/>
                <a:r>
                  <a:rPr lang="th-TH" altLang="th-TH" sz="2000">
                    <a:latin typeface="Cordia New" panose="020B0304020202020204" pitchFamily="34" charset="-34"/>
                    <a:cs typeface="Cordia New" panose="020B0304020202020204" pitchFamily="34" charset="-34"/>
                  </a:rPr>
                  <a:t>โรงภาพยนตร์</a:t>
                </a:r>
              </a:p>
            </p:txBody>
          </p:sp>
          <p:sp>
            <p:nvSpPr>
              <p:cNvPr id="99379" name="Oval 19"/>
              <p:cNvSpPr>
                <a:spLocks noChangeArrowheads="1"/>
              </p:cNvSpPr>
              <p:nvPr/>
            </p:nvSpPr>
            <p:spPr bwMode="auto">
              <a:xfrm>
                <a:off x="3233982" y="5229225"/>
                <a:ext cx="1611068" cy="47321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algn="ctr" eaLnBrk="1" hangingPunct="1"/>
                <a:r>
                  <a:rPr lang="th-TH" altLang="th-TH" sz="2000" u="sng">
                    <a:latin typeface="Cordia New" panose="020B0304020202020204" pitchFamily="34" charset="-34"/>
                    <a:cs typeface="Cordia New" panose="020B0304020202020204" pitchFamily="34" charset="-34"/>
                  </a:rPr>
                  <a:t>รหัสโรงภาพยนตร์</a:t>
                </a:r>
              </a:p>
            </p:txBody>
          </p:sp>
          <p:sp>
            <p:nvSpPr>
              <p:cNvPr id="99380" name="Line 20"/>
              <p:cNvSpPr>
                <a:spLocks noChangeShapeType="1"/>
              </p:cNvSpPr>
              <p:nvPr/>
            </p:nvSpPr>
            <p:spPr bwMode="auto">
              <a:xfrm flipH="1">
                <a:off x="4845049" y="5480844"/>
                <a:ext cx="5188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th-TH"/>
              </a:p>
            </p:txBody>
          </p:sp>
          <p:sp>
            <p:nvSpPr>
              <p:cNvPr id="99381" name="Oval 21"/>
              <p:cNvSpPr>
                <a:spLocks noChangeArrowheads="1"/>
              </p:cNvSpPr>
              <p:nvPr/>
            </p:nvSpPr>
            <p:spPr bwMode="auto">
              <a:xfrm>
                <a:off x="4702175" y="6021388"/>
                <a:ext cx="1511300" cy="503237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algn="ctr" eaLnBrk="1" hangingPunct="1"/>
                <a:r>
                  <a:rPr lang="th-TH" altLang="th-TH" sz="2000">
                    <a:latin typeface="Cordia New" panose="020B0304020202020204" pitchFamily="34" charset="-34"/>
                    <a:cs typeface="Cordia New" panose="020B0304020202020204" pitchFamily="34" charset="-34"/>
                  </a:rPr>
                  <a:t>ชื่อโรงภาพยนตร์</a:t>
                </a:r>
              </a:p>
            </p:txBody>
          </p:sp>
          <p:sp>
            <p:nvSpPr>
              <p:cNvPr id="99382" name="Line 22"/>
              <p:cNvSpPr>
                <a:spLocks noChangeShapeType="1"/>
              </p:cNvSpPr>
              <p:nvPr/>
            </p:nvSpPr>
            <p:spPr bwMode="auto">
              <a:xfrm flipH="1">
                <a:off x="5494338" y="5610293"/>
                <a:ext cx="85501" cy="41109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th-TH"/>
              </a:p>
            </p:txBody>
          </p:sp>
        </p:grpSp>
        <p:sp>
          <p:nvSpPr>
            <p:cNvPr id="99348" name="Oval 9"/>
            <p:cNvSpPr>
              <a:spLocks noChangeArrowheads="1"/>
            </p:cNvSpPr>
            <p:nvPr/>
          </p:nvSpPr>
          <p:spPr bwMode="auto">
            <a:xfrm>
              <a:off x="6045" y="3142060"/>
              <a:ext cx="1511300" cy="5032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th-TH" altLang="th-TH" sz="2000">
                  <a:latin typeface="Cordia New" panose="020B0304020202020204" pitchFamily="34" charset="-34"/>
                  <a:cs typeface="Cordia New" panose="020B0304020202020204" pitchFamily="34" charset="-34"/>
                </a:rPr>
                <a:t>ผู้กำกับ</a:t>
              </a:r>
            </a:p>
          </p:txBody>
        </p:sp>
        <p:sp>
          <p:nvSpPr>
            <p:cNvPr id="99349" name="Line 10"/>
            <p:cNvSpPr>
              <a:spLocks noChangeShapeType="1"/>
            </p:cNvSpPr>
            <p:nvPr/>
          </p:nvSpPr>
          <p:spPr bwMode="auto">
            <a:xfrm flipV="1">
              <a:off x="1517345" y="3365896"/>
              <a:ext cx="822630" cy="37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99350" name="Oval 21"/>
            <p:cNvSpPr>
              <a:spLocks noChangeArrowheads="1"/>
            </p:cNvSpPr>
            <p:nvPr/>
          </p:nvSpPr>
          <p:spPr bwMode="auto">
            <a:xfrm>
              <a:off x="3203487" y="6310139"/>
              <a:ext cx="1511300" cy="5032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th-TH" altLang="th-TH" sz="2000">
                  <a:latin typeface="Cordia New" panose="020B0304020202020204" pitchFamily="34" charset="-34"/>
                  <a:cs typeface="Cordia New" panose="020B0304020202020204" pitchFamily="34" charset="-34"/>
                </a:rPr>
                <a:t>ที่อยู่</a:t>
              </a:r>
            </a:p>
          </p:txBody>
        </p:sp>
        <p:sp>
          <p:nvSpPr>
            <p:cNvPr id="99351" name="Line 22"/>
            <p:cNvSpPr>
              <a:spLocks noChangeShapeType="1"/>
            </p:cNvSpPr>
            <p:nvPr/>
          </p:nvSpPr>
          <p:spPr bwMode="auto">
            <a:xfrm>
              <a:off x="3491880" y="5878531"/>
              <a:ext cx="215380" cy="4316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99352" name="Oval 21"/>
            <p:cNvSpPr>
              <a:spLocks noChangeArrowheads="1"/>
            </p:cNvSpPr>
            <p:nvPr/>
          </p:nvSpPr>
          <p:spPr bwMode="auto">
            <a:xfrm>
              <a:off x="4523012" y="5827841"/>
              <a:ext cx="1511300" cy="5032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th-TH" altLang="th-TH" sz="2000">
                  <a:latin typeface="Cordia New" panose="020B0304020202020204" pitchFamily="34" charset="-34"/>
                  <a:cs typeface="Cordia New" panose="020B0304020202020204" pitchFamily="34" charset="-34"/>
                </a:rPr>
                <a:t>เบอร์โทรศัพท์</a:t>
              </a:r>
            </a:p>
          </p:txBody>
        </p:sp>
        <p:sp>
          <p:nvSpPr>
            <p:cNvPr id="99353" name="Line 22"/>
            <p:cNvSpPr>
              <a:spLocks noChangeShapeType="1"/>
            </p:cNvSpPr>
            <p:nvPr/>
          </p:nvSpPr>
          <p:spPr bwMode="auto">
            <a:xfrm>
              <a:off x="3707260" y="5763643"/>
              <a:ext cx="899577" cy="1842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99354" name="AutoShape 6"/>
            <p:cNvSpPr>
              <a:spLocks noChangeArrowheads="1"/>
            </p:cNvSpPr>
            <p:nvPr/>
          </p:nvSpPr>
          <p:spPr bwMode="auto">
            <a:xfrm>
              <a:off x="4680905" y="2995248"/>
              <a:ext cx="1412376" cy="422156"/>
            </a:xfrm>
            <a:prstGeom prst="flowChartDecision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th-TH" altLang="th-TH" sz="2000">
                  <a:latin typeface="Cordia New" panose="020B0304020202020204" pitchFamily="34" charset="-34"/>
                  <a:cs typeface="Cordia New" panose="020B0304020202020204" pitchFamily="34" charset="-34"/>
                </a:rPr>
                <a:t>การแสดง</a:t>
              </a:r>
            </a:p>
          </p:txBody>
        </p:sp>
        <p:sp>
          <p:nvSpPr>
            <p:cNvPr id="99355" name="Line 10"/>
            <p:cNvSpPr>
              <a:spLocks noChangeShapeType="1"/>
            </p:cNvSpPr>
            <p:nvPr/>
          </p:nvSpPr>
          <p:spPr bwMode="auto">
            <a:xfrm flipV="1">
              <a:off x="3491879" y="3206325"/>
              <a:ext cx="122290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99356" name="Line 10"/>
            <p:cNvSpPr>
              <a:spLocks noChangeShapeType="1"/>
            </p:cNvSpPr>
            <p:nvPr/>
          </p:nvSpPr>
          <p:spPr bwMode="auto">
            <a:xfrm flipV="1">
              <a:off x="6072530" y="3206326"/>
              <a:ext cx="122290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681622" y="2995055"/>
              <a:ext cx="1411404" cy="422318"/>
            </a:xfrm>
            <a:prstGeom prst="rect">
              <a:avLst/>
            </a:prstGeom>
            <a:noFill/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th-TH"/>
            </a:p>
          </p:txBody>
        </p:sp>
        <p:sp>
          <p:nvSpPr>
            <p:cNvPr id="99358" name="AutoShape 6"/>
            <p:cNvSpPr>
              <a:spLocks noChangeArrowheads="1"/>
            </p:cNvSpPr>
            <p:nvPr/>
          </p:nvSpPr>
          <p:spPr bwMode="auto">
            <a:xfrm>
              <a:off x="2195736" y="4220347"/>
              <a:ext cx="1412376" cy="422156"/>
            </a:xfrm>
            <a:prstGeom prst="flowChartDecision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th-TH" altLang="th-TH" sz="2000">
                  <a:latin typeface="Cordia New" panose="020B0304020202020204" pitchFamily="34" charset="-34"/>
                  <a:cs typeface="Cordia New" panose="020B0304020202020204" pitchFamily="34" charset="-34"/>
                </a:rPr>
                <a:t>การเข้าฉาย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209678" y="4212789"/>
              <a:ext cx="1412993" cy="422318"/>
            </a:xfrm>
            <a:prstGeom prst="rect">
              <a:avLst/>
            </a:prstGeom>
            <a:noFill/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th-TH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2901886" y="3436424"/>
              <a:ext cx="0" cy="75572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2901886" y="4647808"/>
              <a:ext cx="0" cy="75572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9362" name="Text Box 18"/>
            <p:cNvSpPr txBox="1">
              <a:spLocks noChangeArrowheads="1"/>
            </p:cNvSpPr>
            <p:nvPr/>
          </p:nvSpPr>
          <p:spPr bwMode="auto">
            <a:xfrm>
              <a:off x="3474467" y="2922305"/>
              <a:ext cx="267290" cy="3439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/>
              <a:r>
                <a:rPr lang="en-US" altLang="th-TH" sz="2000">
                  <a:latin typeface="Cordia New" panose="020B0304020202020204" pitchFamily="34" charset="-34"/>
                  <a:cs typeface="Cordia New" panose="020B0304020202020204" pitchFamily="34" charset="-34"/>
                </a:rPr>
                <a:t>1</a:t>
              </a:r>
              <a:endParaRPr lang="th-TH" altLang="th-TH" sz="20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99363" name="Text Box 18"/>
            <p:cNvSpPr txBox="1">
              <a:spLocks noChangeArrowheads="1"/>
            </p:cNvSpPr>
            <p:nvPr/>
          </p:nvSpPr>
          <p:spPr bwMode="auto">
            <a:xfrm>
              <a:off x="7020660" y="2882242"/>
              <a:ext cx="267290" cy="3439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/>
              <a:r>
                <a:rPr lang="en-US" altLang="th-TH" sz="2000">
                  <a:latin typeface="Cordia New" panose="020B0304020202020204" pitchFamily="34" charset="-34"/>
                  <a:cs typeface="Cordia New" panose="020B0304020202020204" pitchFamily="34" charset="-34"/>
                </a:rPr>
                <a:t>1</a:t>
              </a:r>
              <a:endParaRPr lang="th-TH" altLang="th-TH" sz="20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99364" name="Text Box 18"/>
            <p:cNvSpPr txBox="1">
              <a:spLocks noChangeArrowheads="1"/>
            </p:cNvSpPr>
            <p:nvPr/>
          </p:nvSpPr>
          <p:spPr bwMode="auto">
            <a:xfrm>
              <a:off x="2843808" y="3356992"/>
              <a:ext cx="267290" cy="3439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/>
              <a:r>
                <a:rPr lang="en-US" altLang="th-TH" sz="2000">
                  <a:latin typeface="Cordia New" panose="020B0304020202020204" pitchFamily="34" charset="-34"/>
                  <a:cs typeface="Cordia New" panose="020B0304020202020204" pitchFamily="34" charset="-34"/>
                </a:rPr>
                <a:t>1</a:t>
              </a:r>
              <a:endParaRPr lang="th-TH" altLang="th-TH" sz="20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99365" name="Text Box 18"/>
            <p:cNvSpPr txBox="1">
              <a:spLocks noChangeArrowheads="1"/>
            </p:cNvSpPr>
            <p:nvPr/>
          </p:nvSpPr>
          <p:spPr bwMode="auto">
            <a:xfrm>
              <a:off x="2915927" y="5132714"/>
              <a:ext cx="267290" cy="3439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/>
              <a:r>
                <a:rPr lang="en-US" altLang="th-TH" sz="2000">
                  <a:latin typeface="Cordia New" panose="020B0304020202020204" pitchFamily="34" charset="-34"/>
                  <a:cs typeface="Cordia New" panose="020B0304020202020204" pitchFamily="34" charset="-34"/>
                </a:rPr>
                <a:t>1</a:t>
              </a:r>
              <a:endParaRPr lang="th-TH" altLang="th-TH" sz="20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99366" name="Text Box 18"/>
            <p:cNvSpPr txBox="1">
              <a:spLocks noChangeArrowheads="1"/>
            </p:cNvSpPr>
            <p:nvPr/>
          </p:nvSpPr>
          <p:spPr bwMode="auto">
            <a:xfrm>
              <a:off x="2879359" y="3933056"/>
              <a:ext cx="32412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/>
              <a:r>
                <a:rPr lang="en-US" altLang="th-TH" sz="2000">
                  <a:latin typeface="Cordia New" panose="020B0304020202020204" pitchFamily="34" charset="-34"/>
                  <a:cs typeface="Cordia New" panose="020B0304020202020204" pitchFamily="34" charset="-34"/>
                </a:rPr>
                <a:t>M</a:t>
              </a:r>
              <a:endParaRPr lang="th-TH" altLang="th-TH" sz="20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99367" name="Text Box 18"/>
            <p:cNvSpPr txBox="1">
              <a:spLocks noChangeArrowheads="1"/>
            </p:cNvSpPr>
            <p:nvPr/>
          </p:nvSpPr>
          <p:spPr bwMode="auto">
            <a:xfrm>
              <a:off x="4390658" y="2922305"/>
              <a:ext cx="32412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/>
              <a:r>
                <a:rPr lang="en-US" altLang="th-TH" sz="2000">
                  <a:latin typeface="Cordia New" panose="020B0304020202020204" pitchFamily="34" charset="-34"/>
                  <a:cs typeface="Cordia New" panose="020B0304020202020204" pitchFamily="34" charset="-34"/>
                </a:rPr>
                <a:t>M</a:t>
              </a:r>
              <a:endParaRPr lang="th-TH" altLang="th-TH" sz="20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99368" name="Text Box 18"/>
            <p:cNvSpPr txBox="1">
              <a:spLocks noChangeArrowheads="1"/>
            </p:cNvSpPr>
            <p:nvPr/>
          </p:nvSpPr>
          <p:spPr bwMode="auto">
            <a:xfrm>
              <a:off x="2951498" y="4626955"/>
              <a:ext cx="30649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/>
              <a:r>
                <a:rPr lang="en-US" altLang="th-TH" sz="2000">
                  <a:latin typeface="Cordia New" panose="020B0304020202020204" pitchFamily="34" charset="-34"/>
                  <a:cs typeface="Cordia New" panose="020B0304020202020204" pitchFamily="34" charset="-34"/>
                </a:rPr>
                <a:t>N</a:t>
              </a:r>
              <a:endParaRPr lang="th-TH" altLang="th-TH" sz="20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99369" name="Text Box 18"/>
            <p:cNvSpPr txBox="1">
              <a:spLocks noChangeArrowheads="1"/>
            </p:cNvSpPr>
            <p:nvPr/>
          </p:nvSpPr>
          <p:spPr bwMode="auto">
            <a:xfrm>
              <a:off x="6093281" y="2924944"/>
              <a:ext cx="30649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/>
              <a:r>
                <a:rPr lang="en-US" altLang="th-TH" sz="2000">
                  <a:latin typeface="Cordia New" panose="020B0304020202020204" pitchFamily="34" charset="-34"/>
                  <a:cs typeface="Cordia New" panose="020B0304020202020204" pitchFamily="34" charset="-34"/>
                </a:rPr>
                <a:t>N</a:t>
              </a:r>
              <a:endParaRPr lang="th-TH" altLang="th-TH" sz="20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99370" name="Oval 5"/>
            <p:cNvSpPr>
              <a:spLocks noChangeArrowheads="1"/>
            </p:cNvSpPr>
            <p:nvPr/>
          </p:nvSpPr>
          <p:spPr bwMode="auto">
            <a:xfrm>
              <a:off x="5075871" y="4081547"/>
              <a:ext cx="1511300" cy="5032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th-TH" altLang="th-TH" sz="2000" u="sng">
                  <a:latin typeface="Cordia New" panose="020B0304020202020204" pitchFamily="34" charset="-34"/>
                  <a:cs typeface="Cordia New" panose="020B0304020202020204" pitchFamily="34" charset="-34"/>
                </a:rPr>
                <a:t>รหัสภาพยนตร์</a:t>
              </a:r>
            </a:p>
          </p:txBody>
        </p:sp>
        <p:sp>
          <p:nvSpPr>
            <p:cNvPr id="99371" name="Line 6"/>
            <p:cNvSpPr>
              <a:spLocks noChangeShapeType="1"/>
            </p:cNvSpPr>
            <p:nvPr/>
          </p:nvSpPr>
          <p:spPr bwMode="auto">
            <a:xfrm>
              <a:off x="5043533" y="3417305"/>
              <a:ext cx="343559" cy="7158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99372" name="Oval 12"/>
            <p:cNvSpPr>
              <a:spLocks noChangeArrowheads="1"/>
            </p:cNvSpPr>
            <p:nvPr/>
          </p:nvSpPr>
          <p:spPr bwMode="auto">
            <a:xfrm>
              <a:off x="6656695" y="3932885"/>
              <a:ext cx="1292374" cy="45610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th-TH" altLang="th-TH" sz="2000" u="sng">
                  <a:latin typeface="Cordia New" panose="020B0304020202020204" pitchFamily="34" charset="-34"/>
                  <a:cs typeface="Cordia New" panose="020B0304020202020204" pitchFamily="34" charset="-34"/>
                </a:rPr>
                <a:t>รหัสนักแสดง</a:t>
              </a:r>
            </a:p>
          </p:txBody>
        </p:sp>
        <p:sp>
          <p:nvSpPr>
            <p:cNvPr id="99373" name="Line 15"/>
            <p:cNvSpPr>
              <a:spLocks noChangeShapeType="1"/>
            </p:cNvSpPr>
            <p:nvPr/>
          </p:nvSpPr>
          <p:spPr bwMode="auto">
            <a:xfrm flipH="1" flipV="1">
              <a:off x="5978578" y="3436210"/>
              <a:ext cx="1042081" cy="4968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99374" name="Oval 5"/>
            <p:cNvSpPr>
              <a:spLocks noChangeArrowheads="1"/>
            </p:cNvSpPr>
            <p:nvPr/>
          </p:nvSpPr>
          <p:spPr bwMode="auto">
            <a:xfrm>
              <a:off x="3959137" y="4773963"/>
              <a:ext cx="1511300" cy="5032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th-TH" altLang="th-TH" sz="2000" u="sng">
                  <a:latin typeface="Cordia New" panose="020B0304020202020204" pitchFamily="34" charset="-34"/>
                  <a:cs typeface="Cordia New" panose="020B0304020202020204" pitchFamily="34" charset="-34"/>
                </a:rPr>
                <a:t>รหัสภาพยนตร์</a:t>
              </a:r>
            </a:p>
          </p:txBody>
        </p:sp>
        <p:sp>
          <p:nvSpPr>
            <p:cNvPr id="99375" name="Line 6"/>
            <p:cNvSpPr>
              <a:spLocks noChangeShapeType="1"/>
            </p:cNvSpPr>
            <p:nvPr/>
          </p:nvSpPr>
          <p:spPr bwMode="auto">
            <a:xfrm>
              <a:off x="3631504" y="4343798"/>
              <a:ext cx="548936" cy="4938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99376" name="Oval 19"/>
            <p:cNvSpPr>
              <a:spLocks noChangeArrowheads="1"/>
            </p:cNvSpPr>
            <p:nvPr/>
          </p:nvSpPr>
          <p:spPr bwMode="auto">
            <a:xfrm>
              <a:off x="69317" y="4072226"/>
              <a:ext cx="1611068" cy="47321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th-TH" altLang="th-TH" sz="2000" u="sng">
                  <a:latin typeface="Cordia New" panose="020B0304020202020204" pitchFamily="34" charset="-34"/>
                  <a:cs typeface="Cordia New" panose="020B0304020202020204" pitchFamily="34" charset="-34"/>
                </a:rPr>
                <a:t>รหัสโรงภาพยนตร์</a:t>
              </a:r>
            </a:p>
          </p:txBody>
        </p:sp>
        <p:sp>
          <p:nvSpPr>
            <p:cNvPr id="99377" name="Line 20"/>
            <p:cNvSpPr>
              <a:spLocks noChangeShapeType="1"/>
            </p:cNvSpPr>
            <p:nvPr/>
          </p:nvSpPr>
          <p:spPr bwMode="auto">
            <a:xfrm flipH="1">
              <a:off x="1680384" y="4323845"/>
              <a:ext cx="5188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312959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Number Placeholder 5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  <a:normAutofit fontScale="62500" lnSpcReduction="20000"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5AE5696B-78C0-49A7-AD1F-E01DFF7ED5FA}" type="slidenum">
              <a:rPr lang="en-US" altLang="th-TH" sz="1800" smtClean="0">
                <a:solidFill>
                  <a:srgbClr val="FFFFFF"/>
                </a:solidFill>
              </a:rPr>
              <a:pPr/>
              <a:t>124</a:t>
            </a:fld>
            <a:endParaRPr lang="en-US" altLang="th-TH" sz="1800" smtClean="0">
              <a:solidFill>
                <a:srgbClr val="FFFFFF"/>
              </a:solidFill>
            </a:endParaRPr>
          </a:p>
        </p:txBody>
      </p:sp>
      <p:sp>
        <p:nvSpPr>
          <p:cNvPr id="101379" name="Rectangle 3"/>
          <p:cNvSpPr>
            <a:spLocks noGrp="1" noChangeArrowheads="1"/>
          </p:cNvSpPr>
          <p:nvPr>
            <p:ph idx="1"/>
          </p:nvPr>
        </p:nvSpPr>
        <p:spPr>
          <a:xfrm>
            <a:off x="1259632" y="1052736"/>
            <a:ext cx="8153400" cy="4495800"/>
          </a:xfrm>
        </p:spPr>
        <p:txBody>
          <a:bodyPr/>
          <a:lstStyle/>
          <a:p>
            <a:r>
              <a:rPr lang="th-TH" altLang="th-TH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เขียน </a:t>
            </a:r>
            <a:r>
              <a:rPr lang="en-US" altLang="th-TH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ER-Diagram </a:t>
            </a:r>
            <a:r>
              <a:rPr lang="th-TH" altLang="th-TH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ของระบบการขายสินค้าร้าน</a:t>
            </a:r>
            <a:r>
              <a:rPr lang="en-US" altLang="th-TH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 ABC </a:t>
            </a:r>
            <a:r>
              <a:rPr lang="th-TH" altLang="th-TH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คอมพิวเตอร์ โดยกำหนดเงื่อนไขของระบบดังนี้</a:t>
            </a:r>
          </a:p>
          <a:p>
            <a:pPr lvl="1"/>
            <a:r>
              <a:rPr lang="th-TH" altLang="th-TH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เวลาซื้อสินค้าลูกค้าแต่ละคน</a:t>
            </a:r>
            <a:r>
              <a:rPr lang="th-TH" altLang="th-TH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ต้อง</a:t>
            </a:r>
            <a:r>
              <a:rPr lang="th-TH" altLang="th-TH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ได้รับใบเสร็จซึ่งสามารถได้รับใบเสร็จมากกว่าหนึ่งใบ</a:t>
            </a:r>
          </a:p>
          <a:p>
            <a:pPr lvl="1"/>
            <a:r>
              <a:rPr lang="th-TH" altLang="th-TH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ใบเสร็จรับเงินแต่ละใบ</a:t>
            </a:r>
            <a:r>
              <a:rPr lang="th-TH" altLang="th-TH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ต้อง</a:t>
            </a:r>
            <a:r>
              <a:rPr lang="th-TH" altLang="th-TH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มีสินค้าอยู่ใบเสร็จรับเงินหลายใบมีสินค้าได้หลายชิ้น</a:t>
            </a:r>
          </a:p>
          <a:p>
            <a:pPr lvl="1"/>
            <a:r>
              <a:rPr lang="th-TH" altLang="th-TH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ในใบเสร็จแต่ละใบจะ</a:t>
            </a:r>
            <a:r>
              <a:rPr lang="th-TH" altLang="th-TH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ต้อง</a:t>
            </a:r>
            <a:r>
              <a:rPr lang="th-TH" altLang="th-TH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มีพนักขายเพียงคนเดียวเท่านั้น</a:t>
            </a:r>
          </a:p>
          <a:p>
            <a:pPr lvl="1"/>
            <a:r>
              <a:rPr lang="th-TH" altLang="th-TH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สินค้าจะ</a:t>
            </a:r>
            <a:r>
              <a:rPr lang="th-TH" altLang="th-TH" dirty="0" smtClean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ต้อง</a:t>
            </a:r>
            <a:r>
              <a:rPr lang="th-TH" altLang="th-TH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มีประเภทของตัวเอง</a:t>
            </a:r>
          </a:p>
          <a:p>
            <a:pPr lvl="1">
              <a:buFont typeface="Wingdings" panose="05000000000000000000" pitchFamily="2" charset="2"/>
              <a:buNone/>
            </a:pPr>
            <a:endParaRPr lang="th-TH" altLang="th-TH" dirty="0" smtClean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01380" name="Rectangle 1"/>
          <p:cNvSpPr>
            <a:spLocks noChangeArrowheads="1"/>
          </p:cNvSpPr>
          <p:nvPr/>
        </p:nvSpPr>
        <p:spPr bwMode="auto">
          <a:xfrm>
            <a:off x="611188" y="1628775"/>
            <a:ext cx="8874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th-TH" altLang="th-TH" b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ข้อที่ 3</a:t>
            </a:r>
            <a:endParaRPr lang="en-US" altLang="th-TH" b="1">
              <a:solidFill>
                <a:srgbClr val="C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797435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Number Placeholder 5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174038" y="217488"/>
            <a:ext cx="762000" cy="366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A6321EAC-678B-45C2-9E9D-700C23B8F8C6}" type="slidenum">
              <a:rPr lang="en-US" altLang="th-TH" sz="1800" smtClean="0">
                <a:solidFill>
                  <a:srgbClr val="FFFFFF"/>
                </a:solidFill>
              </a:rPr>
              <a:pPr/>
              <a:t>125</a:t>
            </a:fld>
            <a:endParaRPr lang="en-US" altLang="th-TH" sz="1800" smtClean="0">
              <a:solidFill>
                <a:srgbClr val="FFFFFF"/>
              </a:solidFill>
            </a:endParaRP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title"/>
          </p:nvPr>
        </p:nvSpPr>
        <p:spPr>
          <a:xfrm>
            <a:off x="5010150" y="5692775"/>
            <a:ext cx="4087813" cy="1143000"/>
          </a:xfrm>
        </p:spPr>
        <p:txBody>
          <a:bodyPr>
            <a:normAutofit fontScale="90000"/>
          </a:bodyPr>
          <a:lstStyle/>
          <a:p>
            <a:r>
              <a:rPr lang="en-US" altLang="th-TH" b="1" smtClean="0">
                <a:solidFill>
                  <a:srgbClr val="0070C0"/>
                </a:solidFill>
                <a:latin typeface="Cordia New" panose="020B0304020202020204" pitchFamily="34" charset="-34"/>
              </a:rPr>
              <a:t>ER-Diagram</a:t>
            </a:r>
            <a:br>
              <a:rPr lang="en-US" altLang="th-TH" b="1" smtClean="0">
                <a:solidFill>
                  <a:srgbClr val="0070C0"/>
                </a:solidFill>
                <a:latin typeface="Cordia New" panose="020B0304020202020204" pitchFamily="34" charset="-34"/>
              </a:rPr>
            </a:br>
            <a:r>
              <a:rPr lang="en-US" altLang="th-TH" b="1" smtClean="0">
                <a:solidFill>
                  <a:srgbClr val="0070C0"/>
                </a:solidFill>
                <a:latin typeface="Cordia New" panose="020B0304020202020204" pitchFamily="34" charset="-34"/>
              </a:rPr>
              <a:t> </a:t>
            </a:r>
            <a:r>
              <a:rPr lang="th-TH" altLang="th-TH" b="1" smtClean="0">
                <a:solidFill>
                  <a:srgbClr val="0070C0"/>
                </a:solidFill>
                <a:latin typeface="Cordia New" panose="020B0304020202020204" pitchFamily="34" charset="-34"/>
              </a:rPr>
              <a:t>ของระบบการขายสินค้า </a:t>
            </a:r>
          </a:p>
        </p:txBody>
      </p:sp>
      <p:grpSp>
        <p:nvGrpSpPr>
          <p:cNvPr id="103428" name="Group 3"/>
          <p:cNvGrpSpPr>
            <a:grpSpLocks/>
          </p:cNvGrpSpPr>
          <p:nvPr/>
        </p:nvGrpSpPr>
        <p:grpSpPr bwMode="auto">
          <a:xfrm>
            <a:off x="157163" y="546100"/>
            <a:ext cx="8950325" cy="6196013"/>
            <a:chOff x="157864" y="275259"/>
            <a:chExt cx="8949624" cy="6195614"/>
          </a:xfrm>
        </p:grpSpPr>
        <p:sp>
          <p:nvSpPr>
            <p:cNvPr id="103429" name="Rectangle 2"/>
            <p:cNvSpPr>
              <a:spLocks noChangeArrowheads="1"/>
            </p:cNvSpPr>
            <p:nvPr/>
          </p:nvSpPr>
          <p:spPr bwMode="auto">
            <a:xfrm>
              <a:off x="4880456" y="3048850"/>
              <a:ext cx="1296987" cy="635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endParaRPr lang="th-TH" altLang="th-TH" sz="20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103430" name="Rectangle 5"/>
            <p:cNvSpPr>
              <a:spLocks noChangeArrowheads="1"/>
            </p:cNvSpPr>
            <p:nvPr/>
          </p:nvSpPr>
          <p:spPr bwMode="auto">
            <a:xfrm>
              <a:off x="2547810" y="5518373"/>
              <a:ext cx="1368425" cy="5032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en-US" altLang="th-TH" sz="2000">
                  <a:latin typeface="Cordia New" panose="020B0304020202020204" pitchFamily="34" charset="-34"/>
                  <a:cs typeface="Cordia New" panose="020B0304020202020204" pitchFamily="34" charset="-34"/>
                </a:rPr>
                <a:t>Customer</a:t>
              </a:r>
              <a:endParaRPr lang="th-TH" altLang="th-TH" sz="20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103431" name="Oval 6"/>
            <p:cNvSpPr>
              <a:spLocks noChangeArrowheads="1"/>
            </p:cNvSpPr>
            <p:nvPr/>
          </p:nvSpPr>
          <p:spPr bwMode="auto">
            <a:xfrm>
              <a:off x="938232" y="4797648"/>
              <a:ext cx="1423988" cy="4683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en-US" altLang="th-TH" sz="2000" u="sng">
                  <a:latin typeface="Cordia New" panose="020B0304020202020204" pitchFamily="34" charset="-34"/>
                  <a:cs typeface="Cordia New" panose="020B0304020202020204" pitchFamily="34" charset="-34"/>
                </a:rPr>
                <a:t>Cus_ID</a:t>
              </a:r>
              <a:endParaRPr lang="th-TH" altLang="th-TH" sz="2000" u="sng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103432" name="Line 7"/>
            <p:cNvSpPr>
              <a:spLocks noChangeShapeType="1"/>
            </p:cNvSpPr>
            <p:nvPr/>
          </p:nvSpPr>
          <p:spPr bwMode="auto">
            <a:xfrm>
              <a:off x="2260472" y="5158011"/>
              <a:ext cx="287338" cy="360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103433" name="Oval 8"/>
            <p:cNvSpPr>
              <a:spLocks noChangeArrowheads="1"/>
            </p:cNvSpPr>
            <p:nvPr/>
          </p:nvSpPr>
          <p:spPr bwMode="auto">
            <a:xfrm>
              <a:off x="626454" y="5418361"/>
              <a:ext cx="1366838" cy="4857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en-US" altLang="th-TH" sz="2000">
                  <a:latin typeface="Cordia New" panose="020B0304020202020204" pitchFamily="34" charset="-34"/>
                  <a:cs typeface="Cordia New" panose="020B0304020202020204" pitchFamily="34" charset="-34"/>
                </a:rPr>
                <a:t>Cus_name</a:t>
              </a:r>
              <a:endParaRPr lang="th-TH" altLang="th-TH" sz="20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103434" name="Line 9"/>
            <p:cNvSpPr>
              <a:spLocks noChangeShapeType="1"/>
            </p:cNvSpPr>
            <p:nvPr/>
          </p:nvSpPr>
          <p:spPr bwMode="auto">
            <a:xfrm flipH="1">
              <a:off x="2001710" y="5661248"/>
              <a:ext cx="5461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103435" name="Oval 10"/>
            <p:cNvSpPr>
              <a:spLocks noChangeArrowheads="1"/>
            </p:cNvSpPr>
            <p:nvPr/>
          </p:nvSpPr>
          <p:spPr bwMode="auto">
            <a:xfrm>
              <a:off x="841247" y="6039073"/>
              <a:ext cx="1436688" cy="431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en-US" altLang="th-TH" sz="2000">
                  <a:latin typeface="Cordia New" panose="020B0304020202020204" pitchFamily="34" charset="-34"/>
                  <a:cs typeface="Cordia New" panose="020B0304020202020204" pitchFamily="34" charset="-34"/>
                </a:rPr>
                <a:t>Address</a:t>
              </a:r>
              <a:endParaRPr lang="th-TH" altLang="th-TH" sz="20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103436" name="Line 11"/>
            <p:cNvSpPr>
              <a:spLocks noChangeShapeType="1"/>
            </p:cNvSpPr>
            <p:nvPr/>
          </p:nvSpPr>
          <p:spPr bwMode="auto">
            <a:xfrm flipH="1">
              <a:off x="2274760" y="6021611"/>
              <a:ext cx="273050" cy="1889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103437" name="Rectangle 12"/>
            <p:cNvSpPr>
              <a:spLocks noChangeArrowheads="1"/>
            </p:cNvSpPr>
            <p:nvPr/>
          </p:nvSpPr>
          <p:spPr bwMode="auto">
            <a:xfrm>
              <a:off x="2505075" y="2997424"/>
              <a:ext cx="1366838" cy="5032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en-US" altLang="th-TH" sz="2000">
                  <a:latin typeface="Cordia New" panose="020B0304020202020204" pitchFamily="34" charset="-34"/>
                  <a:cs typeface="Cordia New" panose="020B0304020202020204" pitchFamily="34" charset="-34"/>
                </a:rPr>
                <a:t>Bill</a:t>
              </a:r>
              <a:endParaRPr lang="th-TH" altLang="th-TH" sz="20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103438" name="Oval 13"/>
            <p:cNvSpPr>
              <a:spLocks noChangeArrowheads="1"/>
            </p:cNvSpPr>
            <p:nvPr/>
          </p:nvSpPr>
          <p:spPr bwMode="auto">
            <a:xfrm>
              <a:off x="935664" y="2287331"/>
              <a:ext cx="1354138" cy="43338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en-US" altLang="th-TH" sz="2000" u="sng">
                  <a:latin typeface="Cordia New" panose="020B0304020202020204" pitchFamily="34" charset="-34"/>
                  <a:cs typeface="Cordia New" panose="020B0304020202020204" pitchFamily="34" charset="-34"/>
                </a:rPr>
                <a:t>Bill_No</a:t>
              </a:r>
              <a:endParaRPr lang="th-TH" altLang="th-TH" sz="2000" u="sng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103439" name="Line 14"/>
            <p:cNvSpPr>
              <a:spLocks noChangeShapeType="1"/>
            </p:cNvSpPr>
            <p:nvPr/>
          </p:nvSpPr>
          <p:spPr bwMode="auto">
            <a:xfrm>
              <a:off x="2132639" y="2647693"/>
              <a:ext cx="373063" cy="360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103440" name="Oval 15"/>
            <p:cNvSpPr>
              <a:spLocks noChangeArrowheads="1"/>
            </p:cNvSpPr>
            <p:nvPr/>
          </p:nvSpPr>
          <p:spPr bwMode="auto">
            <a:xfrm>
              <a:off x="314953" y="3110136"/>
              <a:ext cx="1498600" cy="431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en-US" altLang="th-TH" sz="2000">
                  <a:latin typeface="Cordia New" panose="020B0304020202020204" pitchFamily="34" charset="-34"/>
                  <a:cs typeface="Cordia New" panose="020B0304020202020204" pitchFamily="34" charset="-34"/>
                </a:rPr>
                <a:t>Bill_date</a:t>
              </a:r>
              <a:endParaRPr lang="th-TH" altLang="th-TH" sz="20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103441" name="AutoShape 19"/>
            <p:cNvSpPr>
              <a:spLocks noChangeArrowheads="1"/>
            </p:cNvSpPr>
            <p:nvPr/>
          </p:nvSpPr>
          <p:spPr bwMode="auto">
            <a:xfrm>
              <a:off x="2484438" y="4221386"/>
              <a:ext cx="1296987" cy="631825"/>
            </a:xfrm>
            <a:prstGeom prst="diamond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en-US" altLang="th-TH" sz="2000">
                  <a:latin typeface="Cordia New" panose="020B0304020202020204" pitchFamily="34" charset="-34"/>
                  <a:cs typeface="Cordia New" panose="020B0304020202020204" pitchFamily="34" charset="-34"/>
                </a:rPr>
                <a:t>get</a:t>
              </a:r>
              <a:endParaRPr lang="th-TH" altLang="th-TH" sz="20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103442" name="Line 20"/>
            <p:cNvSpPr>
              <a:spLocks noChangeShapeType="1"/>
            </p:cNvSpPr>
            <p:nvPr/>
          </p:nvSpPr>
          <p:spPr bwMode="auto">
            <a:xfrm flipV="1">
              <a:off x="3132138" y="3500661"/>
              <a:ext cx="0" cy="720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103443" name="Line 21"/>
            <p:cNvSpPr>
              <a:spLocks noChangeShapeType="1"/>
            </p:cNvSpPr>
            <p:nvPr/>
          </p:nvSpPr>
          <p:spPr bwMode="auto">
            <a:xfrm>
              <a:off x="3132138" y="4850036"/>
              <a:ext cx="6350" cy="6683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103444" name="Rectangle 22"/>
            <p:cNvSpPr>
              <a:spLocks noChangeArrowheads="1"/>
            </p:cNvSpPr>
            <p:nvPr/>
          </p:nvSpPr>
          <p:spPr bwMode="auto">
            <a:xfrm>
              <a:off x="2443956" y="1037454"/>
              <a:ext cx="1382713" cy="4683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en-US" altLang="th-TH" sz="2000">
                  <a:latin typeface="Cordia New" panose="020B0304020202020204" pitchFamily="34" charset="-34"/>
                  <a:cs typeface="Cordia New" panose="020B0304020202020204" pitchFamily="34" charset="-34"/>
                </a:rPr>
                <a:t>Employee</a:t>
              </a:r>
              <a:endParaRPr lang="th-TH" altLang="th-TH" sz="20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103445" name="Oval 23"/>
            <p:cNvSpPr>
              <a:spLocks noChangeArrowheads="1"/>
            </p:cNvSpPr>
            <p:nvPr/>
          </p:nvSpPr>
          <p:spPr bwMode="auto">
            <a:xfrm>
              <a:off x="1245266" y="275259"/>
              <a:ext cx="1444625" cy="431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en-US" altLang="th-TH" sz="2000" u="sng">
                  <a:latin typeface="Cordia New" panose="020B0304020202020204" pitchFamily="34" charset="-34"/>
                  <a:cs typeface="Cordia New" panose="020B0304020202020204" pitchFamily="34" charset="-34"/>
                </a:rPr>
                <a:t>Emp_ID</a:t>
              </a:r>
              <a:endParaRPr lang="th-TH" altLang="th-TH" sz="2000" u="sng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103446" name="Line 24"/>
            <p:cNvSpPr>
              <a:spLocks noChangeShapeType="1"/>
            </p:cNvSpPr>
            <p:nvPr/>
          </p:nvSpPr>
          <p:spPr bwMode="auto">
            <a:xfrm>
              <a:off x="2145506" y="702095"/>
              <a:ext cx="287337" cy="4683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103447" name="Oval 25"/>
            <p:cNvSpPr>
              <a:spLocks noChangeArrowheads="1"/>
            </p:cNvSpPr>
            <p:nvPr/>
          </p:nvSpPr>
          <p:spPr bwMode="auto">
            <a:xfrm>
              <a:off x="376033" y="774881"/>
              <a:ext cx="1365250" cy="4048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en-US" altLang="th-TH" sz="2000">
                  <a:latin typeface="Cordia New" panose="020B0304020202020204" pitchFamily="34" charset="-34"/>
                  <a:cs typeface="Cordia New" panose="020B0304020202020204" pitchFamily="34" charset="-34"/>
                </a:rPr>
                <a:t>Emp_name</a:t>
              </a:r>
              <a:endParaRPr lang="th-TH" altLang="th-TH" sz="20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103448" name="Line 26"/>
            <p:cNvSpPr>
              <a:spLocks noChangeShapeType="1"/>
            </p:cNvSpPr>
            <p:nvPr/>
          </p:nvSpPr>
          <p:spPr bwMode="auto">
            <a:xfrm flipH="1">
              <a:off x="3135312" y="1505767"/>
              <a:ext cx="0" cy="3850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103449" name="Oval 27"/>
            <p:cNvSpPr>
              <a:spLocks noChangeArrowheads="1"/>
            </p:cNvSpPr>
            <p:nvPr/>
          </p:nvSpPr>
          <p:spPr bwMode="auto">
            <a:xfrm>
              <a:off x="157864" y="1595661"/>
              <a:ext cx="1308100" cy="4254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en-US" altLang="th-TH" sz="2000">
                  <a:latin typeface="Cordia New" panose="020B0304020202020204" pitchFamily="34" charset="-34"/>
                  <a:cs typeface="Cordia New" panose="020B0304020202020204" pitchFamily="34" charset="-34"/>
                </a:rPr>
                <a:t>salary</a:t>
              </a:r>
              <a:endParaRPr lang="th-TH" altLang="th-TH" sz="20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103450" name="Line 28"/>
            <p:cNvSpPr>
              <a:spLocks noChangeShapeType="1"/>
            </p:cNvSpPr>
            <p:nvPr/>
          </p:nvSpPr>
          <p:spPr bwMode="auto">
            <a:xfrm flipH="1" flipV="1">
              <a:off x="1698754" y="1052736"/>
              <a:ext cx="745202" cy="2024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103451" name="Rectangle 29"/>
            <p:cNvSpPr>
              <a:spLocks noChangeArrowheads="1"/>
            </p:cNvSpPr>
            <p:nvPr/>
          </p:nvSpPr>
          <p:spPr bwMode="auto">
            <a:xfrm>
              <a:off x="7481888" y="3126011"/>
              <a:ext cx="1411287" cy="4651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en-US" altLang="th-TH" sz="2000">
                  <a:latin typeface="Cordia New" panose="020B0304020202020204" pitchFamily="34" charset="-34"/>
                  <a:cs typeface="Cordia New" panose="020B0304020202020204" pitchFamily="34" charset="-34"/>
                </a:rPr>
                <a:t>Product</a:t>
              </a:r>
              <a:endParaRPr lang="th-TH" altLang="th-TH" sz="20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103452" name="Oval 30"/>
            <p:cNvSpPr>
              <a:spLocks noChangeArrowheads="1"/>
            </p:cNvSpPr>
            <p:nvPr/>
          </p:nvSpPr>
          <p:spPr bwMode="auto">
            <a:xfrm>
              <a:off x="7658100" y="1808386"/>
              <a:ext cx="1303338" cy="3968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en-US" altLang="th-TH" sz="2000" u="sng">
                  <a:latin typeface="Cordia New" panose="020B0304020202020204" pitchFamily="34" charset="-34"/>
                  <a:cs typeface="Cordia New" panose="020B0304020202020204" pitchFamily="34" charset="-34"/>
                </a:rPr>
                <a:t>Product_ID</a:t>
              </a:r>
              <a:endParaRPr lang="th-TH" altLang="th-TH" sz="2000" u="sng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103453" name="Line 31"/>
            <p:cNvSpPr>
              <a:spLocks noChangeShapeType="1"/>
            </p:cNvSpPr>
            <p:nvPr/>
          </p:nvSpPr>
          <p:spPr bwMode="auto">
            <a:xfrm flipH="1">
              <a:off x="8050213" y="2205261"/>
              <a:ext cx="77787" cy="9302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103454" name="Oval 32"/>
            <p:cNvSpPr>
              <a:spLocks noChangeArrowheads="1"/>
            </p:cNvSpPr>
            <p:nvPr/>
          </p:nvSpPr>
          <p:spPr bwMode="auto">
            <a:xfrm>
              <a:off x="6905625" y="1329108"/>
              <a:ext cx="1500188" cy="431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en-US" altLang="th-TH" sz="2000">
                  <a:latin typeface="Cordia New" panose="020B0304020202020204" pitchFamily="34" charset="-34"/>
                  <a:cs typeface="Cordia New" panose="020B0304020202020204" pitchFamily="34" charset="-34"/>
                </a:rPr>
                <a:t>Product_name</a:t>
              </a:r>
              <a:endParaRPr lang="th-TH" altLang="th-TH" sz="20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103455" name="Line 33"/>
            <p:cNvSpPr>
              <a:spLocks noChangeShapeType="1"/>
            </p:cNvSpPr>
            <p:nvPr/>
          </p:nvSpPr>
          <p:spPr bwMode="auto">
            <a:xfrm flipH="1" flipV="1">
              <a:off x="7596188" y="1757586"/>
              <a:ext cx="0" cy="13684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103456" name="Oval 34"/>
            <p:cNvSpPr>
              <a:spLocks noChangeArrowheads="1"/>
            </p:cNvSpPr>
            <p:nvPr/>
          </p:nvSpPr>
          <p:spPr bwMode="auto">
            <a:xfrm>
              <a:off x="8134350" y="2276071"/>
              <a:ext cx="973138" cy="33972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en-US" altLang="th-TH" sz="2000">
                  <a:latin typeface="Cordia New" panose="020B0304020202020204" pitchFamily="34" charset="-34"/>
                  <a:cs typeface="Cordia New" panose="020B0304020202020204" pitchFamily="34" charset="-34"/>
                </a:rPr>
                <a:t>price</a:t>
              </a:r>
              <a:endParaRPr lang="th-TH" altLang="th-TH" sz="20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103457" name="Line 35"/>
            <p:cNvSpPr>
              <a:spLocks noChangeShapeType="1"/>
            </p:cNvSpPr>
            <p:nvPr/>
          </p:nvSpPr>
          <p:spPr bwMode="auto">
            <a:xfrm flipH="1">
              <a:off x="8620125" y="2615796"/>
              <a:ext cx="74613" cy="5032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103458" name="AutoShape 36"/>
            <p:cNvSpPr>
              <a:spLocks noChangeArrowheads="1"/>
            </p:cNvSpPr>
            <p:nvPr/>
          </p:nvSpPr>
          <p:spPr bwMode="auto">
            <a:xfrm>
              <a:off x="2483809" y="1913018"/>
              <a:ext cx="1296987" cy="539750"/>
            </a:xfrm>
            <a:prstGeom prst="diamond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en-US" altLang="th-TH" sz="2000">
                  <a:latin typeface="Cordia New" panose="020B0304020202020204" pitchFamily="34" charset="-34"/>
                  <a:cs typeface="Cordia New" panose="020B0304020202020204" pitchFamily="34" charset="-34"/>
                </a:rPr>
                <a:t>have</a:t>
              </a:r>
              <a:endParaRPr lang="th-TH" altLang="th-TH" sz="20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103459" name="AutoShape 37"/>
            <p:cNvSpPr>
              <a:spLocks noChangeArrowheads="1"/>
            </p:cNvSpPr>
            <p:nvPr/>
          </p:nvSpPr>
          <p:spPr bwMode="auto">
            <a:xfrm>
              <a:off x="4879975" y="3032349"/>
              <a:ext cx="1296988" cy="647700"/>
            </a:xfrm>
            <a:prstGeom prst="diamond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en-US" altLang="th-TH" sz="2000">
                  <a:latin typeface="Cordia New" panose="020B0304020202020204" pitchFamily="34" charset="-34"/>
                  <a:cs typeface="Cordia New" panose="020B0304020202020204" pitchFamily="34" charset="-34"/>
                </a:rPr>
                <a:t>Bill_detail</a:t>
              </a:r>
              <a:endParaRPr lang="th-TH" altLang="th-TH" sz="20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103460" name="Line 38"/>
            <p:cNvSpPr>
              <a:spLocks noChangeShapeType="1"/>
            </p:cNvSpPr>
            <p:nvPr/>
          </p:nvSpPr>
          <p:spPr bwMode="auto">
            <a:xfrm>
              <a:off x="3871913" y="3359374"/>
              <a:ext cx="10080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103461" name="Line 39"/>
            <p:cNvSpPr>
              <a:spLocks noChangeShapeType="1"/>
            </p:cNvSpPr>
            <p:nvPr/>
          </p:nvSpPr>
          <p:spPr bwMode="auto">
            <a:xfrm flipV="1">
              <a:off x="6156325" y="3356199"/>
              <a:ext cx="1325563" cy="1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103462" name="Line 40"/>
            <p:cNvSpPr>
              <a:spLocks noChangeShapeType="1"/>
            </p:cNvSpPr>
            <p:nvPr/>
          </p:nvSpPr>
          <p:spPr bwMode="auto">
            <a:xfrm flipH="1">
              <a:off x="3132137" y="2467198"/>
              <a:ext cx="3175" cy="530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103463" name="Line 41"/>
            <p:cNvSpPr>
              <a:spLocks noChangeShapeType="1"/>
            </p:cNvSpPr>
            <p:nvPr/>
          </p:nvSpPr>
          <p:spPr bwMode="auto">
            <a:xfrm flipV="1">
              <a:off x="1431002" y="1411511"/>
              <a:ext cx="1012953" cy="346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103464" name="Text Box 42"/>
            <p:cNvSpPr txBox="1">
              <a:spLocks noChangeArrowheads="1"/>
            </p:cNvSpPr>
            <p:nvPr/>
          </p:nvSpPr>
          <p:spPr bwMode="auto">
            <a:xfrm>
              <a:off x="3138488" y="5186586"/>
              <a:ext cx="277812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/>
              <a:r>
                <a:rPr lang="en-US" altLang="th-TH" sz="2000">
                  <a:latin typeface="Cordia New" panose="020B0304020202020204" pitchFamily="34" charset="-34"/>
                  <a:cs typeface="Cordia New" panose="020B0304020202020204" pitchFamily="34" charset="-34"/>
                </a:rPr>
                <a:t>1</a:t>
              </a:r>
              <a:endParaRPr lang="th-TH" altLang="th-TH" sz="20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103465" name="Text Box 43"/>
            <p:cNvSpPr txBox="1">
              <a:spLocks noChangeArrowheads="1"/>
            </p:cNvSpPr>
            <p:nvPr/>
          </p:nvSpPr>
          <p:spPr bwMode="auto">
            <a:xfrm>
              <a:off x="3138488" y="3532411"/>
              <a:ext cx="323850" cy="401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/>
              <a:r>
                <a:rPr lang="en-US" altLang="th-TH" sz="2000">
                  <a:latin typeface="Cordia New" panose="020B0304020202020204" pitchFamily="34" charset="-34"/>
                  <a:cs typeface="Cordia New" panose="020B0304020202020204" pitchFamily="34" charset="-34"/>
                </a:rPr>
                <a:t>M</a:t>
              </a:r>
              <a:endParaRPr lang="th-TH" altLang="th-TH" sz="20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103466" name="Text Box 44"/>
            <p:cNvSpPr txBox="1">
              <a:spLocks noChangeArrowheads="1"/>
            </p:cNvSpPr>
            <p:nvPr/>
          </p:nvSpPr>
          <p:spPr bwMode="auto">
            <a:xfrm>
              <a:off x="3129204" y="1483416"/>
              <a:ext cx="277813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/>
              <a:r>
                <a:rPr lang="en-US" altLang="th-TH" sz="2000">
                  <a:latin typeface="Cordia New" panose="020B0304020202020204" pitchFamily="34" charset="-34"/>
                  <a:cs typeface="Cordia New" panose="020B0304020202020204" pitchFamily="34" charset="-34"/>
                </a:rPr>
                <a:t>1</a:t>
              </a:r>
              <a:endParaRPr lang="th-TH" altLang="th-TH" sz="20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103467" name="Text Box 45"/>
            <p:cNvSpPr txBox="1">
              <a:spLocks noChangeArrowheads="1"/>
            </p:cNvSpPr>
            <p:nvPr/>
          </p:nvSpPr>
          <p:spPr bwMode="auto">
            <a:xfrm>
              <a:off x="3179727" y="2650282"/>
              <a:ext cx="32385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/>
              <a:r>
                <a:rPr lang="en-US" altLang="th-TH" sz="2000">
                  <a:latin typeface="Cordia New" panose="020B0304020202020204" pitchFamily="34" charset="-34"/>
                  <a:cs typeface="Cordia New" panose="020B0304020202020204" pitchFamily="34" charset="-34"/>
                </a:rPr>
                <a:t>M</a:t>
              </a:r>
              <a:endParaRPr lang="th-TH" altLang="th-TH" sz="20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103468" name="Text Box 46"/>
            <p:cNvSpPr txBox="1">
              <a:spLocks noChangeArrowheads="1"/>
            </p:cNvSpPr>
            <p:nvPr/>
          </p:nvSpPr>
          <p:spPr bwMode="auto">
            <a:xfrm>
              <a:off x="3881438" y="3032349"/>
              <a:ext cx="277812" cy="401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/>
              <a:r>
                <a:rPr lang="en-US" altLang="th-TH" sz="2000">
                  <a:latin typeface="Cordia New" panose="020B0304020202020204" pitchFamily="34" charset="-34"/>
                  <a:cs typeface="Cordia New" panose="020B0304020202020204" pitchFamily="34" charset="-34"/>
                </a:rPr>
                <a:t>1</a:t>
              </a:r>
              <a:endParaRPr lang="th-TH" altLang="th-TH" sz="20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103469" name="Text Box 47"/>
            <p:cNvSpPr txBox="1">
              <a:spLocks noChangeArrowheads="1"/>
            </p:cNvSpPr>
            <p:nvPr/>
          </p:nvSpPr>
          <p:spPr bwMode="auto">
            <a:xfrm>
              <a:off x="4618038" y="3027586"/>
              <a:ext cx="195262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/>
              <a:r>
                <a:rPr lang="en-US" altLang="th-TH" sz="2000">
                  <a:latin typeface="Cordia New" panose="020B0304020202020204" pitchFamily="34" charset="-34"/>
                  <a:cs typeface="Cordia New" panose="020B0304020202020204" pitchFamily="34" charset="-34"/>
                </a:rPr>
                <a:t>M</a:t>
              </a:r>
              <a:endParaRPr lang="th-TH" altLang="th-TH" sz="20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103470" name="Text Box 48"/>
            <p:cNvSpPr txBox="1">
              <a:spLocks noChangeArrowheads="1"/>
            </p:cNvSpPr>
            <p:nvPr/>
          </p:nvSpPr>
          <p:spPr bwMode="auto">
            <a:xfrm>
              <a:off x="7240588" y="3100611"/>
              <a:ext cx="277812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/>
              <a:r>
                <a:rPr lang="en-US" altLang="th-TH" sz="2000">
                  <a:latin typeface="Cordia New" panose="020B0304020202020204" pitchFamily="34" charset="-34"/>
                  <a:cs typeface="Cordia New" panose="020B0304020202020204" pitchFamily="34" charset="-34"/>
                </a:rPr>
                <a:t>1</a:t>
              </a:r>
              <a:endParaRPr lang="th-TH" altLang="th-TH" sz="20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103471" name="Text Box 49"/>
            <p:cNvSpPr txBox="1">
              <a:spLocks noChangeArrowheads="1"/>
            </p:cNvSpPr>
            <p:nvPr/>
          </p:nvSpPr>
          <p:spPr bwMode="auto">
            <a:xfrm>
              <a:off x="6235700" y="3048224"/>
              <a:ext cx="306388" cy="401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/>
              <a:r>
                <a:rPr lang="en-US" altLang="th-TH" sz="2000">
                  <a:latin typeface="Cordia New" panose="020B0304020202020204" pitchFamily="34" charset="-34"/>
                  <a:cs typeface="Cordia New" panose="020B0304020202020204" pitchFamily="34" charset="-34"/>
                </a:rPr>
                <a:t>N</a:t>
              </a:r>
              <a:endParaRPr lang="th-TH" altLang="th-TH" sz="20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103472" name="Oval 50"/>
            <p:cNvSpPr>
              <a:spLocks noChangeArrowheads="1"/>
            </p:cNvSpPr>
            <p:nvPr/>
          </p:nvSpPr>
          <p:spPr bwMode="auto">
            <a:xfrm>
              <a:off x="3797300" y="2179381"/>
              <a:ext cx="1296988" cy="4318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en-US" altLang="th-TH" sz="2000">
                  <a:latin typeface="Cordia New" panose="020B0304020202020204" pitchFamily="34" charset="-34"/>
                  <a:cs typeface="Cordia New" panose="020B0304020202020204" pitchFamily="34" charset="-34"/>
                </a:rPr>
                <a:t>Detail_ID</a:t>
              </a:r>
              <a:endParaRPr lang="th-TH" altLang="th-TH" sz="20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103473" name="Oval 51"/>
            <p:cNvSpPr>
              <a:spLocks noChangeArrowheads="1"/>
            </p:cNvSpPr>
            <p:nvPr/>
          </p:nvSpPr>
          <p:spPr bwMode="auto">
            <a:xfrm>
              <a:off x="4679950" y="1063368"/>
              <a:ext cx="1331913" cy="5032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en-US" altLang="th-TH" sz="2000" u="sng">
                  <a:latin typeface="Cordia New" panose="020B0304020202020204" pitchFamily="34" charset="-34"/>
                  <a:cs typeface="Cordia New" panose="020B0304020202020204" pitchFamily="34" charset="-34"/>
                </a:rPr>
                <a:t>Product_ID</a:t>
              </a:r>
              <a:endParaRPr lang="th-TH" altLang="th-TH" sz="2000" u="sng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103474" name="Oval 52"/>
            <p:cNvSpPr>
              <a:spLocks noChangeArrowheads="1"/>
            </p:cNvSpPr>
            <p:nvPr/>
          </p:nvSpPr>
          <p:spPr bwMode="auto">
            <a:xfrm>
              <a:off x="4321175" y="4047389"/>
              <a:ext cx="1293813" cy="37623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en-US" altLang="th-TH" sz="2000" u="sng">
                  <a:latin typeface="Cordia New" panose="020B0304020202020204" pitchFamily="34" charset="-34"/>
                  <a:cs typeface="Cordia New" panose="020B0304020202020204" pitchFamily="34" charset="-34"/>
                </a:rPr>
                <a:t>Bill_No</a:t>
              </a:r>
              <a:endParaRPr lang="th-TH" altLang="th-TH" sz="2000" u="sng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103475" name="Line 53"/>
            <p:cNvSpPr>
              <a:spLocks noChangeShapeType="1"/>
            </p:cNvSpPr>
            <p:nvPr/>
          </p:nvSpPr>
          <p:spPr bwMode="auto">
            <a:xfrm flipH="1">
              <a:off x="5076825" y="3695591"/>
              <a:ext cx="144463" cy="3444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103476" name="Oval 54"/>
            <p:cNvSpPr>
              <a:spLocks noChangeArrowheads="1"/>
            </p:cNvSpPr>
            <p:nvPr/>
          </p:nvSpPr>
          <p:spPr bwMode="auto">
            <a:xfrm>
              <a:off x="6297613" y="3848804"/>
              <a:ext cx="1216025" cy="3619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en-US" altLang="th-TH" sz="2000">
                  <a:latin typeface="Cordia New" panose="020B0304020202020204" pitchFamily="34" charset="-34"/>
                  <a:cs typeface="Cordia New" panose="020B0304020202020204" pitchFamily="34" charset="-34"/>
                </a:rPr>
                <a:t>Amoun</a:t>
              </a:r>
              <a:r>
                <a:rPr lang="en-US" altLang="th-TH" sz="2000" u="sng">
                  <a:latin typeface="Cordia New" panose="020B0304020202020204" pitchFamily="34" charset="-34"/>
                  <a:cs typeface="Cordia New" panose="020B0304020202020204" pitchFamily="34" charset="-34"/>
                </a:rPr>
                <a:t>t</a:t>
              </a:r>
              <a:endParaRPr lang="th-TH" altLang="th-TH" sz="2000" u="sng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103477" name="Line 55"/>
            <p:cNvSpPr>
              <a:spLocks noChangeShapeType="1"/>
            </p:cNvSpPr>
            <p:nvPr/>
          </p:nvSpPr>
          <p:spPr bwMode="auto">
            <a:xfrm>
              <a:off x="6054725" y="3680049"/>
              <a:ext cx="368300" cy="231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103478" name="Line 56"/>
            <p:cNvSpPr>
              <a:spLocks noChangeShapeType="1"/>
            </p:cNvSpPr>
            <p:nvPr/>
          </p:nvSpPr>
          <p:spPr bwMode="auto">
            <a:xfrm>
              <a:off x="4859338" y="2576257"/>
              <a:ext cx="234950" cy="4619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103479" name="Line 57"/>
            <p:cNvSpPr>
              <a:spLocks noChangeShapeType="1"/>
            </p:cNvSpPr>
            <p:nvPr/>
          </p:nvSpPr>
          <p:spPr bwMode="auto">
            <a:xfrm>
              <a:off x="5435600" y="1568194"/>
              <a:ext cx="0" cy="14700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103480" name="Oval 58"/>
            <p:cNvSpPr>
              <a:spLocks noChangeArrowheads="1"/>
            </p:cNvSpPr>
            <p:nvPr/>
          </p:nvSpPr>
          <p:spPr bwMode="auto">
            <a:xfrm>
              <a:off x="5572125" y="2098899"/>
              <a:ext cx="1333500" cy="3937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en-US" altLang="th-TH" sz="2000">
                  <a:latin typeface="Cordia New" panose="020B0304020202020204" pitchFamily="34" charset="-34"/>
                  <a:cs typeface="Cordia New" panose="020B0304020202020204" pitchFamily="34" charset="-34"/>
                </a:rPr>
                <a:t>Price_s</a:t>
              </a:r>
              <a:endParaRPr lang="th-TH" altLang="th-TH" sz="2000" u="sng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103481" name="Line 59"/>
            <p:cNvSpPr>
              <a:spLocks noChangeShapeType="1"/>
            </p:cNvSpPr>
            <p:nvPr/>
          </p:nvSpPr>
          <p:spPr bwMode="auto">
            <a:xfrm flipV="1">
              <a:off x="5808663" y="2492599"/>
              <a:ext cx="203200" cy="5397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103482" name="Rectangle 60"/>
            <p:cNvSpPr>
              <a:spLocks noChangeArrowheads="1"/>
            </p:cNvSpPr>
            <p:nvPr/>
          </p:nvSpPr>
          <p:spPr bwMode="auto">
            <a:xfrm>
              <a:off x="7596188" y="5084986"/>
              <a:ext cx="1309687" cy="48736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en-US" altLang="th-TH" sz="2000">
                  <a:latin typeface="Cordia New" panose="020B0304020202020204" pitchFamily="34" charset="-34"/>
                  <a:cs typeface="Cordia New" panose="020B0304020202020204" pitchFamily="34" charset="-34"/>
                </a:rPr>
                <a:t>TypeProduct</a:t>
              </a:r>
              <a:endParaRPr lang="th-TH" altLang="th-TH" sz="20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103483" name="Line 62"/>
            <p:cNvSpPr>
              <a:spLocks noChangeShapeType="1"/>
            </p:cNvSpPr>
            <p:nvPr/>
          </p:nvSpPr>
          <p:spPr bwMode="auto">
            <a:xfrm>
              <a:off x="8185150" y="4613499"/>
              <a:ext cx="0" cy="474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103484" name="Line 63"/>
            <p:cNvSpPr>
              <a:spLocks noChangeShapeType="1"/>
            </p:cNvSpPr>
            <p:nvPr/>
          </p:nvSpPr>
          <p:spPr bwMode="auto">
            <a:xfrm flipH="1" flipV="1">
              <a:off x="8193088" y="3591149"/>
              <a:ext cx="0" cy="5572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103485" name="Oval 64"/>
            <p:cNvSpPr>
              <a:spLocks noChangeArrowheads="1"/>
            </p:cNvSpPr>
            <p:nvPr/>
          </p:nvSpPr>
          <p:spPr bwMode="auto">
            <a:xfrm>
              <a:off x="5808663" y="4964336"/>
              <a:ext cx="1231900" cy="4222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en-US" altLang="th-TH" sz="2000" u="sng">
                  <a:latin typeface="Cordia New" panose="020B0304020202020204" pitchFamily="34" charset="-34"/>
                  <a:cs typeface="Cordia New" panose="020B0304020202020204" pitchFamily="34" charset="-34"/>
                </a:rPr>
                <a:t>TypeID</a:t>
              </a:r>
              <a:endParaRPr lang="th-TH" altLang="th-TH" sz="2000" u="sng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103486" name="Oval 65"/>
            <p:cNvSpPr>
              <a:spLocks noChangeArrowheads="1"/>
            </p:cNvSpPr>
            <p:nvPr/>
          </p:nvSpPr>
          <p:spPr bwMode="auto">
            <a:xfrm>
              <a:off x="5794375" y="4443636"/>
              <a:ext cx="1260475" cy="42862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en-US" altLang="th-TH" sz="2000">
                  <a:latin typeface="Cordia New" panose="020B0304020202020204" pitchFamily="34" charset="-34"/>
                  <a:cs typeface="Cordia New" panose="020B0304020202020204" pitchFamily="34" charset="-34"/>
                </a:rPr>
                <a:t>TypeName</a:t>
              </a:r>
              <a:endParaRPr lang="th-TH" altLang="th-TH" sz="2000" u="sng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103487" name="Line 66"/>
            <p:cNvSpPr>
              <a:spLocks noChangeShapeType="1"/>
            </p:cNvSpPr>
            <p:nvPr/>
          </p:nvSpPr>
          <p:spPr bwMode="auto">
            <a:xfrm>
              <a:off x="7040563" y="5227861"/>
              <a:ext cx="536575" cy="144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103488" name="Line 67"/>
            <p:cNvSpPr>
              <a:spLocks noChangeShapeType="1"/>
            </p:cNvSpPr>
            <p:nvPr/>
          </p:nvSpPr>
          <p:spPr bwMode="auto">
            <a:xfrm>
              <a:off x="7040563" y="4650011"/>
              <a:ext cx="555625" cy="438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103489" name="Text Box 68"/>
            <p:cNvSpPr txBox="1">
              <a:spLocks noChangeArrowheads="1"/>
            </p:cNvSpPr>
            <p:nvPr/>
          </p:nvSpPr>
          <p:spPr bwMode="auto">
            <a:xfrm>
              <a:off x="8243888" y="4653186"/>
              <a:ext cx="277812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/>
              <a:r>
                <a:rPr lang="en-US" altLang="th-TH" sz="2000">
                  <a:latin typeface="Cordia New" panose="020B0304020202020204" pitchFamily="34" charset="-34"/>
                  <a:cs typeface="Cordia New" panose="020B0304020202020204" pitchFamily="34" charset="-34"/>
                </a:rPr>
                <a:t>1</a:t>
              </a:r>
              <a:endParaRPr lang="th-TH" altLang="th-TH" sz="20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103490" name="Text Box 69"/>
            <p:cNvSpPr txBox="1">
              <a:spLocks noChangeArrowheads="1"/>
            </p:cNvSpPr>
            <p:nvPr/>
          </p:nvSpPr>
          <p:spPr bwMode="auto">
            <a:xfrm>
              <a:off x="8243888" y="3573686"/>
              <a:ext cx="32385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/>
              <a:r>
                <a:rPr lang="en-US" altLang="th-TH" sz="2000">
                  <a:latin typeface="Cordia New" panose="020B0304020202020204" pitchFamily="34" charset="-34"/>
                  <a:cs typeface="Cordia New" panose="020B0304020202020204" pitchFamily="34" charset="-34"/>
                </a:rPr>
                <a:t>M</a:t>
              </a:r>
              <a:endParaRPr lang="th-TH" altLang="th-TH" sz="20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103491" name="Line 38"/>
            <p:cNvSpPr>
              <a:spLocks noChangeShapeType="1"/>
            </p:cNvSpPr>
            <p:nvPr/>
          </p:nvSpPr>
          <p:spPr bwMode="auto">
            <a:xfrm>
              <a:off x="1813552" y="3324449"/>
              <a:ext cx="6921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103492" name="AutoShape 61"/>
            <p:cNvSpPr>
              <a:spLocks noChangeArrowheads="1"/>
            </p:cNvSpPr>
            <p:nvPr/>
          </p:nvSpPr>
          <p:spPr bwMode="auto">
            <a:xfrm>
              <a:off x="7539038" y="4148361"/>
              <a:ext cx="1296987" cy="468313"/>
            </a:xfrm>
            <a:prstGeom prst="diamond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en-US" altLang="th-TH" sz="2000">
                  <a:latin typeface="Cordia New" panose="020B0304020202020204" pitchFamily="34" charset="-34"/>
                  <a:cs typeface="Cordia New" panose="020B0304020202020204" pitchFamily="34" charset="-34"/>
                </a:rPr>
                <a:t>has</a:t>
              </a:r>
              <a:endParaRPr lang="th-TH" altLang="th-TH" sz="20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5633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ภาพอธิบาย </a:t>
            </a:r>
            <a:r>
              <a:rPr lang="en-US" dirty="0" smtClean="0"/>
              <a:t>Strong Entity &amp; Weak Entity</a:t>
            </a:r>
            <a:endParaRPr lang="th-TH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th-TH" dirty="0">
              <a:solidFill>
                <a:srgbClr val="00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428736"/>
            <a:ext cx="7786742" cy="471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เอ็น</a:t>
            </a:r>
            <a:r>
              <a:rPr lang="th-TH" dirty="0" err="1" smtClean="0"/>
              <a:t>ติตี้</a:t>
            </a:r>
            <a:r>
              <a:rPr lang="th-TH" dirty="0" smtClean="0"/>
              <a:t> (</a:t>
            </a:r>
            <a:r>
              <a:rPr lang="en-US" dirty="0" smtClean="0"/>
              <a:t>Entity)</a:t>
            </a:r>
            <a:endParaRPr lang="th-TH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th-TH" sz="2800" b="1" dirty="0" smtClean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เอ็น</a:t>
            </a:r>
            <a:r>
              <a:rPr lang="th-TH" sz="2800" b="1" dirty="0" err="1" smtClean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ติตี้</a:t>
            </a:r>
            <a:r>
              <a:rPr lang="th-TH" sz="2800" b="1" dirty="0" smtClean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 มี </a:t>
            </a:r>
            <a:r>
              <a:rPr lang="en-US" sz="2800" b="1" dirty="0" smtClean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3 </a:t>
            </a:r>
            <a:r>
              <a:rPr lang="th-TH" sz="2800" b="1" dirty="0" smtClean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ประเภท</a:t>
            </a:r>
            <a:endParaRPr lang="en-US" sz="2800" b="1" dirty="0" smtClean="0">
              <a:solidFill>
                <a:srgbClr val="C00000"/>
              </a:solidFill>
              <a:latin typeface="BrowalliaUPC" pitchFamily="34" charset="-34"/>
              <a:cs typeface="BrowalliaUPC" pitchFamily="34" charset="-34"/>
            </a:endParaRPr>
          </a:p>
          <a:p>
            <a:r>
              <a:rPr lang="en-US" sz="3000" b="1" i="1" dirty="0" smtClean="0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3. Associative Entity </a:t>
            </a:r>
            <a:r>
              <a:rPr lang="th-TH" sz="3000" i="1" dirty="0" smtClean="0">
                <a:latin typeface="BrowalliaUPC" pitchFamily="34" charset="-34"/>
                <a:cs typeface="BrowalliaUPC" pitchFamily="34" charset="-34"/>
              </a:rPr>
              <a:t>คือ 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เอน</a:t>
            </a:r>
            <a:r>
              <a:rPr lang="th-TH" sz="3000" dirty="0" err="1" smtClean="0">
                <a:latin typeface="BrowalliaUPC" pitchFamily="34" charset="-34"/>
                <a:cs typeface="BrowalliaUPC" pitchFamily="34" charset="-34"/>
              </a:rPr>
              <a:t>ติตี้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เชิงความสัมพันธ์ เป็น </a:t>
            </a:r>
            <a:r>
              <a:rPr lang="en-US" sz="3000" dirty="0" smtClean="0">
                <a:latin typeface="BrowalliaUPC" pitchFamily="34" charset="-34"/>
                <a:cs typeface="BrowalliaUPC" pitchFamily="34" charset="-34"/>
              </a:rPr>
              <a:t>Entity 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ที่ถูกสร้างขึ้นเพื่อแปลงความสัมพันธ์แบบ </a:t>
            </a:r>
            <a:r>
              <a:rPr lang="en-US" sz="3000" dirty="0" smtClean="0">
                <a:latin typeface="BrowalliaUPC" pitchFamily="34" charset="-34"/>
                <a:cs typeface="BrowalliaUPC" pitchFamily="34" charset="-34"/>
              </a:rPr>
              <a:t>M:N 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ให้เป็นแบบ 1:</a:t>
            </a:r>
            <a:r>
              <a:rPr lang="en-US" sz="3000" dirty="0" smtClean="0">
                <a:latin typeface="BrowalliaUPC" pitchFamily="34" charset="-34"/>
                <a:cs typeface="BrowalliaUPC" pitchFamily="34" charset="-34"/>
              </a:rPr>
              <a:t>M 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เพราะแบบจำลองเชิงสัมพันธ์จะไม่สนับสนุนความสัมพันธ์แบบ </a:t>
            </a:r>
            <a:r>
              <a:rPr lang="en-US" sz="3000" dirty="0" smtClean="0">
                <a:latin typeface="BrowalliaUPC" pitchFamily="34" charset="-34"/>
                <a:cs typeface="BrowalliaUPC" pitchFamily="34" charset="-34"/>
              </a:rPr>
              <a:t>M:N 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แต่ในขั้นตอนการออกแบบเชิงแนวคิดนั้นสามารถมีขึ้นได้ </a:t>
            </a:r>
          </a:p>
          <a:p>
            <a:r>
              <a:rPr lang="th-TH" dirty="0" smtClean="0"/>
              <a:t>สัญลักษณ์ของ </a:t>
            </a:r>
            <a:r>
              <a:rPr lang="en-US" dirty="0"/>
              <a:t>Associative Entity </a:t>
            </a:r>
            <a:r>
              <a:rPr lang="th-TH" dirty="0" smtClean="0"/>
              <a:t>คือ สี่เหลี่ยมผืนผ้าซ้อนด้วยสี่เหลี่ยมรูปข้าวหลามตัด</a:t>
            </a:r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th-TH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98640" y="4607497"/>
            <a:ext cx="2376264" cy="1008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Decision 6"/>
          <p:cNvSpPr/>
          <p:nvPr/>
        </p:nvSpPr>
        <p:spPr>
          <a:xfrm>
            <a:off x="4572000" y="4581128"/>
            <a:ext cx="2376264" cy="1008112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3762216" y="3661151"/>
            <a:ext cx="1530985" cy="775961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เอ็น</a:t>
            </a:r>
            <a:r>
              <a:rPr lang="th-TH" dirty="0" err="1" smtClean="0"/>
              <a:t>ติตี้</a:t>
            </a:r>
            <a:r>
              <a:rPr lang="th-TH" dirty="0" smtClean="0"/>
              <a:t> (</a:t>
            </a:r>
            <a:r>
              <a:rPr lang="en-US" dirty="0" smtClean="0"/>
              <a:t>Entity)</a:t>
            </a:r>
            <a:endParaRPr lang="th-TH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>
          <a:xfrm>
            <a:off x="428596" y="1196752"/>
            <a:ext cx="8337452" cy="4643470"/>
          </a:xfrm>
        </p:spPr>
        <p:txBody>
          <a:bodyPr/>
          <a:lstStyle/>
          <a:p>
            <a:r>
              <a:rPr lang="th-TH" b="1" dirty="0" smtClean="0"/>
              <a:t>ตัวอย่าง แสดงการเปลี่ยนแปลงจาก </a:t>
            </a:r>
            <a:r>
              <a:rPr lang="en-US" b="1" dirty="0" smtClean="0"/>
              <a:t>M:N </a:t>
            </a:r>
            <a:r>
              <a:rPr lang="th-TH" b="1" dirty="0" smtClean="0"/>
              <a:t>มาเป็น 1:</a:t>
            </a:r>
            <a:r>
              <a:rPr lang="en-US" b="1" dirty="0" smtClean="0"/>
              <a:t>M </a:t>
            </a:r>
            <a:endParaRPr lang="th-TH" b="1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th-TH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89493" y="1973450"/>
            <a:ext cx="1610932" cy="775961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th-TH" dirty="0" smtClean="0">
                <a:ea typeface="Calibri"/>
                <a:cs typeface="Cordia New"/>
              </a:rPr>
              <a:t>พนักงาน</a:t>
            </a:r>
            <a:endParaRPr lang="en-US" sz="2000" dirty="0">
              <a:effectLst/>
              <a:ea typeface="Calibri"/>
              <a:cs typeface="Cordia New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77543" y="1973450"/>
            <a:ext cx="1353292" cy="775961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th-TH" dirty="0" smtClean="0">
                <a:effectLst/>
                <a:latin typeface="Times New Roman"/>
                <a:ea typeface="Calibri"/>
                <a:cs typeface="Cordia New"/>
              </a:rPr>
              <a:t>สินค้า</a:t>
            </a:r>
            <a:endParaRPr lang="en-US" sz="1200" dirty="0">
              <a:effectLst/>
              <a:latin typeface="Times New Roman"/>
              <a:ea typeface="Times New Roman"/>
            </a:endParaRPr>
          </a:p>
        </p:txBody>
      </p:sp>
      <p:sp>
        <p:nvSpPr>
          <p:cNvPr id="8" name="Flowchart: Decision 7"/>
          <p:cNvSpPr/>
          <p:nvPr/>
        </p:nvSpPr>
        <p:spPr>
          <a:xfrm>
            <a:off x="3762216" y="1985515"/>
            <a:ext cx="1530985" cy="732189"/>
          </a:xfrm>
          <a:prstGeom prst="flowChartDecision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th-TH" sz="2400" dirty="0" smtClean="0">
                <a:effectLst/>
                <a:ea typeface="Calibri"/>
                <a:cs typeface="Cordia New"/>
              </a:rPr>
              <a:t>ขาย</a:t>
            </a:r>
            <a:endParaRPr lang="en-US" sz="1100" dirty="0">
              <a:effectLst/>
              <a:ea typeface="Calibri"/>
              <a:cs typeface="Cordia New"/>
            </a:endParaRPr>
          </a:p>
        </p:txBody>
      </p:sp>
      <p:cxnSp>
        <p:nvCxnSpPr>
          <p:cNvPr id="9" name="Straight Connector 8"/>
          <p:cNvCxnSpPr>
            <a:stCxn id="6" idx="3"/>
            <a:endCxn id="8" idx="1"/>
          </p:cNvCxnSpPr>
          <p:nvPr/>
        </p:nvCxnSpPr>
        <p:spPr>
          <a:xfrm flipV="1">
            <a:off x="2600425" y="2351610"/>
            <a:ext cx="1161791" cy="9821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8" idx="3"/>
            <a:endCxn id="7" idx="1"/>
          </p:cNvCxnSpPr>
          <p:nvPr/>
        </p:nvCxnSpPr>
        <p:spPr>
          <a:xfrm>
            <a:off x="5293201" y="2351610"/>
            <a:ext cx="1284342" cy="9821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Box 8"/>
          <p:cNvSpPr txBox="1"/>
          <p:nvPr/>
        </p:nvSpPr>
        <p:spPr>
          <a:xfrm>
            <a:off x="2697987" y="1920729"/>
            <a:ext cx="263525" cy="35179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b="1" dirty="0">
                <a:solidFill>
                  <a:srgbClr val="7030A0"/>
                </a:solidFill>
                <a:ea typeface="Calibri"/>
                <a:cs typeface="Cordia New"/>
              </a:rPr>
              <a:t>m</a:t>
            </a:r>
            <a:endParaRPr lang="en-US" sz="1400" dirty="0">
              <a:solidFill>
                <a:srgbClr val="7030A0"/>
              </a:solidFill>
              <a:effectLst/>
              <a:ea typeface="Calibri"/>
              <a:cs typeface="Cordia New"/>
            </a:endParaRPr>
          </a:p>
        </p:txBody>
      </p:sp>
      <p:sp>
        <p:nvSpPr>
          <p:cNvPr id="12" name="Text Box 8"/>
          <p:cNvSpPr txBox="1"/>
          <p:nvPr/>
        </p:nvSpPr>
        <p:spPr>
          <a:xfrm>
            <a:off x="6228184" y="1985515"/>
            <a:ext cx="263525" cy="35179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b="1" dirty="0" smtClean="0">
                <a:solidFill>
                  <a:srgbClr val="7030A0"/>
                </a:solidFill>
                <a:ea typeface="Calibri"/>
                <a:cs typeface="Cordia New"/>
              </a:rPr>
              <a:t>m</a:t>
            </a:r>
            <a:endParaRPr lang="en-US" sz="1400" dirty="0">
              <a:solidFill>
                <a:srgbClr val="7030A0"/>
              </a:solidFill>
              <a:effectLst/>
              <a:ea typeface="Calibri"/>
              <a:cs typeface="Cordia New"/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4275680" y="2784780"/>
            <a:ext cx="504056" cy="808215"/>
          </a:xfrm>
          <a:prstGeom prst="downArrow">
            <a:avLst/>
          </a:prstGeom>
          <a:ln>
            <a:solidFill>
              <a:srgbClr val="99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989493" y="3661151"/>
            <a:ext cx="1610932" cy="775961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th-TH" dirty="0" smtClean="0">
                <a:ea typeface="Calibri"/>
                <a:cs typeface="Cordia New"/>
              </a:rPr>
              <a:t>พนักงาน</a:t>
            </a:r>
            <a:endParaRPr lang="en-US" sz="2000" dirty="0">
              <a:effectLst/>
              <a:ea typeface="Calibri"/>
              <a:cs typeface="Cordia New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577543" y="3661151"/>
            <a:ext cx="1353292" cy="775961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th-TH" dirty="0" smtClean="0">
                <a:effectLst/>
                <a:latin typeface="Times New Roman"/>
                <a:ea typeface="Calibri"/>
                <a:cs typeface="Cordia New"/>
              </a:rPr>
              <a:t>สินค้า</a:t>
            </a:r>
            <a:endParaRPr lang="en-US" sz="1200" dirty="0">
              <a:effectLst/>
              <a:latin typeface="Times New Roman"/>
              <a:ea typeface="Times New Roman"/>
            </a:endParaRPr>
          </a:p>
        </p:txBody>
      </p:sp>
      <p:sp>
        <p:nvSpPr>
          <p:cNvPr id="26" name="Flowchart: Decision 25"/>
          <p:cNvSpPr/>
          <p:nvPr/>
        </p:nvSpPr>
        <p:spPr>
          <a:xfrm>
            <a:off x="3762216" y="3673216"/>
            <a:ext cx="1530985" cy="732189"/>
          </a:xfrm>
          <a:prstGeom prst="flowChartDecision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 smtClean="0">
                <a:effectLst/>
                <a:ea typeface="Calibri"/>
                <a:cs typeface="Cordia New"/>
              </a:rPr>
              <a:t>  </a:t>
            </a:r>
            <a:r>
              <a:rPr lang="th-TH" sz="2400" dirty="0" smtClean="0">
                <a:effectLst/>
                <a:ea typeface="Calibri"/>
                <a:cs typeface="Cordia New"/>
              </a:rPr>
              <a:t>ขาย</a:t>
            </a:r>
            <a:endParaRPr lang="en-US" sz="1100" dirty="0">
              <a:effectLst/>
              <a:ea typeface="Calibri"/>
              <a:cs typeface="Cordia New"/>
            </a:endParaRPr>
          </a:p>
        </p:txBody>
      </p:sp>
      <p:cxnSp>
        <p:nvCxnSpPr>
          <p:cNvPr id="27" name="Straight Connector 26"/>
          <p:cNvCxnSpPr>
            <a:stCxn id="24" idx="3"/>
            <a:endCxn id="26" idx="1"/>
          </p:cNvCxnSpPr>
          <p:nvPr/>
        </p:nvCxnSpPr>
        <p:spPr>
          <a:xfrm flipV="1">
            <a:off x="2600425" y="4039311"/>
            <a:ext cx="1161791" cy="982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6" idx="3"/>
            <a:endCxn id="25" idx="1"/>
          </p:cNvCxnSpPr>
          <p:nvPr/>
        </p:nvCxnSpPr>
        <p:spPr>
          <a:xfrm>
            <a:off x="5293201" y="4039311"/>
            <a:ext cx="1284342" cy="982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008800" y="3836984"/>
            <a:ext cx="518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 smtClean="0">
                <a:latin typeface="Browallia New" pitchFamily="34" charset="-34"/>
                <a:cs typeface="Browallia New" pitchFamily="34" charset="-34"/>
              </a:rPr>
              <a:t>การ</a:t>
            </a:r>
            <a:endParaRPr lang="en-US" sz="3200" dirty="0"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35" name="Text Box 8"/>
          <p:cNvSpPr txBox="1"/>
          <p:nvPr/>
        </p:nvSpPr>
        <p:spPr>
          <a:xfrm>
            <a:off x="3373793" y="3653274"/>
            <a:ext cx="263525" cy="35179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b="1" dirty="0">
                <a:solidFill>
                  <a:srgbClr val="7030A0"/>
                </a:solidFill>
                <a:ea typeface="Calibri"/>
                <a:cs typeface="Cordia New"/>
              </a:rPr>
              <a:t>m</a:t>
            </a:r>
            <a:endParaRPr lang="en-US" sz="1400" dirty="0">
              <a:solidFill>
                <a:srgbClr val="7030A0"/>
              </a:solidFill>
              <a:effectLst/>
              <a:ea typeface="Calibri"/>
              <a:cs typeface="Cordia New"/>
            </a:endParaRPr>
          </a:p>
        </p:txBody>
      </p:sp>
      <p:sp>
        <p:nvSpPr>
          <p:cNvPr id="36" name="Text Box 8"/>
          <p:cNvSpPr txBox="1"/>
          <p:nvPr/>
        </p:nvSpPr>
        <p:spPr>
          <a:xfrm>
            <a:off x="5343061" y="3673216"/>
            <a:ext cx="263525" cy="35179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b="1" dirty="0">
                <a:solidFill>
                  <a:srgbClr val="7030A0"/>
                </a:solidFill>
                <a:ea typeface="Calibri"/>
                <a:cs typeface="Cordia New"/>
              </a:rPr>
              <a:t>m</a:t>
            </a:r>
            <a:endParaRPr lang="en-US" sz="1400" dirty="0">
              <a:solidFill>
                <a:srgbClr val="7030A0"/>
              </a:solidFill>
              <a:effectLst/>
              <a:ea typeface="Calibri"/>
              <a:cs typeface="Cordia New"/>
            </a:endParaRPr>
          </a:p>
        </p:txBody>
      </p:sp>
      <p:sp>
        <p:nvSpPr>
          <p:cNvPr id="37" name="Text Box 8"/>
          <p:cNvSpPr txBox="1"/>
          <p:nvPr/>
        </p:nvSpPr>
        <p:spPr>
          <a:xfrm>
            <a:off x="2600425" y="3653274"/>
            <a:ext cx="263525" cy="35179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th-TH" sz="2400" b="1" dirty="0" smtClean="0">
                <a:solidFill>
                  <a:srgbClr val="7030A0"/>
                </a:solidFill>
                <a:effectLst/>
                <a:ea typeface="Calibri"/>
                <a:cs typeface="Cordia New"/>
              </a:rPr>
              <a:t>1</a:t>
            </a:r>
            <a:endParaRPr lang="en-US" sz="1800" b="1" dirty="0">
              <a:solidFill>
                <a:srgbClr val="7030A0"/>
              </a:solidFill>
              <a:effectLst/>
              <a:ea typeface="Calibri"/>
              <a:cs typeface="Cordia New"/>
            </a:endParaRPr>
          </a:p>
        </p:txBody>
      </p:sp>
      <p:sp>
        <p:nvSpPr>
          <p:cNvPr id="38" name="Text Box 8"/>
          <p:cNvSpPr txBox="1"/>
          <p:nvPr/>
        </p:nvSpPr>
        <p:spPr>
          <a:xfrm>
            <a:off x="6351718" y="3627953"/>
            <a:ext cx="263525" cy="35179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th-TH" sz="2400" b="1" dirty="0" smtClean="0">
                <a:solidFill>
                  <a:srgbClr val="7030A0"/>
                </a:solidFill>
                <a:effectLst/>
                <a:ea typeface="Calibri"/>
                <a:cs typeface="Cordia New"/>
              </a:rPr>
              <a:t>1</a:t>
            </a:r>
            <a:endParaRPr lang="en-US" sz="1800" b="1" dirty="0">
              <a:solidFill>
                <a:srgbClr val="7030A0"/>
              </a:solidFill>
              <a:effectLst/>
              <a:ea typeface="Calibri"/>
              <a:cs typeface="Cordia New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654844" y="4581128"/>
            <a:ext cx="1440160" cy="1259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87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1" grpId="0"/>
      <p:bldP spid="12" grpId="0"/>
      <p:bldP spid="5" grpId="0" animBg="1"/>
      <p:bldP spid="24" grpId="0" animBg="1"/>
      <p:bldP spid="25" grpId="0" animBg="1"/>
      <p:bldP spid="26" grpId="0" animBg="1"/>
      <p:bldP spid="31" grpId="0"/>
      <p:bldP spid="35" grpId="0"/>
      <p:bldP spid="36" grpId="0"/>
      <p:bldP spid="37" grpId="0"/>
      <p:bldP spid="3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3762216" y="3661151"/>
            <a:ext cx="1530985" cy="77596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เอ็น</a:t>
            </a:r>
            <a:r>
              <a:rPr lang="th-TH" dirty="0" err="1" smtClean="0"/>
              <a:t>ติตี้</a:t>
            </a:r>
            <a:r>
              <a:rPr lang="th-TH" dirty="0" smtClean="0"/>
              <a:t> (</a:t>
            </a:r>
            <a:r>
              <a:rPr lang="en-US" dirty="0" smtClean="0"/>
              <a:t>Entity)</a:t>
            </a:r>
            <a:endParaRPr lang="th-TH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>
          <a:xfrm>
            <a:off x="428596" y="1196752"/>
            <a:ext cx="8337452" cy="4643470"/>
          </a:xfrm>
        </p:spPr>
        <p:txBody>
          <a:bodyPr/>
          <a:lstStyle/>
          <a:p>
            <a:r>
              <a:rPr lang="th-TH" b="1" dirty="0" smtClean="0"/>
              <a:t>ตัวอย่าง แสดงการเปลี่ยนแปลงจาก </a:t>
            </a:r>
            <a:r>
              <a:rPr lang="en-US" b="1" dirty="0" smtClean="0"/>
              <a:t>M:N </a:t>
            </a:r>
            <a:r>
              <a:rPr lang="th-TH" b="1" dirty="0" smtClean="0"/>
              <a:t>มาเป็น 1:</a:t>
            </a:r>
            <a:r>
              <a:rPr lang="en-US" b="1" dirty="0" smtClean="0"/>
              <a:t>M </a:t>
            </a:r>
            <a:endParaRPr lang="th-TH" b="1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th-TH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89493" y="1973450"/>
            <a:ext cx="1610932" cy="775961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th-TH" dirty="0" smtClean="0">
                <a:ea typeface="Calibri"/>
                <a:cs typeface="Cordia New"/>
              </a:rPr>
              <a:t>พนักงาน</a:t>
            </a:r>
            <a:endParaRPr lang="en-US" sz="2000" dirty="0">
              <a:effectLst/>
              <a:ea typeface="Calibri"/>
              <a:cs typeface="Cordia New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77543" y="1973450"/>
            <a:ext cx="1353292" cy="775961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th-TH" dirty="0" smtClean="0">
                <a:effectLst/>
                <a:latin typeface="Times New Roman"/>
                <a:ea typeface="Calibri"/>
                <a:cs typeface="Cordia New"/>
              </a:rPr>
              <a:t>สินค้า</a:t>
            </a:r>
            <a:endParaRPr lang="en-US" sz="1200" dirty="0">
              <a:effectLst/>
              <a:latin typeface="Times New Roman"/>
              <a:ea typeface="Times New Roman"/>
            </a:endParaRPr>
          </a:p>
        </p:txBody>
      </p:sp>
      <p:sp>
        <p:nvSpPr>
          <p:cNvPr id="8" name="Flowchart: Decision 7"/>
          <p:cNvSpPr/>
          <p:nvPr/>
        </p:nvSpPr>
        <p:spPr>
          <a:xfrm>
            <a:off x="3762216" y="1985515"/>
            <a:ext cx="1530985" cy="732189"/>
          </a:xfrm>
          <a:prstGeom prst="flowChartDecision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th-TH" sz="2400" dirty="0" smtClean="0">
                <a:effectLst/>
                <a:ea typeface="Calibri"/>
                <a:cs typeface="Cordia New"/>
              </a:rPr>
              <a:t>ขาย</a:t>
            </a:r>
            <a:endParaRPr lang="en-US" sz="1100" dirty="0">
              <a:effectLst/>
              <a:ea typeface="Calibri"/>
              <a:cs typeface="Cordia New"/>
            </a:endParaRPr>
          </a:p>
        </p:txBody>
      </p:sp>
      <p:cxnSp>
        <p:nvCxnSpPr>
          <p:cNvPr id="9" name="Straight Connector 8"/>
          <p:cNvCxnSpPr>
            <a:stCxn id="6" idx="3"/>
            <a:endCxn id="8" idx="1"/>
          </p:cNvCxnSpPr>
          <p:nvPr/>
        </p:nvCxnSpPr>
        <p:spPr>
          <a:xfrm flipV="1">
            <a:off x="2600425" y="2351610"/>
            <a:ext cx="1161791" cy="9821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8" idx="3"/>
            <a:endCxn id="7" idx="1"/>
          </p:cNvCxnSpPr>
          <p:nvPr/>
        </p:nvCxnSpPr>
        <p:spPr>
          <a:xfrm>
            <a:off x="5293201" y="2351610"/>
            <a:ext cx="1284342" cy="9821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Box 8"/>
          <p:cNvSpPr txBox="1"/>
          <p:nvPr/>
        </p:nvSpPr>
        <p:spPr>
          <a:xfrm>
            <a:off x="2697987" y="1920729"/>
            <a:ext cx="263525" cy="35179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b="1" dirty="0">
                <a:solidFill>
                  <a:srgbClr val="7030A0"/>
                </a:solidFill>
                <a:ea typeface="Calibri"/>
                <a:cs typeface="Cordia New"/>
              </a:rPr>
              <a:t>m</a:t>
            </a:r>
            <a:endParaRPr lang="en-US" sz="1400" dirty="0">
              <a:solidFill>
                <a:srgbClr val="7030A0"/>
              </a:solidFill>
              <a:effectLst/>
              <a:ea typeface="Calibri"/>
              <a:cs typeface="Cordia New"/>
            </a:endParaRPr>
          </a:p>
        </p:txBody>
      </p:sp>
      <p:sp>
        <p:nvSpPr>
          <p:cNvPr id="12" name="Text Box 8"/>
          <p:cNvSpPr txBox="1"/>
          <p:nvPr/>
        </p:nvSpPr>
        <p:spPr>
          <a:xfrm>
            <a:off x="6228184" y="1985515"/>
            <a:ext cx="263525" cy="35179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b="1" dirty="0" smtClean="0">
                <a:solidFill>
                  <a:srgbClr val="7030A0"/>
                </a:solidFill>
                <a:ea typeface="Calibri"/>
                <a:cs typeface="Cordia New"/>
              </a:rPr>
              <a:t>m</a:t>
            </a:r>
            <a:endParaRPr lang="en-US" sz="1400" dirty="0">
              <a:solidFill>
                <a:srgbClr val="7030A0"/>
              </a:solidFill>
              <a:effectLst/>
              <a:ea typeface="Calibri"/>
              <a:cs typeface="Cordia New"/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4275680" y="2784780"/>
            <a:ext cx="504056" cy="808215"/>
          </a:xfrm>
          <a:prstGeom prst="downArrow">
            <a:avLst/>
          </a:prstGeom>
          <a:ln>
            <a:solidFill>
              <a:srgbClr val="99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989493" y="3661151"/>
            <a:ext cx="1610932" cy="775961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th-TH" dirty="0" smtClean="0">
                <a:ea typeface="Calibri"/>
                <a:cs typeface="Cordia New"/>
              </a:rPr>
              <a:t>พนักงาน</a:t>
            </a:r>
            <a:endParaRPr lang="en-US" sz="2000" dirty="0">
              <a:effectLst/>
              <a:ea typeface="Calibri"/>
              <a:cs typeface="Cordia New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577543" y="3661151"/>
            <a:ext cx="1353292" cy="775961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th-TH" dirty="0" smtClean="0">
                <a:effectLst/>
                <a:latin typeface="Times New Roman"/>
                <a:ea typeface="Calibri"/>
                <a:cs typeface="Cordia New"/>
              </a:rPr>
              <a:t>สินค้า</a:t>
            </a:r>
            <a:endParaRPr lang="en-US" sz="1200" dirty="0">
              <a:effectLst/>
              <a:latin typeface="Times New Roman"/>
              <a:ea typeface="Times New Roman"/>
            </a:endParaRPr>
          </a:p>
        </p:txBody>
      </p:sp>
      <p:sp>
        <p:nvSpPr>
          <p:cNvPr id="26" name="Flowchart: Decision 25"/>
          <p:cNvSpPr/>
          <p:nvPr/>
        </p:nvSpPr>
        <p:spPr>
          <a:xfrm>
            <a:off x="3762216" y="3673216"/>
            <a:ext cx="1530985" cy="732189"/>
          </a:xfrm>
          <a:prstGeom prst="flowChartDecision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dirty="0" smtClean="0">
                <a:effectLst/>
                <a:ea typeface="Calibri"/>
                <a:cs typeface="Cordia New"/>
              </a:rPr>
              <a:t>  </a:t>
            </a:r>
            <a:r>
              <a:rPr lang="th-TH" sz="2400" dirty="0" smtClean="0">
                <a:effectLst/>
                <a:ea typeface="Calibri"/>
                <a:cs typeface="Cordia New"/>
              </a:rPr>
              <a:t>ขาย</a:t>
            </a:r>
            <a:endParaRPr lang="en-US" sz="1100" dirty="0">
              <a:effectLst/>
              <a:ea typeface="Calibri"/>
              <a:cs typeface="Cordia New"/>
            </a:endParaRPr>
          </a:p>
        </p:txBody>
      </p:sp>
      <p:cxnSp>
        <p:nvCxnSpPr>
          <p:cNvPr id="27" name="Straight Connector 26"/>
          <p:cNvCxnSpPr>
            <a:stCxn id="24" idx="3"/>
            <a:endCxn id="26" idx="1"/>
          </p:cNvCxnSpPr>
          <p:nvPr/>
        </p:nvCxnSpPr>
        <p:spPr>
          <a:xfrm flipV="1">
            <a:off x="2600425" y="4039311"/>
            <a:ext cx="1161791" cy="9821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6" idx="3"/>
            <a:endCxn id="25" idx="1"/>
          </p:cNvCxnSpPr>
          <p:nvPr/>
        </p:nvCxnSpPr>
        <p:spPr>
          <a:xfrm>
            <a:off x="5293201" y="4039311"/>
            <a:ext cx="1284342" cy="9821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 Box 8"/>
          <p:cNvSpPr txBox="1"/>
          <p:nvPr/>
        </p:nvSpPr>
        <p:spPr>
          <a:xfrm>
            <a:off x="3419872" y="3616609"/>
            <a:ext cx="263525" cy="35179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b="1" dirty="0">
                <a:solidFill>
                  <a:srgbClr val="7030A0"/>
                </a:solidFill>
                <a:ea typeface="Calibri"/>
                <a:cs typeface="Cordia New"/>
              </a:rPr>
              <a:t>m</a:t>
            </a:r>
            <a:endParaRPr lang="en-US" sz="1400" dirty="0">
              <a:solidFill>
                <a:srgbClr val="7030A0"/>
              </a:solidFill>
              <a:effectLst/>
              <a:ea typeface="Calibri"/>
              <a:cs typeface="Cordia New"/>
            </a:endParaRPr>
          </a:p>
        </p:txBody>
      </p:sp>
      <p:sp>
        <p:nvSpPr>
          <p:cNvPr id="30" name="Text Box 8"/>
          <p:cNvSpPr txBox="1"/>
          <p:nvPr/>
        </p:nvSpPr>
        <p:spPr>
          <a:xfrm>
            <a:off x="5293201" y="3683984"/>
            <a:ext cx="263525" cy="35179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b="1" dirty="0" smtClean="0">
                <a:solidFill>
                  <a:srgbClr val="7030A0"/>
                </a:solidFill>
                <a:ea typeface="Calibri"/>
                <a:cs typeface="Cordia New"/>
              </a:rPr>
              <a:t>m</a:t>
            </a:r>
            <a:endParaRPr lang="en-US" sz="1400" dirty="0">
              <a:solidFill>
                <a:srgbClr val="7030A0"/>
              </a:solidFill>
              <a:effectLst/>
              <a:ea typeface="Calibri"/>
              <a:cs typeface="Cordia New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08800" y="3836984"/>
            <a:ext cx="518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 smtClean="0">
                <a:latin typeface="Browallia New" pitchFamily="34" charset="-34"/>
                <a:cs typeface="Browallia New" pitchFamily="34" charset="-34"/>
              </a:rPr>
              <a:t>การ</a:t>
            </a:r>
            <a:endParaRPr lang="en-US" sz="3200" dirty="0"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22" name="Text Box 8"/>
          <p:cNvSpPr txBox="1"/>
          <p:nvPr/>
        </p:nvSpPr>
        <p:spPr>
          <a:xfrm>
            <a:off x="2627784" y="3653274"/>
            <a:ext cx="263525" cy="35179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th-TH" sz="2000" b="1" dirty="0" smtClean="0">
                <a:solidFill>
                  <a:srgbClr val="7030A0"/>
                </a:solidFill>
                <a:ea typeface="Calibri"/>
                <a:cs typeface="Cordia New"/>
              </a:rPr>
              <a:t>1</a:t>
            </a:r>
            <a:endParaRPr lang="en-US" sz="1400" dirty="0">
              <a:solidFill>
                <a:srgbClr val="7030A0"/>
              </a:solidFill>
              <a:effectLst/>
              <a:ea typeface="Calibri"/>
              <a:cs typeface="Cordia New"/>
            </a:endParaRPr>
          </a:p>
        </p:txBody>
      </p:sp>
      <p:sp>
        <p:nvSpPr>
          <p:cNvPr id="32" name="Text Box 8"/>
          <p:cNvSpPr txBox="1"/>
          <p:nvPr/>
        </p:nvSpPr>
        <p:spPr>
          <a:xfrm>
            <a:off x="6255977" y="3629779"/>
            <a:ext cx="263525" cy="351790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th-TH" sz="2000" b="1" dirty="0" smtClean="0">
                <a:solidFill>
                  <a:srgbClr val="7030A0"/>
                </a:solidFill>
                <a:ea typeface="Calibri"/>
                <a:cs typeface="Cordia New"/>
              </a:rPr>
              <a:t>1</a:t>
            </a:r>
            <a:endParaRPr lang="en-US" sz="1400" dirty="0">
              <a:solidFill>
                <a:srgbClr val="7030A0"/>
              </a:solidFill>
              <a:effectLst/>
              <a:ea typeface="Calibri"/>
              <a:cs typeface="Cordia New"/>
            </a:endParaRPr>
          </a:p>
        </p:txBody>
      </p:sp>
    </p:spTree>
    <p:extLst>
      <p:ext uri="{BB962C8B-B14F-4D97-AF65-F5344CB8AC3E}">
        <p14:creationId xmlns:p14="http://schemas.microsoft.com/office/powerpoint/2010/main" val="88664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th-TH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8500" t="36000" r="44488" b="27600"/>
          <a:stretch/>
        </p:blipFill>
        <p:spPr>
          <a:xfrm>
            <a:off x="997182" y="1580136"/>
            <a:ext cx="7247226" cy="40091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68987" y="5371034"/>
            <a:ext cx="7272808" cy="587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th-TH" dirty="0">
                <a:latin typeface="Calibri" panose="020F0502020204030204" pitchFamily="34" charset="0"/>
                <a:ea typeface="Calibri" panose="020F0502020204030204" pitchFamily="34" charset="0"/>
                <a:cs typeface="TH SarabunPSK" panose="020B0500040200020003" pitchFamily="34" charset="-34"/>
              </a:rPr>
              <a:t>แสดงความสัมพันธ์ของข้อมูลที่เกิดจากความสัมพันธ์แบบกลุ่มต่อกลุ่ม </a:t>
            </a:r>
            <a:r>
              <a:rPr lang="en-US" dirty="0"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(M:N)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94159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dirty="0" smtClean="0"/>
              <a:t>แอททริ</a:t>
            </a:r>
            <a:r>
              <a:rPr lang="th-TH" dirty="0" err="1" smtClean="0"/>
              <a:t>บิวต์</a:t>
            </a:r>
            <a:r>
              <a:rPr lang="th-TH" dirty="0" smtClean="0"/>
              <a:t> (</a:t>
            </a:r>
            <a:r>
              <a:rPr lang="en-US" dirty="0" smtClean="0"/>
              <a:t>Attribute) </a:t>
            </a:r>
            <a:endParaRPr lang="th-TH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th-TH" sz="3000" b="1" dirty="0" smtClean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แอททริ</a:t>
            </a:r>
            <a:r>
              <a:rPr lang="th-TH" sz="3000" b="1" dirty="0" err="1" smtClean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บิวต์</a:t>
            </a:r>
            <a:r>
              <a:rPr lang="th-TH" sz="3000" b="1" dirty="0" smtClean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(ลักษณะประจำ)</a:t>
            </a:r>
            <a:r>
              <a:rPr lang="en-US" sz="3000" dirty="0" smtClean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คือ คุณสมบัติต่างๆ ที่อธิบาย</a:t>
            </a:r>
            <a:r>
              <a:rPr lang="th-TH" sz="3000" dirty="0" err="1" smtClean="0">
                <a:latin typeface="BrowalliaUPC" pitchFamily="34" charset="-34"/>
                <a:cs typeface="BrowalliaUPC" pitchFamily="34" charset="-34"/>
              </a:rPr>
              <a:t>เอนทิ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ตี </a:t>
            </a:r>
          </a:p>
          <a:p>
            <a:r>
              <a:rPr lang="th-TH" sz="3200" dirty="0" smtClean="0"/>
              <a:t>เอน</a:t>
            </a:r>
            <a:r>
              <a:rPr lang="th-TH" sz="3200" dirty="0" err="1" smtClean="0"/>
              <a:t>ติตี้</a:t>
            </a:r>
            <a:r>
              <a:rPr lang="th-TH" sz="3200" dirty="0" smtClean="0"/>
              <a:t>หนึ่ง ๆ อาจประกอบด้วยแอททริ</a:t>
            </a:r>
            <a:r>
              <a:rPr lang="th-TH" sz="3200" dirty="0" err="1" smtClean="0"/>
              <a:t>บิวต์</a:t>
            </a:r>
            <a:r>
              <a:rPr lang="th-TH" sz="3200" dirty="0" smtClean="0"/>
              <a:t>ได้มากกว่าหนึ่งแอททริ</a:t>
            </a:r>
            <a:r>
              <a:rPr lang="th-TH" sz="3200" dirty="0" err="1" smtClean="0"/>
              <a:t>บิวต์</a:t>
            </a:r>
            <a:r>
              <a:rPr lang="th-TH" sz="3200" dirty="0" smtClean="0"/>
              <a:t> ขึ้นกับว่าระบบงานที่กำลังจะพัฒนานั้นต้องการรายละเอียดของเอน</a:t>
            </a:r>
            <a:r>
              <a:rPr lang="th-TH" sz="3200" dirty="0" err="1" smtClean="0"/>
              <a:t>ติตี้</a:t>
            </a:r>
            <a:r>
              <a:rPr lang="th-TH" sz="3200" dirty="0" smtClean="0"/>
              <a:t>มากหรือน้อยเพียงใด </a:t>
            </a:r>
          </a:p>
          <a:p>
            <a:r>
              <a:rPr lang="th-TH" sz="2800" b="1" dirty="0" smtClean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สัญลักษณ์ของแอททริ</a:t>
            </a:r>
            <a:r>
              <a:rPr lang="th-TH" sz="2800" b="1" dirty="0" err="1" smtClean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บิวต์</a:t>
            </a:r>
            <a:r>
              <a:rPr lang="th-TH" sz="2800" b="1" dirty="0" smtClean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ใน </a:t>
            </a:r>
            <a:r>
              <a:rPr lang="en-US" sz="2800" b="1" dirty="0" smtClean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E-R Diagram</a:t>
            </a:r>
            <a:endParaRPr lang="th-TH" sz="2800" dirty="0" smtClean="0">
              <a:solidFill>
                <a:srgbClr val="002060"/>
              </a:solidFill>
              <a:latin typeface="BrowalliaUPC" pitchFamily="34" charset="-34"/>
              <a:cs typeface="BrowalliaUPC" pitchFamily="34" charset="-34"/>
            </a:endParaRPr>
          </a:p>
          <a:p>
            <a:r>
              <a:rPr lang="th-TH" sz="2800" dirty="0" smtClean="0">
                <a:latin typeface="BrowalliaUPC" pitchFamily="34" charset="-34"/>
                <a:cs typeface="BrowalliaUPC" pitchFamily="34" charset="-34"/>
              </a:rPr>
              <a:t>ใช้รูปวงรี และมีชื่อกำกับภายในเป็น คำนาม</a:t>
            </a:r>
            <a:endParaRPr lang="en-US" sz="2800" dirty="0" smtClean="0">
              <a:latin typeface="BrowalliaUPC" pitchFamily="34" charset="-34"/>
              <a:cs typeface="BrowalliaUPC" pitchFamily="34" charset="-34"/>
            </a:endParaRPr>
          </a:p>
          <a:p>
            <a:pPr>
              <a:buNone/>
            </a:pPr>
            <a:endParaRPr lang="th-TH" sz="3200" dirty="0" smtClean="0"/>
          </a:p>
          <a:p>
            <a:pPr lvl="1" algn="ctr">
              <a:buNone/>
            </a:pPr>
            <a:r>
              <a:rPr lang="th-TH" sz="3000" b="1" i="1" dirty="0" smtClean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“แอททริ</a:t>
            </a:r>
            <a:r>
              <a:rPr lang="th-TH" sz="3000" b="1" i="1" dirty="0" err="1" smtClean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บิวต์</a:t>
            </a:r>
            <a:r>
              <a:rPr lang="th-TH" sz="3000" b="1" i="1" dirty="0" smtClean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 คือ คุณสมบัติของ</a:t>
            </a:r>
            <a:r>
              <a:rPr lang="th-TH" sz="3000" b="1" i="1" dirty="0" err="1" smtClean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เอนทิ</a:t>
            </a:r>
            <a:r>
              <a:rPr lang="th-TH" sz="3000" b="1" i="1" dirty="0" smtClean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ตี”</a:t>
            </a:r>
            <a:endParaRPr lang="th-TH" b="1" dirty="0" smtClean="0"/>
          </a:p>
          <a:p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th-TH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dirty="0" smtClean="0"/>
              <a:t>แอททริ</a:t>
            </a:r>
            <a:r>
              <a:rPr lang="th-TH" dirty="0" err="1" smtClean="0"/>
              <a:t>บิวต์</a:t>
            </a:r>
            <a:r>
              <a:rPr lang="th-TH" dirty="0" smtClean="0"/>
              <a:t> (</a:t>
            </a:r>
            <a:r>
              <a:rPr lang="en-US" dirty="0" smtClean="0"/>
              <a:t>Attribute) </a:t>
            </a:r>
            <a:endParaRPr lang="th-TH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sz="3000" b="1" dirty="0" smtClean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ตัวอย่าง</a:t>
            </a:r>
            <a:endParaRPr lang="en-US" sz="3000" dirty="0" smtClean="0">
              <a:latin typeface="BrowalliaUPC" pitchFamily="34" charset="-34"/>
              <a:cs typeface="BrowalliaUPC" pitchFamily="34" charset="-34"/>
            </a:endParaRPr>
          </a:p>
          <a:p>
            <a:r>
              <a:rPr lang="th-TH" sz="2600" dirty="0" smtClean="0"/>
              <a:t>เอน</a:t>
            </a:r>
            <a:r>
              <a:rPr lang="th-TH" sz="2600" dirty="0" err="1" smtClean="0"/>
              <a:t>ติตี้</a:t>
            </a:r>
            <a:r>
              <a:rPr lang="th-TH" sz="2600" dirty="0" smtClean="0"/>
              <a:t> </a:t>
            </a:r>
            <a:r>
              <a:rPr lang="th-TH" sz="2600" b="1" dirty="0" smtClean="0"/>
              <a:t>นักศึกษา </a:t>
            </a:r>
            <a:r>
              <a:rPr lang="th-TH" sz="2600" dirty="0" smtClean="0"/>
              <a:t>ประกอบด้วยแอททริ</a:t>
            </a:r>
            <a:r>
              <a:rPr lang="th-TH" sz="2600" dirty="0" err="1" smtClean="0"/>
              <a:t>บิวต์</a:t>
            </a:r>
            <a:r>
              <a:rPr lang="th-TH" sz="2600" dirty="0" smtClean="0"/>
              <a:t> รหัสนักศึกษา ชื่อนักศึกษา ที่อยู่ เพศ </a:t>
            </a:r>
          </a:p>
          <a:p>
            <a:r>
              <a:rPr lang="th-TH" sz="2600" dirty="0" smtClean="0"/>
              <a:t>เอน</a:t>
            </a:r>
            <a:r>
              <a:rPr lang="th-TH" sz="2600" dirty="0" err="1" smtClean="0"/>
              <a:t>ติตี้</a:t>
            </a:r>
            <a:r>
              <a:rPr lang="th-TH" sz="2600" dirty="0" smtClean="0"/>
              <a:t> </a:t>
            </a:r>
            <a:r>
              <a:rPr lang="th-TH" sz="2600" b="1" dirty="0" smtClean="0"/>
              <a:t>พนักงาน </a:t>
            </a:r>
            <a:r>
              <a:rPr lang="th-TH" sz="2600" dirty="0" smtClean="0"/>
              <a:t>ประกอบด้วยแอททริ</a:t>
            </a:r>
            <a:r>
              <a:rPr lang="th-TH" sz="2600" dirty="0" err="1" smtClean="0"/>
              <a:t>บิวต์</a:t>
            </a:r>
            <a:r>
              <a:rPr lang="th-TH" sz="2600" dirty="0" smtClean="0"/>
              <a:t> รหัสพนักงาน ชื่อพนักงาน ตำแหน่ง ที่อยู่ </a:t>
            </a:r>
          </a:p>
          <a:p>
            <a:r>
              <a:rPr lang="th-TH" sz="2600" dirty="0" smtClean="0"/>
              <a:t>เอน</a:t>
            </a:r>
            <a:r>
              <a:rPr lang="th-TH" sz="2600" dirty="0" err="1" smtClean="0"/>
              <a:t>ติตี้</a:t>
            </a:r>
            <a:r>
              <a:rPr lang="th-TH" sz="2600" dirty="0" smtClean="0"/>
              <a:t> </a:t>
            </a:r>
            <a:r>
              <a:rPr lang="th-TH" sz="2600" b="1" dirty="0" smtClean="0"/>
              <a:t>แผนก </a:t>
            </a:r>
            <a:r>
              <a:rPr lang="th-TH" sz="2600" dirty="0" smtClean="0"/>
              <a:t>ประกอบด้วยแอททริ</a:t>
            </a:r>
            <a:r>
              <a:rPr lang="th-TH" sz="2600" dirty="0" err="1" smtClean="0"/>
              <a:t>บิวต์</a:t>
            </a:r>
            <a:r>
              <a:rPr lang="th-TH" sz="2600" dirty="0" smtClean="0"/>
              <a:t> รหัสแผนก และ ชื่อแผนก </a:t>
            </a:r>
          </a:p>
          <a:p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th-TH" dirty="0">
              <a:solidFill>
                <a:srgbClr val="00000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458249"/>
            <a:ext cx="8170863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สี่เหลี่ยมผืนผ้า 5"/>
          <p:cNvSpPr/>
          <p:nvPr/>
        </p:nvSpPr>
        <p:spPr>
          <a:xfrm>
            <a:off x="3143240" y="5786454"/>
            <a:ext cx="35253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i="1" dirty="0" smtClean="0">
                <a:latin typeface="BrowalliaUPC" pitchFamily="34" charset="-34"/>
                <a:cs typeface="BrowalliaUPC" pitchFamily="34" charset="-34"/>
              </a:rPr>
              <a:t>เขียนในลักษณะของ </a:t>
            </a:r>
            <a:r>
              <a:rPr lang="en-US" i="1" dirty="0" smtClean="0">
                <a:latin typeface="BrowalliaUPC" pitchFamily="34" charset="-34"/>
                <a:cs typeface="BrowalliaUPC" pitchFamily="34" charset="-34"/>
              </a:rPr>
              <a:t>Chen Model</a:t>
            </a:r>
            <a:endParaRPr lang="th-TH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74763" y="533400"/>
            <a:ext cx="7107237" cy="838200"/>
          </a:xfrm>
        </p:spPr>
        <p:txBody>
          <a:bodyPr/>
          <a:lstStyle/>
          <a:p>
            <a:r>
              <a:rPr lang="th-TH" sz="4000" b="1" dirty="0" smtClean="0">
                <a:solidFill>
                  <a:schemeClr val="tx1"/>
                </a:solidFill>
                <a:latin typeface="BrowalliaUPC" pitchFamily="34" charset="-34"/>
                <a:cs typeface="BrowalliaUPC" pitchFamily="34" charset="-34"/>
              </a:rPr>
              <a:t>บทนำ</a:t>
            </a:r>
            <a:endParaRPr lang="th-TH" sz="4000" b="1" dirty="0">
              <a:solidFill>
                <a:schemeClr val="tx1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571612"/>
            <a:ext cx="7772400" cy="4676788"/>
          </a:xfrm>
        </p:spPr>
        <p:txBody>
          <a:bodyPr>
            <a:normAutofit/>
          </a:bodyPr>
          <a:lstStyle/>
          <a:p>
            <a:r>
              <a:rPr lang="th-TH" sz="3000" b="1" dirty="0" smtClean="0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แบบจำลอง</a:t>
            </a:r>
            <a:r>
              <a:rPr lang="th-TH" sz="3000" b="1" dirty="0" err="1" smtClean="0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เอนทิ</a:t>
            </a:r>
            <a:r>
              <a:rPr lang="th-TH" sz="3000" b="1" dirty="0" smtClean="0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ตีและความสัมพันธ์ (</a:t>
            </a:r>
            <a:r>
              <a:rPr lang="en-US" sz="3000" b="1" dirty="0" smtClean="0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ER model) 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เป็นเครื่องมือที่สามารถแทนเอนทิตี แอตทริบิวต์ และความสัมพันธ์ระหว่างเอนทิตี เฉพาะส่วนที่เราสนใจในการใช้งาน จัดการ และจัดเก็บข้อมูลของเอนทิตีและความสัมพันธ์เหล่านั้นในระบบฐานข้อมูล</a:t>
            </a:r>
          </a:p>
          <a:p>
            <a:endParaRPr lang="th-TH" sz="3000" b="1" dirty="0" smtClean="0">
              <a:latin typeface="BrowalliaUPC" pitchFamily="34" charset="-34"/>
              <a:cs typeface="BrowalliaUPC" pitchFamily="34" charset="-34"/>
            </a:endParaRPr>
          </a:p>
          <a:p>
            <a:pPr>
              <a:buNone/>
            </a:pPr>
            <a:r>
              <a:rPr lang="th-TH" sz="3000" i="1" dirty="0" smtClean="0">
                <a:latin typeface="BrowalliaUPC" pitchFamily="34" charset="-34"/>
                <a:cs typeface="BrowalliaUPC" pitchFamily="34" charset="-34"/>
              </a:rPr>
              <a:t>	</a:t>
            </a:r>
            <a:r>
              <a:rPr lang="th-TH" sz="3000" i="1" dirty="0" smtClean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	“</a:t>
            </a:r>
            <a:r>
              <a:rPr lang="th-TH" sz="3000" b="1" i="1" dirty="0" smtClean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สามารถมองเห็นภาพรวมของ </a:t>
            </a:r>
            <a:r>
              <a:rPr lang="en-US" sz="3000" b="1" i="1" dirty="0" smtClean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Entities </a:t>
            </a:r>
            <a:r>
              <a:rPr lang="th-TH" sz="3000" b="1" i="1" dirty="0" smtClean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และความสัมพันธ์ทั้งหมดที่มีในระบบฐานข้อมูลได้จาก </a:t>
            </a:r>
            <a:r>
              <a:rPr lang="en-US" sz="3000" b="1" i="1" dirty="0" smtClean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E-R Model”</a:t>
            </a:r>
            <a:endParaRPr lang="th-TH" sz="3000" b="1" i="1" dirty="0">
              <a:solidFill>
                <a:srgbClr val="C00000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</a:t>
            </a:fld>
            <a:endParaRPr lang="th-TH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550601956"/>
              </p:ext>
            </p:extLst>
          </p:nvPr>
        </p:nvGraphicFramePr>
        <p:xfrm>
          <a:off x="428596" y="1844824"/>
          <a:ext cx="833755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7510"/>
                <a:gridCol w="1667510"/>
                <a:gridCol w="1667510"/>
                <a:gridCol w="1667510"/>
                <a:gridCol w="16675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h-TH" dirty="0" smtClean="0">
                          <a:solidFill>
                            <a:schemeClr val="tx1"/>
                          </a:solidFill>
                        </a:rPr>
                        <a:t>รหัสพนักงาน</a:t>
                      </a:r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dirty="0" smtClean="0">
                          <a:solidFill>
                            <a:schemeClr val="tx1"/>
                          </a:solidFill>
                        </a:rPr>
                        <a:t>ชื่อ-สกุล</a:t>
                      </a:r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dirty="0" smtClean="0">
                          <a:solidFill>
                            <a:schemeClr val="tx1"/>
                          </a:solidFill>
                        </a:rPr>
                        <a:t>เบอร์</a:t>
                      </a:r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dirty="0" smtClean="0">
                          <a:solidFill>
                            <a:schemeClr val="tx1"/>
                          </a:solidFill>
                        </a:rPr>
                        <a:t>ทีอยู่</a:t>
                      </a:r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dirty="0" smtClean="0">
                          <a:solidFill>
                            <a:schemeClr val="tx1"/>
                          </a:solidFill>
                        </a:rPr>
                        <a:t>ตำแหน่ง</a:t>
                      </a:r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h-TH" dirty="0" smtClean="0">
                          <a:solidFill>
                            <a:schemeClr val="tx1"/>
                          </a:solidFill>
                        </a:rPr>
                        <a:t>110011</a:t>
                      </a:r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dirty="0" smtClean="0">
                          <a:solidFill>
                            <a:schemeClr val="tx1"/>
                          </a:solidFill>
                        </a:rPr>
                        <a:t>วิขัย  รักชาติ</a:t>
                      </a:r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dirty="0" smtClean="0">
                          <a:solidFill>
                            <a:schemeClr val="tx1"/>
                          </a:solidFill>
                        </a:rPr>
                        <a:t>086-----</a:t>
                      </a:r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dirty="0" smtClean="0">
                          <a:solidFill>
                            <a:schemeClr val="tx1"/>
                          </a:solidFill>
                        </a:rPr>
                        <a:t>นครราชสีมา</a:t>
                      </a:r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Programmer</a:t>
                      </a:r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th-TH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1219200"/>
            <a:ext cx="1067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/>
              <a:t>พนักงาน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3593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dirty="0" smtClean="0"/>
              <a:t>แอททริ</a:t>
            </a:r>
            <a:r>
              <a:rPr lang="th-TH" dirty="0" err="1" smtClean="0"/>
              <a:t>บิวต์</a:t>
            </a:r>
            <a:r>
              <a:rPr lang="th-TH" dirty="0" smtClean="0"/>
              <a:t> (</a:t>
            </a:r>
            <a:r>
              <a:rPr lang="en-US" dirty="0" smtClean="0"/>
              <a:t>Attribute) </a:t>
            </a:r>
            <a:endParaRPr lang="th-TH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sz="3200" b="1" dirty="0" smtClean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สัญลักษณ์ของแอททริ</a:t>
            </a:r>
            <a:r>
              <a:rPr lang="th-TH" sz="3200" b="1" dirty="0" err="1" smtClean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บิวต์</a:t>
            </a:r>
            <a:r>
              <a:rPr lang="th-TH" sz="3200" b="1" dirty="0" smtClean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ใน </a:t>
            </a:r>
            <a:r>
              <a:rPr lang="en-US" sz="3200" b="1" dirty="0" smtClean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ERD</a:t>
            </a:r>
            <a:endParaRPr lang="th-TH" sz="3200" dirty="0" smtClean="0">
              <a:solidFill>
                <a:srgbClr val="002060"/>
              </a:solidFill>
              <a:latin typeface="BrowalliaUPC" pitchFamily="34" charset="-34"/>
              <a:cs typeface="BrowalliaUPC" pitchFamily="34" charset="-34"/>
            </a:endParaRPr>
          </a:p>
          <a:p>
            <a:r>
              <a:rPr lang="th-TH" sz="3200" dirty="0" smtClean="0">
                <a:latin typeface="BrowalliaUPC" pitchFamily="34" charset="-34"/>
                <a:cs typeface="BrowalliaUPC" pitchFamily="34" charset="-34"/>
              </a:rPr>
              <a:t>ใช้รูปวงรี และมีชื่อกำกับภายในเป็น คำนาม</a:t>
            </a:r>
            <a:endParaRPr lang="en-US" sz="3200" dirty="0" smtClean="0">
              <a:latin typeface="BrowalliaUPC" pitchFamily="34" charset="-34"/>
              <a:cs typeface="BrowalliaUPC" pitchFamily="34" charset="-34"/>
            </a:endParaRPr>
          </a:p>
          <a:p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th-TH" dirty="0">
              <a:solidFill>
                <a:srgbClr val="000000"/>
              </a:solidFill>
            </a:endParaRPr>
          </a:p>
        </p:txBody>
      </p:sp>
      <p:grpSp>
        <p:nvGrpSpPr>
          <p:cNvPr id="33" name="กลุ่ม 44"/>
          <p:cNvGrpSpPr/>
          <p:nvPr/>
        </p:nvGrpSpPr>
        <p:grpSpPr>
          <a:xfrm>
            <a:off x="428596" y="2928934"/>
            <a:ext cx="4929222" cy="2286016"/>
            <a:chOff x="214282" y="3429000"/>
            <a:chExt cx="4929222" cy="2286016"/>
          </a:xfrm>
        </p:grpSpPr>
        <p:sp>
          <p:nvSpPr>
            <p:cNvPr id="34" name="สี่เหลี่ยมผืนผ้า 33"/>
            <p:cNvSpPr/>
            <p:nvPr/>
          </p:nvSpPr>
          <p:spPr>
            <a:xfrm>
              <a:off x="1857356" y="5000636"/>
              <a:ext cx="1571636" cy="714380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  <a:latin typeface="Angsana New" pitchFamily="18" charset="-34"/>
                </a:rPr>
                <a:t>STUDENT</a:t>
              </a:r>
              <a:endParaRPr lang="th-TH" dirty="0"/>
            </a:p>
          </p:txBody>
        </p:sp>
        <p:sp>
          <p:nvSpPr>
            <p:cNvPr id="35" name="วงรี 34"/>
            <p:cNvSpPr/>
            <p:nvPr/>
          </p:nvSpPr>
          <p:spPr>
            <a:xfrm>
              <a:off x="214282" y="4143380"/>
              <a:ext cx="1428760" cy="642942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u="sng" dirty="0" err="1" smtClean="0">
                  <a:solidFill>
                    <a:srgbClr val="000000"/>
                  </a:solidFill>
                  <a:latin typeface="Angsana New" pitchFamily="18" charset="-34"/>
                </a:rPr>
                <a:t>StuID</a:t>
              </a:r>
              <a:endParaRPr lang="th-TH" u="sng" dirty="0"/>
            </a:p>
          </p:txBody>
        </p:sp>
        <p:sp>
          <p:nvSpPr>
            <p:cNvPr id="36" name="วงรี 35"/>
            <p:cNvSpPr/>
            <p:nvPr/>
          </p:nvSpPr>
          <p:spPr>
            <a:xfrm>
              <a:off x="3071802" y="3500438"/>
              <a:ext cx="1428760" cy="642942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AngsanaUPC" pitchFamily="18" charset="-34"/>
                  <a:cs typeface="AngsanaUPC" pitchFamily="18" charset="-34"/>
                </a:rPr>
                <a:t>Gender</a:t>
              </a:r>
              <a:endParaRPr lang="th-TH" dirty="0">
                <a:solidFill>
                  <a:schemeClr val="tx1"/>
                </a:solidFill>
                <a:latin typeface="AngsanaUPC" pitchFamily="18" charset="-34"/>
                <a:cs typeface="AngsanaUPC" pitchFamily="18" charset="-34"/>
              </a:endParaRPr>
            </a:p>
          </p:txBody>
        </p:sp>
        <p:sp>
          <p:nvSpPr>
            <p:cNvPr id="37" name="วงรี 36"/>
            <p:cNvSpPr/>
            <p:nvPr/>
          </p:nvSpPr>
          <p:spPr>
            <a:xfrm>
              <a:off x="1357290" y="3429000"/>
              <a:ext cx="1428760" cy="642942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AngsanaUPC" pitchFamily="18" charset="-34"/>
                  <a:cs typeface="AngsanaUPC" pitchFamily="18" charset="-34"/>
                </a:rPr>
                <a:t>Name</a:t>
              </a:r>
              <a:endParaRPr lang="th-TH" dirty="0">
                <a:solidFill>
                  <a:schemeClr val="tx1"/>
                </a:solidFill>
                <a:latin typeface="AngsanaUPC" pitchFamily="18" charset="-34"/>
                <a:cs typeface="AngsanaUPC" pitchFamily="18" charset="-34"/>
              </a:endParaRPr>
            </a:p>
          </p:txBody>
        </p:sp>
        <p:cxnSp>
          <p:nvCxnSpPr>
            <p:cNvPr id="38" name="ตัวเชื่อมต่อตรง 37"/>
            <p:cNvCxnSpPr>
              <a:stCxn id="35" idx="5"/>
              <a:endCxn id="34" idx="0"/>
            </p:cNvCxnSpPr>
            <p:nvPr/>
          </p:nvCxnSpPr>
          <p:spPr>
            <a:xfrm rot="16200000" flipH="1">
              <a:off x="1884254" y="4241715"/>
              <a:ext cx="308471" cy="1209369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ตัวเชื่อมต่อตรง 38"/>
            <p:cNvCxnSpPr>
              <a:stCxn id="37" idx="4"/>
              <a:endCxn id="34" idx="0"/>
            </p:cNvCxnSpPr>
            <p:nvPr/>
          </p:nvCxnSpPr>
          <p:spPr>
            <a:xfrm rot="16200000" flipH="1">
              <a:off x="1893075" y="4250537"/>
              <a:ext cx="928694" cy="57150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ตัวเชื่อมต่อตรง 39"/>
            <p:cNvCxnSpPr>
              <a:stCxn id="36" idx="3"/>
              <a:endCxn id="34" idx="0"/>
            </p:cNvCxnSpPr>
            <p:nvPr/>
          </p:nvCxnSpPr>
          <p:spPr>
            <a:xfrm rot="5400000">
              <a:off x="2486401" y="4205997"/>
              <a:ext cx="951413" cy="637865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วงรี 40"/>
            <p:cNvSpPr/>
            <p:nvPr/>
          </p:nvSpPr>
          <p:spPr>
            <a:xfrm>
              <a:off x="3714744" y="4214818"/>
              <a:ext cx="1428760" cy="642942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dirty="0" err="1" smtClean="0">
                  <a:solidFill>
                    <a:srgbClr val="000000"/>
                  </a:solidFill>
                  <a:latin typeface="Angsana New" pitchFamily="18" charset="-34"/>
                </a:rPr>
                <a:t>Tel</a:t>
              </a:r>
              <a:r>
                <a:rPr lang="en-US" dirty="0" smtClean="0">
                  <a:solidFill>
                    <a:srgbClr val="000000"/>
                  </a:solidFill>
                  <a:latin typeface="Angsana New" pitchFamily="18" charset="-34"/>
                </a:rPr>
                <a:t>No</a:t>
              </a:r>
              <a:endParaRPr lang="th-TH" dirty="0">
                <a:solidFill>
                  <a:schemeClr val="tx1"/>
                </a:solidFill>
                <a:latin typeface="AngsanaUPC" pitchFamily="18" charset="-34"/>
                <a:cs typeface="AngsanaUPC" pitchFamily="18" charset="-34"/>
              </a:endParaRPr>
            </a:p>
          </p:txBody>
        </p:sp>
        <p:cxnSp>
          <p:nvCxnSpPr>
            <p:cNvPr id="42" name="ตัวเชื่อมต่อตรง 41"/>
            <p:cNvCxnSpPr>
              <a:stCxn id="41" idx="3"/>
              <a:endCxn id="34" idx="0"/>
            </p:cNvCxnSpPr>
            <p:nvPr/>
          </p:nvCxnSpPr>
          <p:spPr>
            <a:xfrm rot="5400000">
              <a:off x="3165062" y="4241716"/>
              <a:ext cx="237033" cy="1280807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h-TH" sz="3000" dirty="0" smtClean="0"/>
              <a:t>ความสัมพันธ์ระหว่างของเอน</a:t>
            </a:r>
            <a:r>
              <a:rPr lang="th-TH" sz="3000" dirty="0" err="1" smtClean="0"/>
              <a:t>ติตี้</a:t>
            </a:r>
            <a:r>
              <a:rPr lang="th-TH" sz="3000" dirty="0" smtClean="0"/>
              <a:t> แอททริ</a:t>
            </a:r>
            <a:r>
              <a:rPr lang="th-TH" sz="3000" dirty="0" err="1" smtClean="0"/>
              <a:t>บิวต์</a:t>
            </a:r>
            <a:r>
              <a:rPr lang="th-TH" sz="3000" dirty="0" smtClean="0"/>
              <a:t> และสมาชิกของเอน</a:t>
            </a:r>
            <a:r>
              <a:rPr lang="th-TH" sz="3000" dirty="0" err="1" smtClean="0"/>
              <a:t>ติตี้</a:t>
            </a:r>
            <a:r>
              <a:rPr lang="th-TH" sz="3000" dirty="0" smtClean="0"/>
              <a:t> </a:t>
            </a:r>
            <a:endParaRPr lang="th-TH" sz="3000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th-TH" dirty="0">
              <a:solidFill>
                <a:srgbClr val="00000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428736"/>
            <a:ext cx="8474332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dirty="0" smtClean="0"/>
              <a:t>แอททริ</a:t>
            </a:r>
            <a:r>
              <a:rPr lang="th-TH" dirty="0" err="1" smtClean="0"/>
              <a:t>บิวต์</a:t>
            </a:r>
            <a:r>
              <a:rPr lang="th-TH" dirty="0" smtClean="0"/>
              <a:t> (</a:t>
            </a:r>
            <a:r>
              <a:rPr lang="en-US" dirty="0" smtClean="0"/>
              <a:t>Attribute) </a:t>
            </a:r>
            <a:endParaRPr lang="th-TH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sz="3000" b="1" dirty="0" smtClean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ชนิดของแอททริ</a:t>
            </a:r>
            <a:r>
              <a:rPr lang="th-TH" sz="3000" b="1" dirty="0" err="1" smtClean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บิวต์</a:t>
            </a:r>
            <a:endParaRPr lang="th-TH" sz="3000" dirty="0" smtClean="0">
              <a:solidFill>
                <a:srgbClr val="002060"/>
              </a:solidFill>
              <a:latin typeface="BrowalliaUPC" pitchFamily="34" charset="-34"/>
              <a:cs typeface="BrowalliaUPC" pitchFamily="34" charset="-34"/>
            </a:endParaRPr>
          </a:p>
          <a:p>
            <a:pPr lvl="1"/>
            <a:r>
              <a:rPr lang="en-US" sz="3200" dirty="0" smtClean="0">
                <a:latin typeface="BrowalliaUPC" pitchFamily="34" charset="-34"/>
                <a:cs typeface="BrowalliaUPC" pitchFamily="34" charset="-34"/>
              </a:rPr>
              <a:t>Attribute Domain</a:t>
            </a:r>
          </a:p>
          <a:p>
            <a:pPr lvl="1"/>
            <a:r>
              <a:rPr lang="en-US" sz="3200" dirty="0" smtClean="0">
                <a:latin typeface="BrowalliaUPC" pitchFamily="34" charset="-34"/>
                <a:cs typeface="BrowalliaUPC" pitchFamily="34" charset="-34"/>
              </a:rPr>
              <a:t>Simple Attribute </a:t>
            </a:r>
            <a:r>
              <a:rPr lang="th-TH" sz="3200" dirty="0" smtClean="0">
                <a:latin typeface="BrowalliaUPC" pitchFamily="34" charset="-34"/>
                <a:cs typeface="BrowalliaUPC" pitchFamily="34" charset="-34"/>
              </a:rPr>
              <a:t>และ </a:t>
            </a:r>
            <a:r>
              <a:rPr lang="en-US" sz="3200" dirty="0" smtClean="0">
                <a:latin typeface="BrowalliaUPC" pitchFamily="34" charset="-34"/>
                <a:cs typeface="BrowalliaUPC" pitchFamily="34" charset="-34"/>
              </a:rPr>
              <a:t>Composite Attribute</a:t>
            </a:r>
          </a:p>
          <a:p>
            <a:pPr lvl="1"/>
            <a:r>
              <a:rPr lang="en-US" sz="3200" dirty="0" smtClean="0">
                <a:latin typeface="BrowalliaUPC" pitchFamily="34" charset="-34"/>
                <a:cs typeface="BrowalliaUPC" pitchFamily="34" charset="-34"/>
              </a:rPr>
              <a:t>Single-Valued Attribute </a:t>
            </a:r>
            <a:r>
              <a:rPr lang="th-TH" sz="3200" dirty="0" smtClean="0">
                <a:latin typeface="BrowalliaUPC" pitchFamily="34" charset="-34"/>
                <a:cs typeface="BrowalliaUPC" pitchFamily="34" charset="-34"/>
              </a:rPr>
              <a:t>และ </a:t>
            </a:r>
            <a:r>
              <a:rPr lang="en-US" sz="3200" dirty="0" smtClean="0">
                <a:latin typeface="BrowalliaUPC" pitchFamily="34" charset="-34"/>
                <a:cs typeface="BrowalliaUPC" pitchFamily="34" charset="-34"/>
              </a:rPr>
              <a:t>Multi-Valued Attribute</a:t>
            </a:r>
          </a:p>
          <a:p>
            <a:pPr lvl="1"/>
            <a:r>
              <a:rPr lang="en-US" sz="3200" dirty="0" smtClean="0">
                <a:latin typeface="BrowalliaUPC" pitchFamily="34" charset="-34"/>
                <a:cs typeface="BrowalliaUPC" pitchFamily="34" charset="-34"/>
              </a:rPr>
              <a:t>Derived Attribute</a:t>
            </a:r>
          </a:p>
          <a:p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th-TH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แอททริ</a:t>
            </a:r>
            <a:r>
              <a:rPr lang="th-TH" dirty="0" err="1" smtClean="0"/>
              <a:t>บิวต์</a:t>
            </a:r>
            <a:r>
              <a:rPr lang="th-TH" dirty="0" smtClean="0"/>
              <a:t> (</a:t>
            </a:r>
            <a:r>
              <a:rPr lang="en-US" dirty="0" smtClean="0"/>
              <a:t>Attribute) </a:t>
            </a:r>
            <a:endParaRPr lang="th-TH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Attribute Domain</a:t>
            </a:r>
          </a:p>
          <a:p>
            <a:r>
              <a:rPr lang="th-TH" sz="2800" dirty="0" smtClean="0">
                <a:latin typeface="BrowalliaUPC" pitchFamily="34" charset="-34"/>
                <a:cs typeface="BrowalliaUPC" pitchFamily="34" charset="-34"/>
              </a:rPr>
              <a:t>เขต(โดเมน)ของ แอททริ</a:t>
            </a:r>
            <a:r>
              <a:rPr lang="th-TH" sz="2800" dirty="0" err="1" smtClean="0">
                <a:latin typeface="BrowalliaUPC" pitchFamily="34" charset="-34"/>
                <a:cs typeface="BrowalliaUPC" pitchFamily="34" charset="-34"/>
              </a:rPr>
              <a:t>บิวต์</a:t>
            </a:r>
            <a:r>
              <a:rPr lang="th-TH" sz="2800" dirty="0" smtClean="0">
                <a:latin typeface="BrowalliaUPC" pitchFamily="34" charset="-34"/>
                <a:cs typeface="BrowalliaUPC" pitchFamily="34" charset="-34"/>
              </a:rPr>
              <a:t> เป็นการกำหนดขอบเขตค่าข้อมูล และชนิดของข้อมูลให้กับ</a:t>
            </a:r>
            <a:r>
              <a:rPr lang="th-TH" sz="2800" dirty="0" smtClean="0"/>
              <a:t>แอททริ</a:t>
            </a:r>
            <a:r>
              <a:rPr lang="th-TH" sz="2800" dirty="0" err="1" smtClean="0"/>
              <a:t>บิวต์</a:t>
            </a:r>
            <a:r>
              <a:rPr lang="th-TH" sz="2800" dirty="0" smtClean="0"/>
              <a:t> </a:t>
            </a:r>
          </a:p>
          <a:p>
            <a:r>
              <a:rPr lang="th-TH" sz="2800" dirty="0" smtClean="0">
                <a:latin typeface="BrowalliaUPC" pitchFamily="34" charset="-34"/>
                <a:cs typeface="BrowalliaUPC" pitchFamily="34" charset="-34"/>
              </a:rPr>
              <a:t>คือ ค่าของแอททริ</a:t>
            </a:r>
            <a:r>
              <a:rPr lang="th-TH" sz="2800" dirty="0" err="1" smtClean="0">
                <a:latin typeface="BrowalliaUPC" pitchFamily="34" charset="-34"/>
                <a:cs typeface="BrowalliaUPC" pitchFamily="34" charset="-34"/>
              </a:rPr>
              <a:t>บิวต์</a:t>
            </a:r>
            <a:r>
              <a:rPr lang="th-TH" sz="2800" dirty="0" smtClean="0">
                <a:latin typeface="BrowalliaUPC" pitchFamily="34" charset="-34"/>
                <a:cs typeface="BrowalliaUPC" pitchFamily="34" charset="-34"/>
              </a:rPr>
              <a:t>ที่เป็นไปได้หรืออนุญาตให้เป็น</a:t>
            </a:r>
          </a:p>
          <a:p>
            <a:r>
              <a:rPr lang="th-TH" sz="2800" dirty="0" smtClean="0">
                <a:latin typeface="BrowalliaUPC" pitchFamily="34" charset="-34"/>
                <a:cs typeface="BrowalliaUPC" pitchFamily="34" charset="-34"/>
              </a:rPr>
              <a:t>เช่น เพศ (</a:t>
            </a:r>
            <a:r>
              <a:rPr lang="en-US" sz="2800" dirty="0" smtClean="0">
                <a:latin typeface="BrowalliaUPC" pitchFamily="34" charset="-34"/>
                <a:cs typeface="BrowalliaUPC" pitchFamily="34" charset="-34"/>
              </a:rPr>
              <a:t>sex) </a:t>
            </a:r>
            <a:r>
              <a:rPr lang="th-TH" sz="2800" dirty="0" smtClean="0">
                <a:latin typeface="BrowalliaUPC" pitchFamily="34" charset="-34"/>
                <a:cs typeface="BrowalliaUPC" pitchFamily="34" charset="-34"/>
              </a:rPr>
              <a:t>จะมีค่าได้ </a:t>
            </a:r>
            <a:r>
              <a:rPr lang="en-US" sz="2800" dirty="0" smtClean="0">
                <a:latin typeface="BrowalliaUPC" pitchFamily="34" charset="-34"/>
                <a:cs typeface="BrowalliaUPC" pitchFamily="34" charset="-34"/>
              </a:rPr>
              <a:t>2 </a:t>
            </a:r>
            <a:r>
              <a:rPr lang="th-TH" sz="2800" dirty="0" smtClean="0">
                <a:latin typeface="BrowalliaUPC" pitchFamily="34" charset="-34"/>
                <a:cs typeface="BrowalliaUPC" pitchFamily="34" charset="-34"/>
              </a:rPr>
              <a:t>ค่า คือ เพศชาย </a:t>
            </a:r>
            <a:r>
              <a:rPr lang="en-US" sz="2800" dirty="0" smtClean="0">
                <a:latin typeface="BrowalliaUPC" pitchFamily="34" charset="-34"/>
                <a:cs typeface="BrowalliaUPC" pitchFamily="34" charset="-34"/>
              </a:rPr>
              <a:t>(M) </a:t>
            </a:r>
            <a:r>
              <a:rPr lang="th-TH" sz="2800" dirty="0" smtClean="0">
                <a:latin typeface="BrowalliaUPC" pitchFamily="34" charset="-34"/>
                <a:cs typeface="BrowalliaUPC" pitchFamily="34" charset="-34"/>
              </a:rPr>
              <a:t>หรือเพศหญิง </a:t>
            </a:r>
            <a:r>
              <a:rPr lang="en-US" sz="2800" dirty="0" smtClean="0">
                <a:latin typeface="BrowalliaUPC" pitchFamily="34" charset="-34"/>
                <a:cs typeface="BrowalliaUPC" pitchFamily="34" charset="-34"/>
              </a:rPr>
              <a:t>(F) </a:t>
            </a:r>
            <a:r>
              <a:rPr lang="th-TH" sz="2800" dirty="0" smtClean="0">
                <a:latin typeface="BrowalliaUPC" pitchFamily="34" charset="-34"/>
                <a:cs typeface="BrowalliaUPC" pitchFamily="34" charset="-34"/>
              </a:rPr>
              <a:t>เท่านั้น</a:t>
            </a:r>
          </a:p>
          <a:p>
            <a:pPr>
              <a:buNone/>
            </a:pPr>
            <a:r>
              <a:rPr lang="th-TH" sz="2800" dirty="0" smtClean="0"/>
              <a:t>	</a:t>
            </a:r>
            <a:r>
              <a:rPr lang="th-TH" sz="2800" b="1" dirty="0" smtClean="0"/>
              <a:t>ใช้เพื่อ...</a:t>
            </a:r>
          </a:p>
          <a:p>
            <a:r>
              <a:rPr lang="th-TH" sz="2800" i="1" u="sng" dirty="0" smtClean="0">
                <a:latin typeface="BrowalliaUPC" pitchFamily="34" charset="-34"/>
                <a:cs typeface="BrowalliaUPC" pitchFamily="34" charset="-34"/>
              </a:rPr>
              <a:t>กำหนดชนิดของข้อมูล </a:t>
            </a:r>
            <a:r>
              <a:rPr lang="th-TH" sz="2800" dirty="0" smtClean="0">
                <a:latin typeface="BrowalliaUPC" pitchFamily="34" charset="-34"/>
                <a:cs typeface="BrowalliaUPC" pitchFamily="34" charset="-34"/>
              </a:rPr>
              <a:t>เช่น ชื่อของพนักงานเป็นข้อมูลชนิดตัวอักษร อายุจะต้องเป็นตัวเลขจำนวนเต็มเท่านั้น</a:t>
            </a:r>
          </a:p>
          <a:p>
            <a:endParaRPr lang="th-TH" sz="2800" dirty="0" smtClean="0">
              <a:latin typeface="BrowalliaUPC" pitchFamily="34" charset="-34"/>
              <a:cs typeface="BrowalliaUPC" pitchFamily="34" charset="-34"/>
            </a:endParaRPr>
          </a:p>
          <a:p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24</a:t>
            </a:fld>
            <a:endParaRPr lang="th-TH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แอททริ</a:t>
            </a:r>
            <a:r>
              <a:rPr lang="th-TH" dirty="0" err="1" smtClean="0"/>
              <a:t>บิวต์</a:t>
            </a:r>
            <a:r>
              <a:rPr lang="th-TH" dirty="0" smtClean="0"/>
              <a:t> (</a:t>
            </a:r>
            <a:r>
              <a:rPr lang="en-US" dirty="0" smtClean="0"/>
              <a:t>Attribute) </a:t>
            </a:r>
            <a:endParaRPr lang="th-TH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Attribute Domain</a:t>
            </a:r>
          </a:p>
          <a:p>
            <a:pPr>
              <a:buNone/>
            </a:pPr>
            <a:r>
              <a:rPr lang="th-TH" sz="2800" dirty="0" smtClean="0"/>
              <a:t>	</a:t>
            </a:r>
            <a:r>
              <a:rPr lang="th-TH" sz="2800" b="1" dirty="0" smtClean="0"/>
              <a:t>ใช้เพื่อ...</a:t>
            </a:r>
            <a:endParaRPr lang="th-TH" sz="2800" i="1" u="sng" dirty="0" smtClean="0">
              <a:latin typeface="BrowalliaUPC" pitchFamily="34" charset="-34"/>
              <a:cs typeface="BrowalliaUPC" pitchFamily="34" charset="-34"/>
            </a:endParaRPr>
          </a:p>
          <a:p>
            <a:r>
              <a:rPr lang="th-TH" sz="2800" i="1" u="sng" dirty="0" smtClean="0">
                <a:latin typeface="BrowalliaUPC" pitchFamily="34" charset="-34"/>
                <a:cs typeface="BrowalliaUPC" pitchFamily="34" charset="-34"/>
              </a:rPr>
              <a:t>กำหนดช่วงของข้อมูล </a:t>
            </a:r>
            <a:r>
              <a:rPr lang="th-TH" sz="2800" dirty="0" smtClean="0">
                <a:latin typeface="BrowalliaUPC" pitchFamily="34" charset="-34"/>
                <a:cs typeface="BrowalliaUPC" pitchFamily="34" charset="-34"/>
              </a:rPr>
              <a:t>เช่น เงินเดือนของพนักงานจะมีค่าติดลบไม่ได้ อายุของพนักงานสัญญาจ้างจะต้องอยู่ระหว่าง 15-60 ปีเท่านั้น เป็นต้น</a:t>
            </a:r>
          </a:p>
          <a:p>
            <a:r>
              <a:rPr lang="th-TH" sz="2800" i="1" u="sng" dirty="0" smtClean="0">
                <a:latin typeface="BrowalliaUPC" pitchFamily="34" charset="-34"/>
                <a:cs typeface="BrowalliaUPC" pitchFamily="34" charset="-34"/>
              </a:rPr>
              <a:t>กำหนดรายการของค่าที่เป็นไปได้ </a:t>
            </a:r>
            <a:r>
              <a:rPr lang="th-TH" sz="2800" dirty="0" smtClean="0">
                <a:latin typeface="BrowalliaUPC" pitchFamily="34" charset="-34"/>
                <a:cs typeface="BrowalliaUPC" pitchFamily="34" charset="-34"/>
              </a:rPr>
              <a:t>เช่น เกรดของนักศึกษาจะต้องมีค่า </a:t>
            </a:r>
            <a:r>
              <a:rPr lang="en-US" sz="2800" dirty="0" smtClean="0">
                <a:latin typeface="BrowalliaUPC" pitchFamily="34" charset="-34"/>
                <a:cs typeface="BrowalliaUPC" pitchFamily="34" charset="-34"/>
              </a:rPr>
              <a:t>A B C D F </a:t>
            </a:r>
            <a:r>
              <a:rPr lang="th-TH" sz="2800" dirty="0" smtClean="0">
                <a:latin typeface="BrowalliaUPC" pitchFamily="34" charset="-34"/>
                <a:cs typeface="BrowalliaUPC" pitchFamily="34" charset="-34"/>
              </a:rPr>
              <a:t>อย่างหนึ่งอย่างใดเท่านั้น เป็นต้น</a:t>
            </a:r>
          </a:p>
          <a:p>
            <a:r>
              <a:rPr lang="th-TH" sz="2800" i="1" u="sng" dirty="0" smtClean="0">
                <a:latin typeface="BrowalliaUPC" pitchFamily="34" charset="-34"/>
                <a:cs typeface="BrowalliaUPC" pitchFamily="34" charset="-34"/>
              </a:rPr>
              <a:t>กำหนดขนาดของข้อมูล </a:t>
            </a:r>
            <a:r>
              <a:rPr lang="th-TH" sz="2800" dirty="0" smtClean="0">
                <a:latin typeface="BrowalliaUPC" pitchFamily="34" charset="-34"/>
                <a:cs typeface="BrowalliaUPC" pitchFamily="34" charset="-34"/>
              </a:rPr>
              <a:t>เช่น หมายเลขโทรศัพท์ของพนักงานจะต้องมีความยาวไม่เกิน 10 ตัวเลข หมายเลขบัญชีธนาคารจะต้องมีความยาว  10 ตัวเลขเท่านั้น เป็นต้น</a:t>
            </a:r>
          </a:p>
          <a:p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25</a:t>
            </a:fld>
            <a:endParaRPr lang="th-TH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แอททริ</a:t>
            </a:r>
            <a:r>
              <a:rPr lang="th-TH" dirty="0" err="1" smtClean="0"/>
              <a:t>บิวต์</a:t>
            </a:r>
            <a:r>
              <a:rPr lang="th-TH" dirty="0" smtClean="0"/>
              <a:t> (</a:t>
            </a:r>
            <a:r>
              <a:rPr lang="en-US" dirty="0" smtClean="0"/>
              <a:t>Attribute) </a:t>
            </a:r>
            <a:endParaRPr lang="th-TH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sz="3000" b="1" dirty="0" smtClean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Simple Attribute </a:t>
            </a:r>
            <a:endParaRPr lang="th-TH" sz="3000" b="1" dirty="0" smtClean="0">
              <a:solidFill>
                <a:srgbClr val="C00000"/>
              </a:solidFill>
              <a:latin typeface="BrowalliaUPC" pitchFamily="34" charset="-34"/>
              <a:cs typeface="BrowalliaUPC" pitchFamily="34" charset="-34"/>
            </a:endParaRPr>
          </a:p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th-TH" sz="3000" b="1" dirty="0" smtClean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หรือ แอททริ</a:t>
            </a:r>
            <a:r>
              <a:rPr lang="th-TH" sz="3000" b="1" dirty="0" err="1" smtClean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บิวต์</a:t>
            </a:r>
            <a:r>
              <a:rPr lang="th-TH" sz="3000" b="1" dirty="0" smtClean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แบบธรรมดา</a:t>
            </a:r>
            <a:endParaRPr lang="en-US" sz="3600" b="1" dirty="0" smtClean="0">
              <a:solidFill>
                <a:srgbClr val="C00000"/>
              </a:solidFill>
              <a:latin typeface="BrowalliaUPC" pitchFamily="34" charset="-34"/>
              <a:cs typeface="BrowalliaUPC" pitchFamily="34" charset="-34"/>
            </a:endParaRPr>
          </a:p>
          <a:p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คือ </a:t>
            </a:r>
            <a:r>
              <a:rPr lang="en-US" sz="3000" dirty="0" smtClean="0">
                <a:latin typeface="BrowalliaUPC" pitchFamily="34" charset="-34"/>
                <a:cs typeface="BrowalliaUPC" pitchFamily="34" charset="-34"/>
              </a:rPr>
              <a:t>Attribute 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ที่ค่าไม่สามารถแบ่งย่อยได้อีก เช่น รหัสพนักงาน, เพศ, เงินเดือน, จังหวัด เป็นต้น</a:t>
            </a:r>
          </a:p>
          <a:p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26</a:t>
            </a:fld>
            <a:endParaRPr lang="th-TH" dirty="0">
              <a:solidFill>
                <a:srgbClr val="000000"/>
              </a:solidFill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00496" y="3143248"/>
            <a:ext cx="3667125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แอททริ</a:t>
            </a:r>
            <a:r>
              <a:rPr lang="th-TH" dirty="0" err="1" smtClean="0"/>
              <a:t>บิวต์</a:t>
            </a:r>
            <a:r>
              <a:rPr lang="th-TH" dirty="0" smtClean="0"/>
              <a:t> (</a:t>
            </a:r>
            <a:r>
              <a:rPr lang="en-US" dirty="0" smtClean="0"/>
              <a:t>Attribute) </a:t>
            </a:r>
            <a:endParaRPr lang="th-TH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>
          <a:xfrm>
            <a:off x="428596" y="1500174"/>
            <a:ext cx="8337452" cy="2286016"/>
          </a:xfrm>
        </p:spPr>
        <p:txBody>
          <a:bodyPr>
            <a:normAutofit fontScale="85000" lnSpcReduction="10000"/>
          </a:bodyPr>
          <a:lstStyle/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sz="3000" b="1" dirty="0" smtClean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Composite Attribute</a:t>
            </a:r>
          </a:p>
          <a:p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คือ แอททริ</a:t>
            </a:r>
            <a:r>
              <a:rPr lang="th-TH" sz="3000" dirty="0" err="1" smtClean="0">
                <a:latin typeface="BrowalliaUPC" pitchFamily="34" charset="-34"/>
                <a:cs typeface="BrowalliaUPC" pitchFamily="34" charset="-34"/>
              </a:rPr>
              <a:t>บิวต์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ที่ค่าภายในแอททริ</a:t>
            </a:r>
            <a:r>
              <a:rPr lang="th-TH" sz="3000" dirty="0" err="1" smtClean="0">
                <a:latin typeface="BrowalliaUPC" pitchFamily="34" charset="-34"/>
                <a:cs typeface="BrowalliaUPC" pitchFamily="34" charset="-34"/>
              </a:rPr>
              <a:t>บิวต์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นั้น สามารถแยกเป็นแอททริ</a:t>
            </a:r>
            <a:r>
              <a:rPr lang="th-TH" sz="3000" dirty="0" err="1" smtClean="0">
                <a:latin typeface="BrowalliaUPC" pitchFamily="34" charset="-34"/>
                <a:cs typeface="BrowalliaUPC" pitchFamily="34" charset="-34"/>
              </a:rPr>
              <a:t>บิวต์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ย่อยได้อีก </a:t>
            </a:r>
          </a:p>
          <a:p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มีลักษณะ</a:t>
            </a:r>
            <a:r>
              <a:rPr lang="th-TH" sz="3000" u="sng" dirty="0" smtClean="0">
                <a:latin typeface="BrowalliaUPC" pitchFamily="34" charset="-34"/>
                <a:cs typeface="BrowalliaUPC" pitchFamily="34" charset="-34"/>
              </a:rPr>
              <a:t>ตรงข้าม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กับ </a:t>
            </a:r>
            <a:r>
              <a:rPr lang="en-US" sz="3000" dirty="0" smtClean="0">
                <a:latin typeface="BrowalliaUPC" pitchFamily="34" charset="-34"/>
                <a:cs typeface="BrowalliaUPC" pitchFamily="34" charset="-34"/>
              </a:rPr>
              <a:t>Simple Attribute</a:t>
            </a:r>
          </a:p>
          <a:p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มีข้อมูลมากกว่าหนึ่งค่าภายในแอททริ</a:t>
            </a:r>
            <a:r>
              <a:rPr lang="th-TH" sz="3000" dirty="0" err="1" smtClean="0">
                <a:latin typeface="BrowalliaUPC" pitchFamily="34" charset="-34"/>
                <a:cs typeface="BrowalliaUPC" pitchFamily="34" charset="-34"/>
              </a:rPr>
              <a:t>บิวต์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 เช่น ชื่อสกุล ที่สามารถแบ่งออกได้เป็น </a:t>
            </a:r>
            <a:r>
              <a:rPr lang="en-US" sz="3000" dirty="0" smtClean="0">
                <a:latin typeface="BrowalliaUPC" pitchFamily="34" charset="-34"/>
                <a:cs typeface="BrowalliaUPC" pitchFamily="34" charset="-34"/>
              </a:rPr>
              <a:t>Attributes 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ชื่อ และ </a:t>
            </a:r>
            <a:r>
              <a:rPr lang="en-US" sz="3000" dirty="0" smtClean="0">
                <a:latin typeface="BrowalliaUPC" pitchFamily="34" charset="-34"/>
                <a:cs typeface="BrowalliaUPC" pitchFamily="34" charset="-34"/>
              </a:rPr>
              <a:t>Attributes 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สกุล </a:t>
            </a:r>
          </a:p>
          <a:p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27</a:t>
            </a:fld>
            <a:endParaRPr lang="th-TH" dirty="0">
              <a:solidFill>
                <a:srgbClr val="000000"/>
              </a:solidFill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87637" y="3643314"/>
            <a:ext cx="6456363" cy="292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Oval 4"/>
          <p:cNvSpPr/>
          <p:nvPr/>
        </p:nvSpPr>
        <p:spPr>
          <a:xfrm>
            <a:off x="3203848" y="5562232"/>
            <a:ext cx="1440160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>
                <a:solidFill>
                  <a:schemeClr val="tx1"/>
                </a:solidFill>
              </a:rPr>
              <a:t>ที่อยู่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5" idx="6"/>
          </p:cNvCxnSpPr>
          <p:nvPr/>
        </p:nvCxnSpPr>
        <p:spPr>
          <a:xfrm>
            <a:off x="4644008" y="5886268"/>
            <a:ext cx="1440160" cy="3960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959445" y="5451652"/>
            <a:ext cx="1008112" cy="1053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>
                <a:solidFill>
                  <a:schemeClr val="tx1"/>
                </a:solidFill>
              </a:rPr>
              <a:t>เลขที่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619672" y="4430992"/>
            <a:ext cx="1008112" cy="1053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tx1"/>
                </a:solidFill>
              </a:rPr>
              <a:t>ม</a:t>
            </a:r>
          </a:p>
        </p:txBody>
      </p:sp>
      <p:sp>
        <p:nvSpPr>
          <p:cNvPr id="11" name="Oval 10"/>
          <p:cNvSpPr/>
          <p:nvPr/>
        </p:nvSpPr>
        <p:spPr>
          <a:xfrm>
            <a:off x="2870601" y="4303249"/>
            <a:ext cx="1008112" cy="1053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>
                <a:solidFill>
                  <a:schemeClr val="tx1"/>
                </a:solidFill>
              </a:rPr>
              <a:t>ต.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12" name="Straight Connector 11"/>
          <p:cNvCxnSpPr>
            <a:stCxn id="8" idx="6"/>
            <a:endCxn id="5" idx="2"/>
          </p:cNvCxnSpPr>
          <p:nvPr/>
        </p:nvCxnSpPr>
        <p:spPr>
          <a:xfrm flipV="1">
            <a:off x="1967557" y="5886268"/>
            <a:ext cx="1236291" cy="919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0" idx="5"/>
          </p:cNvCxnSpPr>
          <p:nvPr/>
        </p:nvCxnSpPr>
        <p:spPr>
          <a:xfrm>
            <a:off x="2480149" y="5329879"/>
            <a:ext cx="807862" cy="4286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1" idx="5"/>
          </p:cNvCxnSpPr>
          <p:nvPr/>
        </p:nvCxnSpPr>
        <p:spPr>
          <a:xfrm flipH="1">
            <a:off x="3707904" y="5202136"/>
            <a:ext cx="23174" cy="3600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แอททริ</a:t>
            </a:r>
            <a:r>
              <a:rPr lang="th-TH" dirty="0" err="1" smtClean="0"/>
              <a:t>บิวต์</a:t>
            </a:r>
            <a:r>
              <a:rPr lang="th-TH" dirty="0" smtClean="0"/>
              <a:t> (</a:t>
            </a:r>
            <a:r>
              <a:rPr lang="en-US" dirty="0" smtClean="0"/>
              <a:t>Attribute) </a:t>
            </a:r>
            <a:endParaRPr lang="th-TH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sz="3000" b="1" dirty="0" smtClean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Composite Attribute</a:t>
            </a:r>
          </a:p>
          <a:p>
            <a:r>
              <a:rPr lang="en-US" sz="3000" dirty="0" smtClean="0">
                <a:latin typeface="BrowalliaUPC" pitchFamily="34" charset="-34"/>
                <a:cs typeface="BrowalliaUPC" pitchFamily="34" charset="-34"/>
              </a:rPr>
              <a:t>Attribute “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ที่อยู่” ที่สามารถแบ่งย่อยออกเป็น “เลขที่บ้าน”, “ซอย” ,”ถนน” ,”แขวง/ตำบล”, “เขต/อำเภอ”,”จังหวัด” </a:t>
            </a:r>
          </a:p>
          <a:p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28</a:t>
            </a:fld>
            <a:endParaRPr lang="th-TH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แอททริ</a:t>
            </a:r>
            <a:r>
              <a:rPr lang="th-TH" dirty="0" err="1" smtClean="0"/>
              <a:t>บิวต์</a:t>
            </a:r>
            <a:r>
              <a:rPr lang="th-TH" dirty="0" smtClean="0"/>
              <a:t> (</a:t>
            </a:r>
            <a:r>
              <a:rPr lang="en-US" dirty="0" smtClean="0"/>
              <a:t>Attribute) </a:t>
            </a:r>
            <a:endParaRPr lang="th-TH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sz="3000" b="1" dirty="0" smtClean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Single-Valued Attribute</a:t>
            </a:r>
          </a:p>
          <a:p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คือ </a:t>
            </a:r>
            <a:r>
              <a:rPr lang="en-US" sz="3000" dirty="0" smtClean="0">
                <a:latin typeface="BrowalliaUPC" pitchFamily="34" charset="-34"/>
                <a:cs typeface="BrowalliaUPC" pitchFamily="34" charset="-34"/>
              </a:rPr>
              <a:t>Attribute 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ที่มีค่าของข้อมูลเพียงค่าเดียว </a:t>
            </a:r>
          </a:p>
          <a:p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เช่น ...</a:t>
            </a:r>
            <a:endParaRPr lang="en-US" sz="3000" dirty="0" smtClean="0">
              <a:latin typeface="BrowalliaUPC" pitchFamily="34" charset="-34"/>
              <a:cs typeface="BrowalliaUPC" pitchFamily="34" charset="-34"/>
            </a:endParaRPr>
          </a:p>
          <a:p>
            <a:pPr lvl="1"/>
            <a:r>
              <a:rPr lang="en-US" sz="2800" dirty="0" smtClean="0">
                <a:latin typeface="BrowalliaUPC" pitchFamily="34" charset="-34"/>
                <a:cs typeface="BrowalliaUPC" pitchFamily="34" charset="-34"/>
              </a:rPr>
              <a:t>Attribute “Salary” </a:t>
            </a:r>
            <a:r>
              <a:rPr lang="th-TH" sz="2800" dirty="0" smtClean="0">
                <a:latin typeface="BrowalliaUPC" pitchFamily="34" charset="-34"/>
                <a:cs typeface="BrowalliaUPC" pitchFamily="34" charset="-34"/>
              </a:rPr>
              <a:t>ซึ่งที่ใช้เก็บเงินเดือนของพนักงาน และพนักงานแต่ละคนจะมีเงินเดือนเพียงค่าเดียว </a:t>
            </a:r>
            <a:r>
              <a:rPr lang="th-TH" sz="2700" dirty="0" smtClean="0">
                <a:latin typeface="BrowalliaUPC" pitchFamily="34" charset="-34"/>
                <a:cs typeface="BrowalliaUPC" pitchFamily="34" charset="-34"/>
              </a:rPr>
              <a:t>	</a:t>
            </a:r>
          </a:p>
          <a:p>
            <a:pPr lvl="1"/>
            <a:r>
              <a:rPr lang="th-TH" sz="2800" dirty="0" smtClean="0">
                <a:latin typeface="BrowalliaUPC" pitchFamily="34" charset="-34"/>
                <a:cs typeface="BrowalliaUPC" pitchFamily="34" charset="-34"/>
              </a:rPr>
              <a:t>พนักงานคนหนึ่ง ๆ ซึ่งเป็นสมาชิกของเอน</a:t>
            </a:r>
            <a:r>
              <a:rPr lang="th-TH" sz="2800" dirty="0" err="1" smtClean="0">
                <a:latin typeface="BrowalliaUPC" pitchFamily="34" charset="-34"/>
                <a:cs typeface="BrowalliaUPC" pitchFamily="34" charset="-34"/>
              </a:rPr>
              <a:t>ติตี้</a:t>
            </a:r>
            <a:r>
              <a:rPr lang="th-TH" sz="2800" dirty="0" smtClean="0">
                <a:latin typeface="BrowalliaUPC" pitchFamily="34" charset="-34"/>
                <a:cs typeface="BrowalliaUPC" pitchFamily="34" charset="-34"/>
              </a:rPr>
              <a:t>พนักงาน จะประกอบด้วย      แอททริ</a:t>
            </a:r>
            <a:r>
              <a:rPr lang="th-TH" sz="2800" dirty="0" err="1" smtClean="0">
                <a:latin typeface="BrowalliaUPC" pitchFamily="34" charset="-34"/>
                <a:cs typeface="BrowalliaUPC" pitchFamily="34" charset="-34"/>
              </a:rPr>
              <a:t>บิวต์</a:t>
            </a:r>
            <a:r>
              <a:rPr lang="th-TH" sz="2800" dirty="0" smtClean="0">
                <a:latin typeface="BrowalliaUPC" pitchFamily="34" charset="-34"/>
                <a:cs typeface="BrowalliaUPC" pitchFamily="34" charset="-34"/>
              </a:rPr>
              <a:t> รหัสพนักงาน ชื่อพนักงาน ตำแหน่ง และที่อยู่ ที่มีค่าเดียว ไม่มีพนักงานที่มีชื่อได้สองชื่อ เป็นต้น </a:t>
            </a:r>
          </a:p>
          <a:p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ใช้สัญลักษณ์แบบเดียวกับ </a:t>
            </a:r>
            <a:r>
              <a:rPr lang="en-US" sz="3000" dirty="0" smtClean="0">
                <a:latin typeface="BrowalliaUPC" pitchFamily="34" charset="-34"/>
                <a:cs typeface="BrowalliaUPC" pitchFamily="34" charset="-34"/>
              </a:rPr>
              <a:t>Simple</a:t>
            </a:r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29</a:t>
            </a:fld>
            <a:endParaRPr lang="th-TH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ตัวอย่าง </a:t>
            </a:r>
            <a:r>
              <a:rPr lang="en-US" dirty="0" smtClean="0"/>
              <a:t>E-R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</a:t>
            </a:fld>
            <a:endParaRPr lang="th-TH" dirty="0">
              <a:solidFill>
                <a:srgbClr val="000000"/>
              </a:solidFill>
            </a:endParaRPr>
          </a:p>
        </p:txBody>
      </p:sp>
      <p:pic>
        <p:nvPicPr>
          <p:cNvPr id="1026" name="Picture 2" descr="https://lh4.googleusercontent.com/ZtEVTPX1IbkV49nn-2We34-szCeagoUo5ugLzaUiuMQhB0z2KNxKmv1yds6lj35D_aSQ6TDaRhIF-Gjbqv3P3pRTJm-Ez5VxgJy5wTrbsZQvthKNPf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36763"/>
            <a:ext cx="6984776" cy="553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64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แอททริ</a:t>
            </a:r>
            <a:r>
              <a:rPr lang="th-TH" dirty="0" err="1" smtClean="0"/>
              <a:t>บิวต์</a:t>
            </a:r>
            <a:r>
              <a:rPr lang="th-TH" dirty="0" smtClean="0"/>
              <a:t> (</a:t>
            </a:r>
            <a:r>
              <a:rPr lang="en-US" dirty="0" smtClean="0"/>
              <a:t>Attribute) </a:t>
            </a:r>
            <a:endParaRPr lang="th-TH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sz="3000" b="1" dirty="0" smtClean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Multi-Valued Attribute</a:t>
            </a:r>
          </a:p>
          <a:p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มีลักษณะตรงข้ามกับแบบ </a:t>
            </a:r>
            <a:r>
              <a:rPr lang="en-US" sz="3000" dirty="0" smtClean="0">
                <a:latin typeface="BrowalliaUPC" pitchFamily="34" charset="-34"/>
                <a:cs typeface="BrowalliaUPC" pitchFamily="34" charset="-34"/>
              </a:rPr>
              <a:t>Single 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ที่สามารถมีค่าของข้อมูลได้หลายค่า</a:t>
            </a:r>
          </a:p>
          <a:p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เช่น วุฒิการศึกษา ที่ใช้ระบุระดับการศึกษาของพนักงานแต่ละคน ซึ่งพนักงานแต่ละคน จะมีระดับการศึกษาได้หลายระดับ </a:t>
            </a:r>
          </a:p>
          <a:p>
            <a:r>
              <a:rPr lang="th-TH" sz="3000" u="sng" dirty="0" smtClean="0">
                <a:latin typeface="BrowalliaUPC" pitchFamily="34" charset="-34"/>
                <a:cs typeface="BrowalliaUPC" pitchFamily="34" charset="-34"/>
              </a:rPr>
              <a:t>วิธีแก้ปัญหา 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คือ ต้องสร้าง</a:t>
            </a:r>
            <a:r>
              <a:rPr lang="th-TH" sz="3000" dirty="0" err="1" smtClean="0">
                <a:latin typeface="BrowalliaUPC" pitchFamily="34" charset="-34"/>
                <a:cs typeface="BrowalliaUPC" pitchFamily="34" charset="-34"/>
              </a:rPr>
              <a:t>เอนทิ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ตีเพื่อเก็บ </a:t>
            </a:r>
            <a:r>
              <a:rPr lang="en-US" sz="3000" dirty="0" smtClean="0">
                <a:latin typeface="BrowalliaUPC" pitchFamily="34" charset="-34"/>
                <a:cs typeface="BrowalliaUPC" pitchFamily="34" charset="-34"/>
              </a:rPr>
              <a:t>Attribute 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นี้เพิ่ม</a:t>
            </a:r>
          </a:p>
          <a:p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30</a:t>
            </a:fld>
            <a:endParaRPr lang="th-TH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แอททริ</a:t>
            </a:r>
            <a:r>
              <a:rPr lang="th-TH" dirty="0" err="1" smtClean="0"/>
              <a:t>บิวต์</a:t>
            </a:r>
            <a:r>
              <a:rPr lang="th-TH" dirty="0" smtClean="0"/>
              <a:t> (</a:t>
            </a:r>
            <a:r>
              <a:rPr lang="en-US" dirty="0" smtClean="0"/>
              <a:t>Attribute) </a:t>
            </a:r>
            <a:endParaRPr lang="th-TH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sz="3000" b="1" dirty="0" smtClean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Multi-Valued Attribute</a:t>
            </a:r>
          </a:p>
          <a:p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สัญลักษณ์เป็นวงรีสองเส้น </a:t>
            </a:r>
          </a:p>
          <a:p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31</a:t>
            </a:fld>
            <a:endParaRPr lang="th-TH" dirty="0">
              <a:solidFill>
                <a:srgbClr val="000000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2786058"/>
            <a:ext cx="7313613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แอททริ</a:t>
            </a:r>
            <a:r>
              <a:rPr lang="th-TH" dirty="0" err="1" smtClean="0"/>
              <a:t>บิวต์</a:t>
            </a:r>
            <a:r>
              <a:rPr lang="th-TH" dirty="0" smtClean="0"/>
              <a:t> (</a:t>
            </a:r>
            <a:r>
              <a:rPr lang="en-US" dirty="0" smtClean="0"/>
              <a:t>Attribute) </a:t>
            </a:r>
            <a:endParaRPr lang="th-TH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sz="3000" b="1" dirty="0" smtClean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Derived Attribute</a:t>
            </a:r>
          </a:p>
          <a:p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คือ </a:t>
            </a:r>
            <a:r>
              <a:rPr lang="en-US" sz="3000" dirty="0" smtClean="0">
                <a:latin typeface="BrowalliaUPC" pitchFamily="34" charset="-34"/>
                <a:cs typeface="BrowalliaUPC" pitchFamily="34" charset="-34"/>
              </a:rPr>
              <a:t>Attribute 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ที่ค่าของข้อมูลได้มาจากการนำเอาค่าของ </a:t>
            </a:r>
            <a:r>
              <a:rPr lang="en-US" sz="3000" dirty="0" smtClean="0">
                <a:latin typeface="BrowalliaUPC" pitchFamily="34" charset="-34"/>
                <a:cs typeface="BrowalliaUPC" pitchFamily="34" charset="-34"/>
              </a:rPr>
              <a:t>Attribute 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อื่นมาทำการคำนวณ </a:t>
            </a:r>
          </a:p>
          <a:p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ค่าของ </a:t>
            </a:r>
            <a:r>
              <a:rPr lang="en-US" sz="3000" dirty="0" smtClean="0">
                <a:latin typeface="BrowalliaUPC" pitchFamily="34" charset="-34"/>
                <a:cs typeface="BrowalliaUPC" pitchFamily="34" charset="-34"/>
              </a:rPr>
              <a:t>Attribute 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ประเภทนี้จะต้องเปลี่ยนแปลงทุกครั้ง เมื่อมีการเปลี่ยนแปลงค่าของ </a:t>
            </a:r>
            <a:r>
              <a:rPr lang="en-US" sz="3000" dirty="0" smtClean="0">
                <a:latin typeface="BrowalliaUPC" pitchFamily="34" charset="-34"/>
                <a:cs typeface="BrowalliaUPC" pitchFamily="34" charset="-34"/>
              </a:rPr>
              <a:t>Attribute 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ที่นำค่ามาคำนวณ</a:t>
            </a:r>
          </a:p>
          <a:p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เช่น </a:t>
            </a:r>
            <a:r>
              <a:rPr lang="en-US" sz="3000" dirty="0" smtClean="0">
                <a:latin typeface="BrowalliaUPC" pitchFamily="34" charset="-34"/>
                <a:cs typeface="BrowalliaUPC" pitchFamily="34" charset="-34"/>
              </a:rPr>
              <a:t>Attribute 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อายุ, </a:t>
            </a:r>
            <a:r>
              <a:rPr lang="en-US" sz="3000" dirty="0" smtClean="0">
                <a:latin typeface="BrowalliaUPC" pitchFamily="34" charset="-34"/>
                <a:cs typeface="BrowalliaUPC" pitchFamily="34" charset="-34"/>
              </a:rPr>
              <a:t>Attribute 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เงินเดือนรวม</a:t>
            </a:r>
          </a:p>
          <a:p>
            <a:pPr algn="ctr">
              <a:buNone/>
            </a:pPr>
            <a:r>
              <a:rPr lang="th-TH" sz="2800" dirty="0" smtClean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	</a:t>
            </a:r>
            <a:r>
              <a:rPr lang="en-US" sz="2800" i="1" dirty="0" smtClean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*</a:t>
            </a:r>
            <a:r>
              <a:rPr lang="th-TH" sz="2800" i="1" dirty="0" smtClean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ปกติจะไม่นิยมเก็บ</a:t>
            </a:r>
            <a:r>
              <a:rPr lang="en-US" sz="2800" i="1" dirty="0" smtClean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 Attribute </a:t>
            </a:r>
            <a:r>
              <a:rPr lang="th-TH" sz="2800" i="1" dirty="0" smtClean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ประเภทนี้ แต่จะเก็บเป็นตัวแปรแทน</a:t>
            </a:r>
          </a:p>
          <a:p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th-TH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แอททริ</a:t>
            </a:r>
            <a:r>
              <a:rPr lang="th-TH" dirty="0" err="1" smtClean="0"/>
              <a:t>บิวต์</a:t>
            </a:r>
            <a:r>
              <a:rPr lang="th-TH" dirty="0" smtClean="0"/>
              <a:t> (</a:t>
            </a:r>
            <a:r>
              <a:rPr lang="en-US" dirty="0" smtClean="0"/>
              <a:t>Attribute) </a:t>
            </a:r>
            <a:endParaRPr lang="th-TH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sz="3000" b="1" dirty="0" smtClean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Derived Attribute</a:t>
            </a:r>
          </a:p>
          <a:p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เช่น </a:t>
            </a:r>
            <a:r>
              <a:rPr lang="en-US" sz="3000" dirty="0" err="1" smtClean="0">
                <a:latin typeface="BrowalliaUPC" pitchFamily="34" charset="-34"/>
                <a:cs typeface="BrowalliaUPC" pitchFamily="34" charset="-34"/>
              </a:rPr>
              <a:t>Attriute</a:t>
            </a:r>
            <a:r>
              <a:rPr lang="en-US" sz="3000" dirty="0" smtClean="0">
                <a:latin typeface="BrowalliaUPC" pitchFamily="34" charset="-34"/>
                <a:cs typeface="BrowalliaUPC" pitchFamily="34" charset="-34"/>
              </a:rPr>
              <a:t> “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เงินเดือนรวม</a:t>
            </a:r>
            <a:r>
              <a:rPr lang="en-US" sz="3000" dirty="0" smtClean="0">
                <a:latin typeface="BrowalliaUPC" pitchFamily="34" charset="-34"/>
                <a:cs typeface="BrowalliaUPC" pitchFamily="34" charset="-34"/>
              </a:rPr>
              <a:t>” 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ของ </a:t>
            </a:r>
            <a:r>
              <a:rPr lang="en-US" sz="3000" dirty="0" smtClean="0">
                <a:latin typeface="BrowalliaUPC" pitchFamily="34" charset="-34"/>
                <a:cs typeface="BrowalliaUPC" pitchFamily="34" charset="-34"/>
              </a:rPr>
              <a:t>Entity “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พนักงาน</a:t>
            </a:r>
            <a:r>
              <a:rPr lang="en-US" sz="3000" dirty="0" smtClean="0">
                <a:latin typeface="BrowalliaUPC" pitchFamily="34" charset="-34"/>
                <a:cs typeface="BrowalliaUPC" pitchFamily="34" charset="-34"/>
              </a:rPr>
              <a:t>” 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ที่ใช้เก็บเงินเดือนทั้งหมดของพนักงานแต่ละคนเพื่อนำไปคำนวณภาษี ซึ่งได้มาจากผลรวมของค่าใน </a:t>
            </a:r>
            <a:r>
              <a:rPr lang="en-US" sz="3000" dirty="0" smtClean="0">
                <a:latin typeface="BrowalliaUPC" pitchFamily="34" charset="-34"/>
                <a:cs typeface="BrowalliaUPC" pitchFamily="34" charset="-34"/>
              </a:rPr>
              <a:t>Attribute “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รายได้</a:t>
            </a:r>
            <a:r>
              <a:rPr lang="en-US" sz="3000" dirty="0" smtClean="0">
                <a:latin typeface="BrowalliaUPC" pitchFamily="34" charset="-34"/>
                <a:cs typeface="BrowalliaUPC" pitchFamily="34" charset="-34"/>
              </a:rPr>
              <a:t>” 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ของ </a:t>
            </a:r>
            <a:r>
              <a:rPr lang="en-US" sz="3000" dirty="0" smtClean="0">
                <a:latin typeface="BrowalliaUPC" pitchFamily="34" charset="-34"/>
                <a:cs typeface="BrowalliaUPC" pitchFamily="34" charset="-34"/>
              </a:rPr>
              <a:t>Entity “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เงินเดือนรายเดือน</a:t>
            </a:r>
            <a:r>
              <a:rPr lang="en-US" sz="3000" dirty="0" smtClean="0">
                <a:latin typeface="BrowalliaUPC" pitchFamily="34" charset="-34"/>
                <a:cs typeface="BrowalliaUPC" pitchFamily="34" charset="-34"/>
              </a:rPr>
              <a:t>” 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ซึ่งเป็นเงินเดือนที่พนักงานแต่ละคนได้รับในแต่ละเดือน</a:t>
            </a:r>
          </a:p>
          <a:p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สัญลักษณ์จะใช้เส้นประเชื่อมระหว่าง </a:t>
            </a:r>
            <a:r>
              <a:rPr lang="en-US" sz="3000" dirty="0" smtClean="0">
                <a:latin typeface="BrowalliaUPC" pitchFamily="34" charset="-34"/>
                <a:cs typeface="BrowalliaUPC" pitchFamily="34" charset="-34"/>
              </a:rPr>
              <a:t>Entity 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และ </a:t>
            </a:r>
            <a:r>
              <a:rPr lang="en-US" sz="3000" dirty="0" smtClean="0">
                <a:latin typeface="BrowalliaUPC" pitchFamily="34" charset="-34"/>
                <a:cs typeface="BrowalliaUPC" pitchFamily="34" charset="-34"/>
              </a:rPr>
              <a:t>Attribute</a:t>
            </a:r>
            <a:endParaRPr lang="th-TH" sz="3000" dirty="0" smtClean="0">
              <a:latin typeface="BrowalliaUPC" pitchFamily="34" charset="-34"/>
              <a:cs typeface="BrowalliaUPC" pitchFamily="34" charset="-34"/>
            </a:endParaRPr>
          </a:p>
          <a:p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33</a:t>
            </a:fld>
            <a:endParaRPr lang="th-TH" dirty="0">
              <a:solidFill>
                <a:srgbClr val="000000"/>
              </a:solidFill>
            </a:endParaRPr>
          </a:p>
        </p:txBody>
      </p:sp>
      <p:sp>
        <p:nvSpPr>
          <p:cNvPr id="5" name="วงรี 4"/>
          <p:cNvSpPr/>
          <p:nvPr/>
        </p:nvSpPr>
        <p:spPr>
          <a:xfrm>
            <a:off x="3347864" y="4797152"/>
            <a:ext cx="1440160" cy="72008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</a:t>
            </a:r>
            <a:endParaRPr lang="th-TH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dirty="0" smtClean="0"/>
              <a:t>หลักการกำหนด</a:t>
            </a:r>
            <a:r>
              <a:rPr lang="en-US" dirty="0" smtClean="0"/>
              <a:t> Attribute </a:t>
            </a:r>
            <a:r>
              <a:rPr lang="th-TH" dirty="0" smtClean="0"/>
              <a:t>ให้</a:t>
            </a:r>
            <a:r>
              <a:rPr lang="en-US" dirty="0" smtClean="0">
                <a:latin typeface="BrowalliaUPC" pitchFamily="34" charset="-34"/>
                <a:cs typeface="BrowalliaUPC" pitchFamily="34" charset="-34"/>
              </a:rPr>
              <a:t> Entity </a:t>
            </a:r>
            <a:endParaRPr lang="th-TH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dirty="0" smtClean="0"/>
              <a:t>แอททริ</a:t>
            </a:r>
            <a:r>
              <a:rPr lang="th-TH" dirty="0" err="1" smtClean="0"/>
              <a:t>บิวต์</a:t>
            </a:r>
            <a:r>
              <a:rPr lang="th-TH" dirty="0" smtClean="0"/>
              <a:t>ของเอน</a:t>
            </a:r>
            <a:r>
              <a:rPr lang="th-TH" dirty="0" err="1" smtClean="0"/>
              <a:t>ติตี้</a:t>
            </a:r>
            <a:r>
              <a:rPr lang="th-TH" dirty="0" smtClean="0"/>
              <a:t>ใด จะมีเฉพาะรายละเอียดของเอน</a:t>
            </a:r>
            <a:r>
              <a:rPr lang="th-TH" dirty="0" err="1" smtClean="0"/>
              <a:t>ติตี้</a:t>
            </a:r>
            <a:r>
              <a:rPr lang="th-TH" dirty="0" smtClean="0"/>
              <a:t>นั้น </a:t>
            </a:r>
          </a:p>
          <a:p>
            <a:r>
              <a:rPr lang="th-TH" dirty="0" smtClean="0"/>
              <a:t>เช่น เอน</a:t>
            </a:r>
            <a:r>
              <a:rPr lang="th-TH" dirty="0" err="1" smtClean="0"/>
              <a:t>ติตี้</a:t>
            </a:r>
            <a:r>
              <a:rPr lang="th-TH" dirty="0" smtClean="0"/>
              <a:t>นักศึกษา จะมีแต่แอททริ</a:t>
            </a:r>
            <a:r>
              <a:rPr lang="th-TH" dirty="0" err="1" smtClean="0"/>
              <a:t>บิวต์</a:t>
            </a:r>
            <a:r>
              <a:rPr lang="th-TH" dirty="0" smtClean="0"/>
              <a:t>ที่เกี่ยวกับนักศึกษา จะไม่เอาแอททริ</a:t>
            </a:r>
            <a:r>
              <a:rPr lang="th-TH" dirty="0" err="1" smtClean="0"/>
              <a:t>บิวต์</a:t>
            </a:r>
            <a:r>
              <a:rPr lang="th-TH" dirty="0" smtClean="0"/>
              <a:t> ที่เกี่ยวกับคณะมาใส่ในเอน</a:t>
            </a:r>
            <a:r>
              <a:rPr lang="th-TH" dirty="0" err="1" smtClean="0"/>
              <a:t>ติตี้</a:t>
            </a:r>
            <a:r>
              <a:rPr lang="th-TH" dirty="0" smtClean="0"/>
              <a:t>นักศึกษา </a:t>
            </a:r>
          </a:p>
          <a:p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34</a:t>
            </a:fld>
            <a:endParaRPr lang="th-TH" dirty="0">
              <a:solidFill>
                <a:srgbClr val="000000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857496"/>
            <a:ext cx="8027987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dirty="0" smtClean="0"/>
              <a:t>ความสัมพันธ์ (</a:t>
            </a:r>
            <a:r>
              <a:rPr lang="en-US" dirty="0" smtClean="0"/>
              <a:t>Relationship)</a:t>
            </a:r>
            <a:endParaRPr lang="th-TH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dirty="0" smtClean="0"/>
              <a:t>เป็นความสัมพันธ์ระหว่างเอน</a:t>
            </a:r>
            <a:r>
              <a:rPr lang="th-TH" dirty="0" err="1" smtClean="0"/>
              <a:t>ติตี้</a:t>
            </a:r>
            <a:r>
              <a:rPr lang="th-TH" dirty="0" smtClean="0"/>
              <a:t> (</a:t>
            </a:r>
            <a:r>
              <a:rPr lang="en-US" dirty="0" smtClean="0"/>
              <a:t>Relationship) </a:t>
            </a:r>
            <a:r>
              <a:rPr lang="th-TH" dirty="0" smtClean="0"/>
              <a:t>ในระบบ </a:t>
            </a:r>
          </a:p>
          <a:p>
            <a:r>
              <a:rPr lang="th-TH" dirty="0" smtClean="0"/>
              <a:t>เช่น ในระบบบุคลากร ประกอบด้วย </a:t>
            </a:r>
          </a:p>
          <a:p>
            <a:pPr>
              <a:buNone/>
            </a:pPr>
            <a:r>
              <a:rPr lang="th-TH" dirty="0" smtClean="0"/>
              <a:t>	เอน</a:t>
            </a:r>
            <a:r>
              <a:rPr lang="th-TH" dirty="0" err="1" smtClean="0"/>
              <a:t>ติตี้</a:t>
            </a:r>
            <a:r>
              <a:rPr lang="th-TH" dirty="0" smtClean="0"/>
              <a:t> พนักงาน และ เอน</a:t>
            </a:r>
            <a:r>
              <a:rPr lang="th-TH" dirty="0" err="1" smtClean="0"/>
              <a:t>ติตี้</a:t>
            </a:r>
            <a:r>
              <a:rPr lang="th-TH" dirty="0" smtClean="0"/>
              <a:t> แผนก </a:t>
            </a:r>
          </a:p>
          <a:p>
            <a:pPr>
              <a:buNone/>
            </a:pPr>
            <a:r>
              <a:rPr lang="th-TH" dirty="0" smtClean="0"/>
              <a:t>	ที่มีความสัมพันธ์ในลักษณะ พนักงานแต่ละคน สังกัดอยู่ในแผนกใด </a:t>
            </a:r>
          </a:p>
          <a:p>
            <a:pPr>
              <a:buNone/>
            </a:pPr>
            <a:endParaRPr lang="th-TH" dirty="0" smtClean="0"/>
          </a:p>
          <a:p>
            <a:pPr>
              <a:buNone/>
            </a:pPr>
            <a:endParaRPr lang="th-TH" dirty="0" smtClean="0"/>
          </a:p>
          <a:p>
            <a:r>
              <a:rPr lang="th-TH" dirty="0" smtClean="0"/>
              <a:t>โดยแต่ละความสัมพันธ์จะถูกระบุด้วยสัญลักษณ์สี่เหลี่ยมข้าวหลามตัด และคาที่อธิบายถึงความสัมพันธ์นั้น ๆ ระบุความสัมพันธ์ข้างในเป็นคำ </a:t>
            </a:r>
            <a:r>
              <a:rPr lang="th-TH" b="1" dirty="0" smtClean="0">
                <a:solidFill>
                  <a:srgbClr val="C00000"/>
                </a:solidFill>
              </a:rPr>
              <a:t>กริยา </a:t>
            </a:r>
          </a:p>
          <a:p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35</a:t>
            </a:fld>
            <a:endParaRPr lang="th-TH" dirty="0">
              <a:solidFill>
                <a:srgbClr val="000000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3643314"/>
            <a:ext cx="622935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dirty="0" smtClean="0"/>
              <a:t>ความสัมพันธ์ (</a:t>
            </a:r>
            <a:r>
              <a:rPr lang="en-US" dirty="0" smtClean="0"/>
              <a:t>Relationship)</a:t>
            </a:r>
            <a:endParaRPr lang="th-TH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dirty="0" smtClean="0"/>
              <a:t>ดีกรีของความสัมพันธ์ </a:t>
            </a:r>
            <a:r>
              <a:rPr lang="en-US" dirty="0" smtClean="0"/>
              <a:t>(Relationship Degree)</a:t>
            </a:r>
          </a:p>
          <a:p>
            <a:pPr>
              <a:buNone/>
            </a:pPr>
            <a:r>
              <a:rPr lang="en-US" dirty="0" smtClean="0"/>
              <a:t>	1. Unary Relationship/Recursive Relationship </a:t>
            </a:r>
          </a:p>
          <a:p>
            <a:pPr>
              <a:buNone/>
            </a:pPr>
            <a:r>
              <a:rPr lang="en-US" dirty="0" smtClean="0"/>
              <a:t>	2. Binary Relationship</a:t>
            </a:r>
          </a:p>
          <a:p>
            <a:pPr>
              <a:buNone/>
            </a:pPr>
            <a:r>
              <a:rPr lang="en-US" dirty="0" smtClean="0"/>
              <a:t>	3. Ternary Relationship </a:t>
            </a:r>
          </a:p>
          <a:p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36</a:t>
            </a:fld>
            <a:endParaRPr lang="th-TH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ความสัมพันธ์ (</a:t>
            </a:r>
            <a:r>
              <a:rPr lang="en-US" dirty="0" smtClean="0"/>
              <a:t>Relationship)</a:t>
            </a:r>
            <a:endParaRPr lang="th-TH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 smtClean="0"/>
              <a:t>		1. Unary Relationship/Recursive Relationship </a:t>
            </a:r>
          </a:p>
          <a:p>
            <a:r>
              <a:rPr lang="th-TH" b="1" dirty="0" smtClean="0"/>
              <a:t>เช่น </a:t>
            </a:r>
          </a:p>
          <a:p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37</a:t>
            </a:fld>
            <a:endParaRPr lang="th-TH" dirty="0">
              <a:solidFill>
                <a:srgbClr val="000000"/>
              </a:solidFill>
            </a:endParaRPr>
          </a:p>
        </p:txBody>
      </p:sp>
      <p:pic>
        <p:nvPicPr>
          <p:cNvPr id="5" name="Picture 1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536" y="2564904"/>
            <a:ext cx="3886200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https://nationalvetcontent.edu.au/alfresco/d/d/workspace/SpacesStore/2b09c12f-523d-4a84-bb24-41473ee3659e/906/tbn_respak/tbn_e2/html/tbn_e2_devsol/images/one_to_many_unary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420888"/>
            <a:ext cx="2376264" cy="20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ความสัมพันธ์ (</a:t>
            </a:r>
            <a:r>
              <a:rPr lang="en-US" dirty="0" smtClean="0"/>
              <a:t>Relationship)</a:t>
            </a:r>
            <a:endParaRPr lang="th-TH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>
          <a:xfrm>
            <a:off x="475282" y="1394460"/>
            <a:ext cx="8337452" cy="4643470"/>
          </a:xfrm>
        </p:spPr>
        <p:txBody>
          <a:bodyPr/>
          <a:lstStyle/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r>
              <a:rPr lang="en-US" sz="3000" b="1" dirty="0" smtClean="0">
                <a:latin typeface="BrowalliaUPC" pitchFamily="34" charset="-34"/>
                <a:cs typeface="BrowalliaUPC" pitchFamily="34" charset="-34"/>
              </a:rPr>
              <a:t>		2. Binary Relationship 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เกิดขึ้นบ่อย เกี่ยวข้องกับ </a:t>
            </a:r>
            <a:r>
              <a:rPr lang="en-US" sz="3000" dirty="0" smtClean="0">
                <a:latin typeface="BrowalliaUPC" pitchFamily="34" charset="-34"/>
                <a:cs typeface="BrowalliaUPC" pitchFamily="34" charset="-34"/>
              </a:rPr>
              <a:t>2 </a:t>
            </a:r>
            <a:r>
              <a:rPr lang="th-TH" sz="3000" dirty="0" err="1" smtClean="0">
                <a:latin typeface="BrowalliaUPC" pitchFamily="34" charset="-34"/>
                <a:cs typeface="BrowalliaUPC" pitchFamily="34" charset="-34"/>
              </a:rPr>
              <a:t>เอนทิ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ตี เช่น </a:t>
            </a:r>
            <a:endParaRPr lang="en-US" sz="3000" dirty="0" smtClean="0">
              <a:latin typeface="BrowalliaUPC" pitchFamily="34" charset="-34"/>
              <a:cs typeface="BrowalliaUPC" pitchFamily="34" charset="-34"/>
            </a:endParaRPr>
          </a:p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sz="3000" dirty="0" smtClean="0">
                <a:latin typeface="BrowalliaUPC" pitchFamily="34" charset="-34"/>
                <a:cs typeface="BrowalliaUPC" pitchFamily="34" charset="-34"/>
              </a:rPr>
              <a:t>One-to-One Relationship (1:1)</a:t>
            </a:r>
          </a:p>
          <a:p>
            <a:pPr marL="0" lvl="1" indent="0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endParaRPr lang="en-US" sz="3000" dirty="0" smtClean="0">
              <a:latin typeface="BrowalliaUPC" pitchFamily="34" charset="-34"/>
              <a:cs typeface="BrowalliaUPC" pitchFamily="34" charset="-34"/>
            </a:endParaRPr>
          </a:p>
          <a:p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38</a:t>
            </a:fld>
            <a:endParaRPr lang="th-TH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2988" t="73800" r="56300" b="19200"/>
          <a:stretch/>
        </p:blipFill>
        <p:spPr>
          <a:xfrm>
            <a:off x="475282" y="2636075"/>
            <a:ext cx="8424936" cy="1080120"/>
          </a:xfrm>
          <a:prstGeom prst="rect">
            <a:avLst/>
          </a:prstGeom>
        </p:spPr>
      </p:pic>
      <p:pic>
        <p:nvPicPr>
          <p:cNvPr id="2048" name="Picture 2047"/>
          <p:cNvPicPr>
            <a:picLocks noChangeAspect="1"/>
          </p:cNvPicPr>
          <p:nvPr/>
        </p:nvPicPr>
        <p:blipFill rotWithShape="1">
          <a:blip r:embed="rId2"/>
          <a:srcRect l="10625" t="36000" r="53937" b="47200"/>
          <a:stretch/>
        </p:blipFill>
        <p:spPr>
          <a:xfrm>
            <a:off x="533400" y="4093714"/>
            <a:ext cx="8143056" cy="21714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ความสัมพันธ์ (</a:t>
            </a:r>
            <a:r>
              <a:rPr lang="en-US" dirty="0" smtClean="0"/>
              <a:t>Relationship)</a:t>
            </a:r>
            <a:endParaRPr lang="th-TH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>
          <a:xfrm>
            <a:off x="475282" y="1394460"/>
            <a:ext cx="8337452" cy="4643470"/>
          </a:xfrm>
        </p:spPr>
        <p:txBody>
          <a:bodyPr/>
          <a:lstStyle/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r>
              <a:rPr lang="en-US" sz="3000" b="1" dirty="0" smtClean="0">
                <a:latin typeface="BrowalliaUPC" pitchFamily="34" charset="-34"/>
                <a:cs typeface="BrowalliaUPC" pitchFamily="34" charset="-34"/>
              </a:rPr>
              <a:t>		2. Binary Relationship 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เกิดขึ้นบ่อย เกี่ยวข้องกับ </a:t>
            </a:r>
            <a:r>
              <a:rPr lang="en-US" sz="3000" dirty="0" smtClean="0">
                <a:latin typeface="BrowalliaUPC" pitchFamily="34" charset="-34"/>
                <a:cs typeface="BrowalliaUPC" pitchFamily="34" charset="-34"/>
              </a:rPr>
              <a:t>2 </a:t>
            </a:r>
            <a:r>
              <a:rPr lang="th-TH" sz="3000" dirty="0" err="1" smtClean="0">
                <a:latin typeface="BrowalliaUPC" pitchFamily="34" charset="-34"/>
                <a:cs typeface="BrowalliaUPC" pitchFamily="34" charset="-34"/>
              </a:rPr>
              <a:t>เอนทิ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ตี เช่น </a:t>
            </a:r>
            <a:endParaRPr lang="en-US" sz="3000" dirty="0" smtClean="0">
              <a:latin typeface="BrowalliaUPC" pitchFamily="34" charset="-34"/>
              <a:cs typeface="BrowalliaUPC" pitchFamily="34" charset="-34"/>
            </a:endParaRPr>
          </a:p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sz="3000" dirty="0" smtClean="0">
                <a:latin typeface="BrowalliaUPC" pitchFamily="34" charset="-34"/>
                <a:cs typeface="BrowalliaUPC" pitchFamily="34" charset="-34"/>
              </a:rPr>
              <a:t>One-to-Many Relationship (1:M)</a:t>
            </a:r>
          </a:p>
          <a:p>
            <a:pPr marL="0" lvl="1" indent="0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endParaRPr lang="en-US" sz="3000" dirty="0" smtClean="0">
              <a:latin typeface="BrowalliaUPC" pitchFamily="34" charset="-34"/>
              <a:cs typeface="BrowalliaUPC" pitchFamily="34" charset="-34"/>
            </a:endParaRPr>
          </a:p>
          <a:p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39</a:t>
            </a:fld>
            <a:endParaRPr lang="th-TH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988" t="76600" r="56300" b="15000"/>
          <a:stretch/>
        </p:blipFill>
        <p:spPr>
          <a:xfrm>
            <a:off x="971600" y="2564904"/>
            <a:ext cx="7416824" cy="1141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9838" t="33201" r="54725" b="41600"/>
          <a:stretch/>
        </p:blipFill>
        <p:spPr>
          <a:xfrm>
            <a:off x="971600" y="3881214"/>
            <a:ext cx="7056784" cy="282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49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74763" y="533400"/>
            <a:ext cx="7107237" cy="838200"/>
          </a:xfrm>
        </p:spPr>
        <p:txBody>
          <a:bodyPr/>
          <a:lstStyle/>
          <a:p>
            <a:r>
              <a:rPr lang="th-TH" sz="4000" b="1" dirty="0" smtClean="0">
                <a:solidFill>
                  <a:schemeClr val="tx1"/>
                </a:solidFill>
                <a:latin typeface="BrowalliaUPC" pitchFamily="34" charset="-34"/>
                <a:cs typeface="BrowalliaUPC" pitchFamily="34" charset="-34"/>
              </a:rPr>
              <a:t>แบบจำลอง</a:t>
            </a:r>
            <a:endParaRPr lang="th-TH" sz="4000" b="1" dirty="0">
              <a:solidFill>
                <a:schemeClr val="tx1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571612"/>
            <a:ext cx="7772400" cy="4676788"/>
          </a:xfrm>
        </p:spPr>
        <p:txBody>
          <a:bodyPr>
            <a:normAutofit fontScale="85000" lnSpcReduction="10000"/>
          </a:bodyPr>
          <a:lstStyle/>
          <a:p>
            <a:r>
              <a:rPr lang="th-TH" sz="2800" dirty="0"/>
              <a:t>แบบจำลองอีอาร์ หมายถึง แบบจำลองที่นักออกแบบฐานข้อมูลเขียนขึ้นมาเพื่อจำลองโครงสร้างของฐานข้อมูล ซึ่งจะแสดงถึงความสัมพันธ์ของข้อมูลที่ต้อง</a:t>
            </a:r>
            <a:r>
              <a:rPr lang="th-TH" sz="2800" dirty="0" smtClean="0"/>
              <a:t>จัดเก็บ</a:t>
            </a:r>
            <a:endParaRPr lang="en-US" sz="3000" dirty="0" smtClean="0">
              <a:latin typeface="BrowalliaUPC" pitchFamily="34" charset="-34"/>
              <a:cs typeface="BrowalliaUPC" pitchFamily="34" charset="-34"/>
            </a:endParaRPr>
          </a:p>
          <a:p>
            <a:r>
              <a:rPr lang="en-US" sz="3000" dirty="0" smtClean="0">
                <a:latin typeface="BrowalliaUPC" pitchFamily="34" charset="-34"/>
                <a:cs typeface="BrowalliaUPC" pitchFamily="34" charset="-34"/>
              </a:rPr>
              <a:t>E-R model 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ไม่ยึดติดกับระบบจัดการฐานข้อมูลแบบใด</a:t>
            </a:r>
          </a:p>
          <a:p>
            <a:r>
              <a:rPr lang="en-US" sz="3000" dirty="0" smtClean="0">
                <a:latin typeface="BrowalliaUPC" pitchFamily="34" charset="-34"/>
                <a:cs typeface="BrowalliaUPC" pitchFamily="34" charset="-34"/>
              </a:rPr>
              <a:t>E-R model 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มีหลายรูปแบบ (</a:t>
            </a:r>
            <a:r>
              <a:rPr lang="en-US" sz="3000" dirty="0" smtClean="0">
                <a:latin typeface="BrowalliaUPC" pitchFamily="34" charset="-34"/>
                <a:cs typeface="BrowalliaUPC" pitchFamily="34" charset="-34"/>
              </a:rPr>
              <a:t>Chen Model, Crow’s Foot Model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) และไม่มีมาตรฐานตายตัว</a:t>
            </a:r>
          </a:p>
          <a:p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ส่วนประกอบของแบบจำลอง มี 3 ส่วนคือ </a:t>
            </a:r>
          </a:p>
          <a:p>
            <a:pPr lvl="1"/>
            <a:r>
              <a:rPr lang="th-TH" sz="2400" b="1" dirty="0" err="1" smtClean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เอนทิ</a:t>
            </a:r>
            <a:r>
              <a:rPr lang="th-TH" sz="2400" b="1" dirty="0" smtClean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ตี </a:t>
            </a:r>
          </a:p>
          <a:p>
            <a:pPr lvl="1"/>
            <a:r>
              <a:rPr lang="th-TH" sz="2400" b="1" dirty="0" smtClean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แอททริ</a:t>
            </a:r>
            <a:r>
              <a:rPr lang="th-TH" sz="2400" b="1" dirty="0" err="1" smtClean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บิวต์</a:t>
            </a:r>
            <a:r>
              <a:rPr lang="th-TH" sz="2400" b="1" dirty="0" smtClean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 </a:t>
            </a:r>
          </a:p>
          <a:p>
            <a:pPr lvl="1"/>
            <a:r>
              <a:rPr lang="th-TH" sz="2400" b="1" dirty="0" smtClean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ความสัมพันธ์ </a:t>
            </a:r>
          </a:p>
          <a:p>
            <a:pPr lvl="1"/>
            <a:r>
              <a:rPr lang="th-TH" sz="2400" dirty="0" smtClean="0">
                <a:latin typeface="BrowalliaUPC" pitchFamily="34" charset="-34"/>
                <a:cs typeface="BrowalliaUPC" pitchFamily="34" charset="-34"/>
              </a:rPr>
              <a:t>(และอาจมีคุณสมบัติอื่นๆ ในการกำหนดเงื่อนไขเข้ามาร่วมด้วย)</a:t>
            </a:r>
          </a:p>
          <a:p>
            <a:pPr lvl="1"/>
            <a:endParaRPr lang="th-TH" sz="2700" dirty="0" smtClean="0">
              <a:latin typeface="BrowalliaUPC" pitchFamily="34" charset="-34"/>
              <a:cs typeface="BrowalliaUPC" pitchFamily="34" charset="-34"/>
            </a:endParaRPr>
          </a:p>
          <a:p>
            <a:pPr lvl="1" algn="ctr">
              <a:buNone/>
            </a:pPr>
            <a:r>
              <a:rPr lang="en-US" sz="2800" b="1" i="1" dirty="0" smtClean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“E-R model </a:t>
            </a:r>
            <a:r>
              <a:rPr lang="th-TH" sz="2800" b="1" i="1" dirty="0" smtClean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ใช้เพื่อสร้าง</a:t>
            </a:r>
            <a:r>
              <a:rPr lang="th-TH" sz="2800" b="1" i="1" u="sng" dirty="0" smtClean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ฐานข้อมูล</a:t>
            </a:r>
            <a:r>
              <a:rPr lang="th-TH" sz="2800" b="1" i="1" dirty="0" smtClean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ต่อไป</a:t>
            </a:r>
            <a:r>
              <a:rPr lang="en-US" sz="2800" b="1" i="1" dirty="0" smtClean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”</a:t>
            </a:r>
            <a:endParaRPr lang="th-TH" sz="2700" b="1" i="1" dirty="0" smtClean="0">
              <a:solidFill>
                <a:srgbClr val="C00000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th-TH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ความสัมพันธ์ (</a:t>
            </a:r>
            <a:r>
              <a:rPr lang="en-US" dirty="0" smtClean="0"/>
              <a:t>Relationship)</a:t>
            </a:r>
            <a:endParaRPr lang="th-TH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>
          <a:xfrm>
            <a:off x="475282" y="1394460"/>
            <a:ext cx="8337452" cy="4643470"/>
          </a:xfrm>
        </p:spPr>
        <p:txBody>
          <a:bodyPr/>
          <a:lstStyle/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r>
              <a:rPr lang="en-US" sz="3000" b="1" dirty="0" smtClean="0">
                <a:latin typeface="BrowalliaUPC" pitchFamily="34" charset="-34"/>
                <a:cs typeface="BrowalliaUPC" pitchFamily="34" charset="-34"/>
              </a:rPr>
              <a:t>		2. Binary Relationship 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เกิดขึ้นบ่อย เกี่ยวข้องกับ </a:t>
            </a:r>
            <a:r>
              <a:rPr lang="en-US" sz="3000" dirty="0" smtClean="0">
                <a:latin typeface="BrowalliaUPC" pitchFamily="34" charset="-34"/>
                <a:cs typeface="BrowalliaUPC" pitchFamily="34" charset="-34"/>
              </a:rPr>
              <a:t>2 </a:t>
            </a:r>
            <a:r>
              <a:rPr lang="th-TH" sz="3000" dirty="0" err="1" smtClean="0">
                <a:latin typeface="BrowalliaUPC" pitchFamily="34" charset="-34"/>
                <a:cs typeface="BrowalliaUPC" pitchFamily="34" charset="-34"/>
              </a:rPr>
              <a:t>เอนทิ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ตี เช่น </a:t>
            </a:r>
            <a:endParaRPr lang="en-US" sz="3000" dirty="0" smtClean="0">
              <a:latin typeface="BrowalliaUPC" pitchFamily="34" charset="-34"/>
              <a:cs typeface="BrowalliaUPC" pitchFamily="34" charset="-34"/>
            </a:endParaRPr>
          </a:p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sz="3000" dirty="0" smtClean="0">
                <a:latin typeface="BrowalliaUPC" pitchFamily="34" charset="-34"/>
                <a:cs typeface="BrowalliaUPC" pitchFamily="34" charset="-34"/>
              </a:rPr>
              <a:t>Many-to-Many Relationship (M:N)</a:t>
            </a:r>
          </a:p>
          <a:p>
            <a:pPr marL="0" lvl="1" indent="0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endParaRPr lang="en-US" sz="3000" dirty="0" smtClean="0">
              <a:latin typeface="BrowalliaUPC" pitchFamily="34" charset="-34"/>
              <a:cs typeface="BrowalliaUPC" pitchFamily="34" charset="-34"/>
            </a:endParaRPr>
          </a:p>
          <a:p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th-TH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3776" t="72400" r="55512" b="19201"/>
          <a:stretch/>
        </p:blipFill>
        <p:spPr>
          <a:xfrm>
            <a:off x="1115616" y="2470764"/>
            <a:ext cx="7056784" cy="10856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0625" t="40200" r="54725" b="20600"/>
          <a:stretch/>
        </p:blipFill>
        <p:spPr>
          <a:xfrm>
            <a:off x="1167832" y="3534755"/>
            <a:ext cx="5060352" cy="322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72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ความสัมพันธ์ (</a:t>
            </a:r>
            <a:r>
              <a:rPr lang="en-US" dirty="0" smtClean="0"/>
              <a:t>Relationship)</a:t>
            </a:r>
            <a:endParaRPr lang="th-TH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r>
              <a:rPr lang="en-US" sz="3000" b="1" dirty="0" smtClean="0">
                <a:latin typeface="BrowalliaUPC" pitchFamily="34" charset="-34"/>
                <a:cs typeface="BrowalliaUPC" pitchFamily="34" charset="-34"/>
              </a:rPr>
              <a:t>		3. Ternary Relationship </a:t>
            </a:r>
            <a:r>
              <a:rPr lang="th-TH" sz="3000" b="1" dirty="0" smtClean="0">
                <a:latin typeface="BrowalliaUPC" pitchFamily="34" charset="-34"/>
                <a:cs typeface="BrowalliaUPC" pitchFamily="34" charset="-34"/>
              </a:rPr>
              <a:t>คือ</a:t>
            </a:r>
            <a:r>
              <a:rPr lang="en-US" sz="3000" b="1" dirty="0" smtClean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3000" dirty="0" smtClean="0">
                <a:latin typeface="BrowalliaUPC" pitchFamily="34" charset="-34"/>
                <a:cs typeface="BrowalliaUPC" pitchFamily="34" charset="-34"/>
              </a:rPr>
              <a:t>Relationship 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ที่เกิดขึ้นระหว่าง </a:t>
            </a:r>
            <a:r>
              <a:rPr lang="en-US" sz="3000" dirty="0" smtClean="0">
                <a:latin typeface="BrowalliaUPC" pitchFamily="34" charset="-34"/>
                <a:cs typeface="BrowalliaUPC" pitchFamily="34" charset="-34"/>
              </a:rPr>
              <a:t>Entity 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มากกว่า 2 </a:t>
            </a:r>
            <a:r>
              <a:rPr lang="en-US" sz="3000" dirty="0" smtClean="0">
                <a:latin typeface="BrowalliaUPC" pitchFamily="34" charset="-34"/>
                <a:cs typeface="BrowalliaUPC" pitchFamily="34" charset="-34"/>
              </a:rPr>
              <a:t>Entity 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ขึ้นไป </a:t>
            </a:r>
            <a:endParaRPr lang="en-US" sz="3000" b="1" dirty="0" smtClean="0">
              <a:latin typeface="BrowalliaUPC" pitchFamily="34" charset="-34"/>
              <a:cs typeface="BrowalliaUPC" pitchFamily="34" charset="-34"/>
            </a:endParaRPr>
          </a:p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th-TH" sz="3000" u="sng" dirty="0" smtClean="0">
                <a:latin typeface="BrowalliaUPC" pitchFamily="34" charset="-34"/>
                <a:cs typeface="BrowalliaUPC" pitchFamily="34" charset="-34"/>
              </a:rPr>
              <a:t>ตัวอย่าง </a:t>
            </a:r>
            <a:r>
              <a:rPr lang="en-US" sz="3000" dirty="0" smtClean="0">
                <a:latin typeface="BrowalliaUPC" pitchFamily="34" charset="-34"/>
                <a:cs typeface="BrowalliaUPC" pitchFamily="34" charset="-34"/>
              </a:rPr>
              <a:t>PART, VENDOR 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และ </a:t>
            </a:r>
            <a:r>
              <a:rPr lang="en-US" sz="3000" dirty="0" smtClean="0">
                <a:latin typeface="BrowalliaUPC" pitchFamily="34" charset="-34"/>
                <a:cs typeface="BrowalliaUPC" pitchFamily="34" charset="-34"/>
              </a:rPr>
              <a:t>WAREHOUSE </a:t>
            </a:r>
            <a:endParaRPr lang="th-TH" sz="3000" dirty="0" smtClean="0">
              <a:latin typeface="BrowalliaUPC" pitchFamily="34" charset="-34"/>
              <a:cs typeface="BrowalliaUPC" pitchFamily="34" charset="-34"/>
            </a:endParaRPr>
          </a:p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ซึ่งมีความสัมพันธ์ในส่วนของการส่งสินค้า ผู้จัดจำหน่าย (</a:t>
            </a:r>
            <a:r>
              <a:rPr lang="en-US" sz="3000" dirty="0" smtClean="0">
                <a:latin typeface="BrowalliaUPC" pitchFamily="34" charset="-34"/>
                <a:cs typeface="BrowalliaUPC" pitchFamily="34" charset="-34"/>
              </a:rPr>
              <a:t>VENDOR) 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สามารถส่งชิ้นส่วนสินค้า (</a:t>
            </a:r>
            <a:r>
              <a:rPr lang="en-US" sz="3000" dirty="0" smtClean="0">
                <a:latin typeface="BrowalliaUPC" pitchFamily="34" charset="-34"/>
                <a:cs typeface="BrowalliaUPC" pitchFamily="34" charset="-34"/>
              </a:rPr>
              <a:t>PART) 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ได้ตั้งแต่ 1 ชิ้นส่วนขึ้นไป เพื่อไปเก็บไว้ในคลังสินค้า (</a:t>
            </a:r>
            <a:r>
              <a:rPr lang="en-US" sz="3000" dirty="0" smtClean="0">
                <a:latin typeface="BrowalliaUPC" pitchFamily="34" charset="-34"/>
                <a:cs typeface="BrowalliaUPC" pitchFamily="34" charset="-34"/>
              </a:rPr>
              <a:t>WAREHOUSE) 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ได้ตั้งแต่ 1 คลังสินค้าขึ้นไป</a:t>
            </a:r>
            <a:endParaRPr lang="en-US" sz="3000" b="1" dirty="0" smtClean="0">
              <a:latin typeface="BrowalliaUPC" pitchFamily="34" charset="-34"/>
              <a:cs typeface="BrowalliaUPC" pitchFamily="34" charset="-34"/>
            </a:endParaRPr>
          </a:p>
          <a:p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th-TH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ความสัมพันธ์ (</a:t>
            </a:r>
            <a:r>
              <a:rPr lang="en-US" dirty="0" smtClean="0"/>
              <a:t>Relationship)</a:t>
            </a:r>
            <a:endParaRPr lang="th-TH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320040" lvl="1" indent="-320040">
              <a:spcBef>
                <a:spcPts val="700"/>
              </a:spcBef>
              <a:buClr>
                <a:srgbClr val="00B050"/>
              </a:buClr>
              <a:buSzPct val="60000"/>
              <a:buFont typeface="Wingdings"/>
              <a:buChar char=""/>
            </a:pPr>
            <a:r>
              <a:rPr lang="en-US" sz="3000" b="1" dirty="0" smtClean="0">
                <a:latin typeface="BrowalliaUPC" pitchFamily="34" charset="-34"/>
                <a:cs typeface="BrowalliaUPC" pitchFamily="34" charset="-34"/>
              </a:rPr>
              <a:t>3. Ternary Relationship</a:t>
            </a:r>
          </a:p>
          <a:p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th-TH" dirty="0">
              <a:solidFill>
                <a:srgbClr val="000000"/>
              </a:solidFill>
            </a:endParaRPr>
          </a:p>
        </p:txBody>
      </p:sp>
      <p:grpSp>
        <p:nvGrpSpPr>
          <p:cNvPr id="6" name="กลุ่ม 4504"/>
          <p:cNvGrpSpPr/>
          <p:nvPr/>
        </p:nvGrpSpPr>
        <p:grpSpPr>
          <a:xfrm>
            <a:off x="1331640" y="2586354"/>
            <a:ext cx="6840760" cy="2930877"/>
            <a:chOff x="0" y="0"/>
            <a:chExt cx="4731026" cy="1685621"/>
          </a:xfrm>
        </p:grpSpPr>
        <p:grpSp>
          <p:nvGrpSpPr>
            <p:cNvPr id="7" name="กลุ่ม 4491"/>
            <p:cNvGrpSpPr/>
            <p:nvPr/>
          </p:nvGrpSpPr>
          <p:grpSpPr>
            <a:xfrm>
              <a:off x="1916265" y="0"/>
              <a:ext cx="1097280" cy="381000"/>
              <a:chOff x="0" y="111268"/>
              <a:chExt cx="1160890" cy="381491"/>
            </a:xfrm>
          </p:grpSpPr>
          <p:sp>
            <p:nvSpPr>
              <p:cNvPr id="20" name="สี่เหลี่ยมผืนผ้า 4489"/>
              <p:cNvSpPr/>
              <p:nvPr/>
            </p:nvSpPr>
            <p:spPr>
              <a:xfrm>
                <a:off x="0" y="111268"/>
                <a:ext cx="1160890" cy="3814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th-TH"/>
              </a:p>
            </p:txBody>
          </p:sp>
          <p:sp>
            <p:nvSpPr>
              <p:cNvPr id="21" name="Text Box 4490"/>
              <p:cNvSpPr txBox="1"/>
              <p:nvPr/>
            </p:nvSpPr>
            <p:spPr>
              <a:xfrm>
                <a:off x="0" y="143123"/>
                <a:ext cx="1160338" cy="31010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th-TH" sz="2400" dirty="0">
                    <a:effectLst/>
                    <a:ea typeface="Calibri" panose="020F0502020204030204" pitchFamily="34" charset="0"/>
                    <a:cs typeface="TH SarabunPSK" panose="020B0500040200020003" pitchFamily="34" charset="-34"/>
                  </a:rPr>
                  <a:t>สินค้า</a:t>
                </a:r>
                <a:endParaRPr lang="en-US" sz="1800" dirty="0">
                  <a:effectLst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p:grpSp>
        <p:grpSp>
          <p:nvGrpSpPr>
            <p:cNvPr id="8" name="กลุ่ม 4492"/>
            <p:cNvGrpSpPr/>
            <p:nvPr/>
          </p:nvGrpSpPr>
          <p:grpSpPr>
            <a:xfrm>
              <a:off x="0" y="1105231"/>
              <a:ext cx="1097280" cy="381000"/>
              <a:chOff x="0" y="111268"/>
              <a:chExt cx="1160890" cy="381491"/>
            </a:xfrm>
          </p:grpSpPr>
          <p:sp>
            <p:nvSpPr>
              <p:cNvPr id="18" name="สี่เหลี่ยมผืนผ้า 4493"/>
              <p:cNvSpPr/>
              <p:nvPr/>
            </p:nvSpPr>
            <p:spPr>
              <a:xfrm>
                <a:off x="0" y="111268"/>
                <a:ext cx="1160890" cy="3814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th-TH"/>
              </a:p>
            </p:txBody>
          </p:sp>
          <p:sp>
            <p:nvSpPr>
              <p:cNvPr id="19" name="Text Box 4494"/>
              <p:cNvSpPr txBox="1"/>
              <p:nvPr/>
            </p:nvSpPr>
            <p:spPr>
              <a:xfrm>
                <a:off x="0" y="143123"/>
                <a:ext cx="1160338" cy="31010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th-TH" sz="2400" dirty="0">
                    <a:effectLst/>
                    <a:ea typeface="Calibri" panose="020F0502020204030204" pitchFamily="34" charset="0"/>
                    <a:cs typeface="TH SarabunPSK" panose="020B0500040200020003" pitchFamily="34" charset="-34"/>
                  </a:rPr>
                  <a:t>พนักงาน</a:t>
                </a:r>
                <a:endParaRPr lang="en-US" sz="1800" dirty="0">
                  <a:effectLst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p:grpSp>
        <p:grpSp>
          <p:nvGrpSpPr>
            <p:cNvPr id="9" name="กลุ่ม 4495"/>
            <p:cNvGrpSpPr/>
            <p:nvPr/>
          </p:nvGrpSpPr>
          <p:grpSpPr>
            <a:xfrm>
              <a:off x="3633746" y="1129085"/>
              <a:ext cx="1097280" cy="381000"/>
              <a:chOff x="0" y="111268"/>
              <a:chExt cx="1160890" cy="381491"/>
            </a:xfrm>
          </p:grpSpPr>
          <p:sp>
            <p:nvSpPr>
              <p:cNvPr id="16" name="สี่เหลี่ยมผืนผ้า 4496"/>
              <p:cNvSpPr/>
              <p:nvPr/>
            </p:nvSpPr>
            <p:spPr>
              <a:xfrm>
                <a:off x="0" y="111268"/>
                <a:ext cx="1160890" cy="38149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th-TH"/>
              </a:p>
            </p:txBody>
          </p:sp>
          <p:sp>
            <p:nvSpPr>
              <p:cNvPr id="17" name="Text Box 4497"/>
              <p:cNvSpPr txBox="1"/>
              <p:nvPr/>
            </p:nvSpPr>
            <p:spPr>
              <a:xfrm>
                <a:off x="0" y="143123"/>
                <a:ext cx="1160338" cy="310101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th-TH" sz="2000" dirty="0">
                    <a:effectLst/>
                    <a:ea typeface="Calibri" panose="020F0502020204030204" pitchFamily="34" charset="0"/>
                    <a:cs typeface="TH SarabunPSK" panose="020B0500040200020003" pitchFamily="34" charset="-34"/>
                  </a:rPr>
                  <a:t>คลังสินค้า</a:t>
                </a:r>
                <a:endParaRPr lang="en-US" sz="1600" dirty="0">
                  <a:effectLst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p:grpSp>
        <p:grpSp>
          <p:nvGrpSpPr>
            <p:cNvPr id="10" name="กลุ่ม 4499"/>
            <p:cNvGrpSpPr/>
            <p:nvPr/>
          </p:nvGrpSpPr>
          <p:grpSpPr>
            <a:xfrm>
              <a:off x="2019632" y="922351"/>
              <a:ext cx="842645" cy="763270"/>
              <a:chOff x="0" y="0"/>
              <a:chExt cx="842645" cy="763270"/>
            </a:xfrm>
          </p:grpSpPr>
          <p:sp>
            <p:nvSpPr>
              <p:cNvPr id="14" name="ข้าวหลามตัด 4488"/>
              <p:cNvSpPr/>
              <p:nvPr/>
            </p:nvSpPr>
            <p:spPr>
              <a:xfrm>
                <a:off x="0" y="0"/>
                <a:ext cx="842645" cy="763270"/>
              </a:xfrm>
              <a:prstGeom prst="diamond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th-TH"/>
              </a:p>
            </p:txBody>
          </p:sp>
          <p:sp>
            <p:nvSpPr>
              <p:cNvPr id="15" name="Text Box 4498"/>
              <p:cNvSpPr txBox="1"/>
              <p:nvPr/>
            </p:nvSpPr>
            <p:spPr>
              <a:xfrm>
                <a:off x="31750" y="222926"/>
                <a:ext cx="779145" cy="348615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th-TH" sz="1800" b="1" dirty="0">
                    <a:effectLst/>
                    <a:ea typeface="Calibri" panose="020F0502020204030204" pitchFamily="34" charset="0"/>
                    <a:cs typeface="TH SarabunPSK" panose="020B0500040200020003" pitchFamily="34" charset="-34"/>
                  </a:rPr>
                  <a:t>การเบิก</a:t>
                </a:r>
                <a:endParaRPr lang="en-US" sz="1400" b="1" dirty="0">
                  <a:effectLst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p:grpSp>
        <p:cxnSp>
          <p:nvCxnSpPr>
            <p:cNvPr id="11" name="ตัวเชื่อมต่อตรง 4500"/>
            <p:cNvCxnSpPr/>
            <p:nvPr/>
          </p:nvCxnSpPr>
          <p:spPr>
            <a:xfrm>
              <a:off x="2441051" y="397565"/>
              <a:ext cx="0" cy="51689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ตัวเชื่อมต่อตรง 4501"/>
            <p:cNvCxnSpPr/>
            <p:nvPr/>
          </p:nvCxnSpPr>
          <p:spPr>
            <a:xfrm>
              <a:off x="2862470" y="1304013"/>
              <a:ext cx="76332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ตัวเชื่อมต่อตรง 4502"/>
            <p:cNvCxnSpPr/>
            <p:nvPr/>
          </p:nvCxnSpPr>
          <p:spPr>
            <a:xfrm>
              <a:off x="1113183" y="1304013"/>
              <a:ext cx="90614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>
                <a:latin typeface="BrowalliaUPC" pitchFamily="34" charset="-34"/>
                <a:cs typeface="BrowalliaUPC" pitchFamily="34" charset="-34"/>
              </a:rPr>
              <a:t>ขั้นตอนการพัฒนา </a:t>
            </a:r>
            <a:r>
              <a:rPr lang="en-US" dirty="0" smtClean="0">
                <a:latin typeface="BrowalliaUPC" pitchFamily="34" charset="-34"/>
                <a:cs typeface="BrowalliaUPC" pitchFamily="34" charset="-34"/>
              </a:rPr>
              <a:t>E-R Diagram</a:t>
            </a:r>
            <a:endParaRPr lang="th-TH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th-TH" b="1" dirty="0" smtClean="0"/>
              <a:t>    1. </a:t>
            </a:r>
            <a:r>
              <a:rPr lang="th-TH" dirty="0"/>
              <a:t>ศึกษาการทำงานของระบบงานเดิม</a:t>
            </a:r>
            <a:endParaRPr lang="en-US" dirty="0"/>
          </a:p>
          <a:p>
            <a:pPr>
              <a:buNone/>
            </a:pPr>
            <a:r>
              <a:rPr lang="th-TH" b="1" dirty="0"/>
              <a:t>	2. กำหนด </a:t>
            </a:r>
            <a:r>
              <a:rPr lang="en-US" b="1" dirty="0"/>
              <a:t>Entity </a:t>
            </a:r>
            <a:r>
              <a:rPr lang="th-TH" b="1" dirty="0"/>
              <a:t>ที่ควรมีในระบบฐานข้อมูล </a:t>
            </a:r>
          </a:p>
          <a:p>
            <a:pPr>
              <a:buNone/>
            </a:pPr>
            <a:r>
              <a:rPr lang="th-TH" b="1" dirty="0"/>
              <a:t>	3. กำหนดความสัมพันธ์ระหว่าง </a:t>
            </a:r>
            <a:r>
              <a:rPr lang="en-US" b="1" dirty="0"/>
              <a:t>Entity </a:t>
            </a:r>
          </a:p>
          <a:p>
            <a:pPr>
              <a:buNone/>
            </a:pPr>
            <a:r>
              <a:rPr lang="th-TH" b="1" dirty="0"/>
              <a:t>	4. กำหนด</a:t>
            </a:r>
            <a:r>
              <a:rPr lang="en-US" b="1" dirty="0"/>
              <a:t> Attributes</a:t>
            </a:r>
          </a:p>
          <a:p>
            <a:pPr>
              <a:buNone/>
            </a:pPr>
            <a:r>
              <a:rPr lang="en-US" b="1" dirty="0"/>
              <a:t>	</a:t>
            </a:r>
            <a:r>
              <a:rPr lang="th-TH" b="1" dirty="0"/>
              <a:t>5. กำหนด </a:t>
            </a:r>
            <a:r>
              <a:rPr lang="en-US" b="1" dirty="0"/>
              <a:t>Primary </a:t>
            </a:r>
            <a:r>
              <a:rPr lang="en-US" b="1" dirty="0" smtClean="0"/>
              <a:t>Key</a:t>
            </a:r>
          </a:p>
          <a:p>
            <a:pPr>
              <a:buNone/>
            </a:pPr>
            <a:r>
              <a:rPr lang="en-US" b="1" dirty="0" smtClean="0"/>
              <a:t>	</a:t>
            </a:r>
            <a:endParaRPr lang="th-TH" sz="3600" b="1" dirty="0" smtClean="0">
              <a:solidFill>
                <a:srgbClr val="FF0000"/>
              </a:solidFill>
            </a:endParaRPr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43</a:t>
            </a:fld>
            <a:endParaRPr lang="th-TH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>
                <a:latin typeface="BrowalliaUPC" pitchFamily="34" charset="-34"/>
                <a:cs typeface="BrowalliaUPC" pitchFamily="34" charset="-34"/>
              </a:rPr>
              <a:t>ขั้นตอนการพัฒนา </a:t>
            </a:r>
            <a:r>
              <a:rPr lang="en-US" dirty="0" smtClean="0">
                <a:latin typeface="BrowalliaUPC" pitchFamily="34" charset="-34"/>
                <a:cs typeface="BrowalliaUPC" pitchFamily="34" charset="-34"/>
              </a:rPr>
              <a:t>E-R Diagram</a:t>
            </a:r>
            <a:endParaRPr lang="th-TH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th-TH" b="1" dirty="0" smtClean="0"/>
              <a:t>	1. ศึกษารายละเอียดและลักษณะหน้าที่งานของระบบ </a:t>
            </a:r>
          </a:p>
          <a:p>
            <a:r>
              <a:rPr lang="th-TH" dirty="0" smtClean="0"/>
              <a:t>เพื่อรวบรวมรายละเอียด </a:t>
            </a:r>
          </a:p>
          <a:p>
            <a:pPr lvl="1"/>
            <a:r>
              <a:rPr lang="th-TH" dirty="0" smtClean="0"/>
              <a:t>ลักษณะการทำงานของระบบ </a:t>
            </a:r>
          </a:p>
          <a:p>
            <a:pPr lvl="1"/>
            <a:r>
              <a:rPr lang="th-TH" dirty="0" smtClean="0"/>
              <a:t>ขั้นตอนการทำงาน </a:t>
            </a:r>
          </a:p>
          <a:p>
            <a:pPr lvl="1"/>
            <a:r>
              <a:rPr lang="th-TH" dirty="0" smtClean="0"/>
              <a:t>เอกสาร/รายงานต่างๆ </a:t>
            </a:r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44</a:t>
            </a:fld>
            <a:endParaRPr lang="th-TH" dirty="0">
              <a:solidFill>
                <a:srgbClr val="000000"/>
              </a:solidFill>
            </a:endParaRPr>
          </a:p>
        </p:txBody>
      </p:sp>
      <p:pic>
        <p:nvPicPr>
          <p:cNvPr id="5" name="Picture 2" descr="บิลเงินสด VS ใบเสร็จรับเงิน ต่างกันอย่างไร? | อบรมบัญชี, เก็บชั่วโมง CP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402" y="723900"/>
            <a:ext cx="4823071" cy="583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45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>
                <a:latin typeface="BrowalliaUPC" pitchFamily="34" charset="-34"/>
                <a:cs typeface="BrowalliaUPC" pitchFamily="34" charset="-34"/>
              </a:rPr>
              <a:t>ขั้นตอนการพัฒนา </a:t>
            </a:r>
            <a:r>
              <a:rPr lang="en-US" dirty="0" smtClean="0">
                <a:latin typeface="BrowalliaUPC" pitchFamily="34" charset="-34"/>
                <a:cs typeface="BrowalliaUPC" pitchFamily="34" charset="-34"/>
              </a:rPr>
              <a:t>E-R Diagram</a:t>
            </a:r>
            <a:endParaRPr lang="th-TH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th-TH" b="1" dirty="0" smtClean="0"/>
              <a:t>	2. กำหนด </a:t>
            </a:r>
            <a:r>
              <a:rPr lang="en-US" b="1" dirty="0" smtClean="0"/>
              <a:t>Entity </a:t>
            </a:r>
            <a:r>
              <a:rPr lang="th-TH" b="1" dirty="0" smtClean="0"/>
              <a:t>ที่ควรมีในระบบฐานข้อมูล </a:t>
            </a:r>
          </a:p>
          <a:p>
            <a:r>
              <a:rPr lang="th-TH" dirty="0" smtClean="0"/>
              <a:t>โดยคำนึงถึง</a:t>
            </a:r>
            <a:r>
              <a:rPr lang="th-TH" dirty="0" smtClean="0">
                <a:solidFill>
                  <a:srgbClr val="C00000"/>
                </a:solidFill>
              </a:rPr>
              <a:t>ข้อมูลทั้งหมดที่จะจัดเก็บลงไปในฐานข้อมูล </a:t>
            </a:r>
            <a:r>
              <a:rPr lang="th-TH" dirty="0" smtClean="0"/>
              <a:t>ว่าสามารถแบ่งออกได้เป็นกี่ </a:t>
            </a:r>
            <a:r>
              <a:rPr lang="en-US" dirty="0" smtClean="0"/>
              <a:t>Entity </a:t>
            </a:r>
          </a:p>
          <a:p>
            <a:r>
              <a:rPr lang="th-TH" dirty="0" smtClean="0"/>
              <a:t>ภายในฐานข้อมูลหนึ่ง ๆ อาจจะมีจำนวน </a:t>
            </a:r>
            <a:r>
              <a:rPr lang="en-US" dirty="0" smtClean="0"/>
              <a:t>Entity </a:t>
            </a:r>
            <a:r>
              <a:rPr lang="th-TH" dirty="0" smtClean="0"/>
              <a:t>เป็นจำนวนมาก ซึ่งก็ขึ้นอยู่ที่ผู้ใช้ว่าต้องการจัดเก็บข้อมูลมากเพียงใด </a:t>
            </a:r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45</a:t>
            </a:fld>
            <a:endParaRPr lang="th-TH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>
                <a:latin typeface="BrowalliaUPC" pitchFamily="34" charset="-34"/>
                <a:cs typeface="BrowalliaUPC" pitchFamily="34" charset="-34"/>
              </a:rPr>
              <a:t>ขั้นตอนการพัฒนา </a:t>
            </a:r>
            <a:r>
              <a:rPr lang="en-US" dirty="0" smtClean="0">
                <a:latin typeface="BrowalliaUPC" pitchFamily="34" charset="-34"/>
                <a:cs typeface="BrowalliaUPC" pitchFamily="34" charset="-34"/>
              </a:rPr>
              <a:t>E-R Diagram</a:t>
            </a:r>
            <a:endParaRPr lang="th-TH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th-TH" b="1" dirty="0" smtClean="0"/>
              <a:t>	3. กำหนดความสัมพันธ์ระหว่าง </a:t>
            </a:r>
            <a:r>
              <a:rPr lang="en-US" b="1" dirty="0" smtClean="0"/>
              <a:t>Entity </a:t>
            </a:r>
          </a:p>
          <a:p>
            <a:r>
              <a:rPr lang="th-TH" dirty="0" smtClean="0"/>
              <a:t>ว่าแต่ละ </a:t>
            </a:r>
            <a:r>
              <a:rPr lang="en-US" dirty="0" smtClean="0"/>
              <a:t>Entity </a:t>
            </a:r>
            <a:r>
              <a:rPr lang="th-TH" dirty="0" smtClean="0"/>
              <a:t>ที่มีความสัมพันธ์กันนั้น จะสัมพันธ์กันด้วยเงื่อนไขใด และชนิดความสัมพันธ์เป็นอย่างไร </a:t>
            </a:r>
          </a:p>
          <a:p>
            <a:pPr lvl="1"/>
            <a:r>
              <a:rPr lang="en-US" dirty="0" smtClean="0"/>
              <a:t>One to One Relationship (1:1) </a:t>
            </a:r>
          </a:p>
          <a:p>
            <a:pPr lvl="1"/>
            <a:r>
              <a:rPr lang="en-US" dirty="0" smtClean="0"/>
              <a:t>One to Many Relationship (1:M </a:t>
            </a:r>
            <a:r>
              <a:rPr lang="th-TH" dirty="0" smtClean="0"/>
              <a:t>หรือ </a:t>
            </a:r>
            <a:r>
              <a:rPr lang="en-US" dirty="0" smtClean="0"/>
              <a:t>M:1) </a:t>
            </a:r>
          </a:p>
          <a:p>
            <a:pPr lvl="1"/>
            <a:r>
              <a:rPr lang="en-US" dirty="0" smtClean="0"/>
              <a:t>Many to Many Relationship (M:N) </a:t>
            </a:r>
          </a:p>
          <a:p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46</a:t>
            </a:fld>
            <a:endParaRPr lang="th-TH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>
                <a:latin typeface="BrowalliaUPC" pitchFamily="34" charset="-34"/>
                <a:cs typeface="BrowalliaUPC" pitchFamily="34" charset="-34"/>
              </a:rPr>
              <a:t>ขั้นตอนการพัฒนา </a:t>
            </a:r>
            <a:r>
              <a:rPr lang="en-US" dirty="0" smtClean="0">
                <a:latin typeface="BrowalliaUPC" pitchFamily="34" charset="-34"/>
                <a:cs typeface="BrowalliaUPC" pitchFamily="34" charset="-34"/>
              </a:rPr>
              <a:t>E-R Diagram</a:t>
            </a:r>
            <a:endParaRPr lang="th-TH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th-TH" b="1" dirty="0" smtClean="0"/>
              <a:t>	4. กำหนด</a:t>
            </a:r>
            <a:r>
              <a:rPr lang="en-US" b="1" dirty="0" smtClean="0"/>
              <a:t> Attributes</a:t>
            </a:r>
          </a:p>
          <a:p>
            <a:r>
              <a:rPr lang="th-TH" dirty="0" smtClean="0"/>
              <a:t>เป็นการกำหนดคุณสมบัติ (</a:t>
            </a:r>
            <a:r>
              <a:rPr lang="en-US" dirty="0" smtClean="0"/>
              <a:t>Attributes) </a:t>
            </a:r>
            <a:r>
              <a:rPr lang="th-TH" dirty="0" smtClean="0"/>
              <a:t>ให้กับ </a:t>
            </a:r>
            <a:r>
              <a:rPr lang="en-US" dirty="0" smtClean="0"/>
              <a:t>Entity </a:t>
            </a:r>
            <a:r>
              <a:rPr lang="th-TH" dirty="0" smtClean="0"/>
              <a:t>ว่าควรจะประกอบไปด้วย </a:t>
            </a:r>
            <a:r>
              <a:rPr lang="en-US" dirty="0" smtClean="0"/>
              <a:t>Attributes </a:t>
            </a:r>
            <a:r>
              <a:rPr lang="th-TH" dirty="0" smtClean="0"/>
              <a:t>ใดบ้าง </a:t>
            </a:r>
          </a:p>
          <a:p>
            <a:r>
              <a:rPr lang="th-TH" dirty="0" smtClean="0"/>
              <a:t>พร้อมทั้งพิจารณาด้วยว่า </a:t>
            </a:r>
            <a:r>
              <a:rPr lang="en-US" dirty="0" smtClean="0"/>
              <a:t>Attributes </a:t>
            </a:r>
            <a:r>
              <a:rPr lang="th-TH" dirty="0" smtClean="0"/>
              <a:t>นั้นว่าเป็นชนิดใด</a:t>
            </a:r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47</a:t>
            </a:fld>
            <a:endParaRPr lang="th-TH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>
                <a:latin typeface="BrowalliaUPC" pitchFamily="34" charset="-34"/>
                <a:cs typeface="BrowalliaUPC" pitchFamily="34" charset="-34"/>
              </a:rPr>
              <a:t>ขั้นตอนการพัฒนา </a:t>
            </a:r>
            <a:r>
              <a:rPr lang="en-US" dirty="0" smtClean="0">
                <a:latin typeface="BrowalliaUPC" pitchFamily="34" charset="-34"/>
                <a:cs typeface="BrowalliaUPC" pitchFamily="34" charset="-34"/>
              </a:rPr>
              <a:t>E-R Diagram</a:t>
            </a:r>
            <a:endParaRPr lang="th-TH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 smtClean="0"/>
              <a:t>	</a:t>
            </a:r>
            <a:r>
              <a:rPr lang="th-TH" b="1" dirty="0" smtClean="0"/>
              <a:t>5. กำหนด </a:t>
            </a:r>
            <a:r>
              <a:rPr lang="en-US" b="1" dirty="0" smtClean="0"/>
              <a:t>Primary Key</a:t>
            </a:r>
          </a:p>
          <a:p>
            <a:r>
              <a:rPr lang="th-TH" dirty="0" smtClean="0"/>
              <a:t>เป็นการกำหนดให้ </a:t>
            </a:r>
            <a:r>
              <a:rPr lang="en-US" dirty="0" smtClean="0"/>
              <a:t>Entity </a:t>
            </a:r>
            <a:r>
              <a:rPr lang="th-TH" dirty="0" smtClean="0"/>
              <a:t>แต่ละ </a:t>
            </a:r>
            <a:r>
              <a:rPr lang="en-US" dirty="0" smtClean="0"/>
              <a:t>Entity </a:t>
            </a:r>
            <a:r>
              <a:rPr lang="th-TH" dirty="0" smtClean="0"/>
              <a:t>มีเอกลักษณ์เฉพาะที่สามารถอ้างอิงได้อย่างไม่ซ้ำซ้อน </a:t>
            </a:r>
          </a:p>
          <a:p>
            <a:r>
              <a:rPr lang="th-TH" dirty="0" smtClean="0"/>
              <a:t>โดย แอททริ</a:t>
            </a:r>
            <a:r>
              <a:rPr lang="th-TH" dirty="0" err="1" smtClean="0"/>
              <a:t>บิวต์</a:t>
            </a:r>
            <a:r>
              <a:rPr lang="th-TH" dirty="0" smtClean="0"/>
              <a:t>ที่เป็น </a:t>
            </a:r>
            <a:r>
              <a:rPr lang="en-US" dirty="0" smtClean="0"/>
              <a:t>Key </a:t>
            </a:r>
            <a:r>
              <a:rPr lang="th-TH" dirty="0" smtClean="0"/>
              <a:t>จะต้อง</a:t>
            </a:r>
            <a:r>
              <a:rPr lang="th-TH" u="sng" dirty="0" smtClean="0"/>
              <a:t>ขีดเส้นใต้</a:t>
            </a:r>
            <a:r>
              <a:rPr lang="th-TH" dirty="0" smtClean="0"/>
              <a:t>ที่ชื่อของ แอททริ</a:t>
            </a:r>
            <a:r>
              <a:rPr lang="th-TH" dirty="0" err="1" smtClean="0"/>
              <a:t>บิวต์</a:t>
            </a:r>
            <a:r>
              <a:rPr lang="th-TH" dirty="0" smtClean="0"/>
              <a:t> </a:t>
            </a:r>
          </a:p>
          <a:p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48</a:t>
            </a:fld>
            <a:endParaRPr lang="th-TH" dirty="0">
              <a:solidFill>
                <a:srgbClr val="00000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/>
          <a:srcRect r="66338"/>
          <a:stretch/>
        </p:blipFill>
        <p:spPr bwMode="auto">
          <a:xfrm>
            <a:off x="5004048" y="3490735"/>
            <a:ext cx="3024336" cy="303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Curved Connector 6"/>
          <p:cNvCxnSpPr/>
          <p:nvPr/>
        </p:nvCxnSpPr>
        <p:spPr>
          <a:xfrm>
            <a:off x="4578350" y="3429000"/>
            <a:ext cx="785740" cy="286072"/>
          </a:xfrm>
          <a:prstGeom prst="curvedConnector3">
            <a:avLst>
              <a:gd name="adj1" fmla="val 50000"/>
            </a:avLst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3600" dirty="0"/>
              <a:t>การแปลงแบบจำลองอีอาร์ ให้เป็นฐานข้อมูลเชิง</a:t>
            </a:r>
            <a:r>
              <a:rPr lang="th-TH" sz="3600" dirty="0" smtClean="0"/>
              <a:t>สัมพันธ์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dirty="0"/>
              <a:t>แปลงเอนทิตีในแผนภาพอีอาร์ ให้เป็นรีเลชันหรือตาราง สามารถแปลงโดยใช้ชื่อของเอนทิตีไปเป็นชื่อของตารางเก็บข้อมูลได้เลย ตัวอย่างเช่น เอนทิตี </a:t>
            </a:r>
            <a:r>
              <a:rPr lang="en-US" dirty="0"/>
              <a:t>Employees </a:t>
            </a:r>
            <a:r>
              <a:rPr lang="th-TH" dirty="0"/>
              <a:t>เมื่อแปลงเป็น ตารางก็ใช้ชื่อตามเอนทิตีคือ ตาราง </a:t>
            </a:r>
            <a:r>
              <a:rPr lang="en-US" dirty="0"/>
              <a:t>Employees </a:t>
            </a:r>
            <a:r>
              <a:rPr lang="th-TH" dirty="0"/>
              <a:t>นั้นเอง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49</a:t>
            </a:fld>
            <a:endParaRPr lang="th-TH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413" t="48600" r="64174" b="27601"/>
          <a:stretch/>
        </p:blipFill>
        <p:spPr>
          <a:xfrm>
            <a:off x="1979712" y="3212976"/>
            <a:ext cx="4824536" cy="264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95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dirty="0" smtClean="0"/>
              <a:t>ส่วนประกอบของ </a:t>
            </a:r>
            <a:r>
              <a:rPr lang="en-US" dirty="0" smtClean="0"/>
              <a:t>E-R Model</a:t>
            </a:r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th-TH" dirty="0">
              <a:solidFill>
                <a:srgbClr val="0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4824" y="2132856"/>
            <a:ext cx="8132763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dirty="0"/>
              <a:t>แปลงความสัมพันธ์ระหว่างเอนทิตีแบบ </a:t>
            </a:r>
            <a:r>
              <a:rPr lang="en-US" dirty="0"/>
              <a:t>M:N </a:t>
            </a:r>
            <a:r>
              <a:rPr lang="th-TH" dirty="0"/>
              <a:t>กรณีที่เอนทิตี 2 เอนทิตีมีความสัมพันธ์แบบ </a:t>
            </a:r>
            <a:r>
              <a:rPr lang="en-US" dirty="0"/>
              <a:t>M:N</a:t>
            </a:r>
            <a:r>
              <a:rPr lang="th-TH" dirty="0"/>
              <a:t> ความสัมพันธ์ทำให้เกิดเป็นอีก 1 ตาราง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50</a:t>
            </a:fld>
            <a:endParaRPr lang="th-TH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838" t="48599" r="54725" b="23401"/>
          <a:stretch/>
        </p:blipFill>
        <p:spPr>
          <a:xfrm>
            <a:off x="755576" y="2564904"/>
            <a:ext cx="7128792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746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b="1" dirty="0"/>
              <a:t>การแปลงรายละเอียดของเอนทิตีให้เป็นแอตทริบิวต์ของตาราง และการกำหนดคีย์หลัก</a:t>
            </a:r>
            <a:r>
              <a:rPr lang="en-US" b="1" dirty="0"/>
              <a:t> </a:t>
            </a:r>
            <a:endParaRPr lang="en-US" dirty="0"/>
          </a:p>
          <a:p>
            <a:pPr lvl="1"/>
            <a:r>
              <a:rPr lang="th-TH" dirty="0"/>
              <a:t>กรณีที่เอนทิตีมีแอตทริบิวต์แบบธรรมดา (</a:t>
            </a:r>
            <a:r>
              <a:rPr lang="en-US" dirty="0"/>
              <a:t>Simple Attribute) </a:t>
            </a:r>
            <a:endParaRPr lang="en-US" dirty="0" smtClean="0"/>
          </a:p>
          <a:p>
            <a:pPr lvl="1"/>
            <a:r>
              <a:rPr lang="th-TH" dirty="0"/>
              <a:t>การกำหนดคีย์หลัก สามารถกำหนดคีย์หลักตามแผนภาพที่ขีดเส้นใต้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51</a:t>
            </a:fld>
            <a:endParaRPr lang="th-TH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776" t="41600" r="60237" b="26200"/>
          <a:stretch/>
        </p:blipFill>
        <p:spPr>
          <a:xfrm>
            <a:off x="2051720" y="3501008"/>
            <a:ext cx="4248472" cy="296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453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dirty="0"/>
              <a:t>กรณีที่เอนทิตี มีแอตทริบิวต์แบบผสม </a:t>
            </a:r>
            <a:r>
              <a:rPr lang="en-US" dirty="0"/>
              <a:t>(Composite Attribute) 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52</a:t>
            </a:fld>
            <a:endParaRPr lang="th-TH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5351" t="48600" r="56300" b="20601"/>
          <a:stretch/>
        </p:blipFill>
        <p:spPr>
          <a:xfrm>
            <a:off x="1403648" y="2073764"/>
            <a:ext cx="6696744" cy="409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7665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dirty="0"/>
              <a:t>กรณีที่เอนทิตีมีแอตทริบิวต์แบบดีไรฟด์ </a:t>
            </a:r>
            <a:r>
              <a:rPr lang="en-US" dirty="0"/>
              <a:t>(Derived Attribute) 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53</a:t>
            </a:fld>
            <a:endParaRPr lang="th-TH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988" t="50000" r="57087" b="15000"/>
          <a:stretch/>
        </p:blipFill>
        <p:spPr>
          <a:xfrm>
            <a:off x="755576" y="1994062"/>
            <a:ext cx="6696744" cy="440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794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dirty="0"/>
              <a:t>กรณีที่เอนทิตี มีแอตทริบิวต์แบบหลายค่า </a:t>
            </a:r>
            <a:r>
              <a:rPr lang="en-US" dirty="0"/>
              <a:t>(Multi-value Attribute) 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54</a:t>
            </a:fld>
            <a:endParaRPr lang="th-TH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0625" t="37400" r="53938" b="23401"/>
          <a:stretch/>
        </p:blipFill>
        <p:spPr>
          <a:xfrm>
            <a:off x="1043608" y="2132856"/>
            <a:ext cx="6624736" cy="412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455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dirty="0"/>
              <a:t>การแปลความสัมพันธ์ของ</a:t>
            </a:r>
            <a:r>
              <a:rPr lang="th-TH" dirty="0" smtClean="0"/>
              <a:t>ตาราง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28596" y="1394460"/>
            <a:ext cx="8337452" cy="4643470"/>
          </a:xfrm>
        </p:spPr>
        <p:txBody>
          <a:bodyPr/>
          <a:lstStyle/>
          <a:p>
            <a:r>
              <a:rPr lang="th-TH" dirty="0" smtClean="0"/>
              <a:t>การ</a:t>
            </a:r>
            <a:r>
              <a:rPr lang="th-TH" dirty="0"/>
              <a:t>แปลงความสัมพันธ์เป็นตาราง จะทำให้ได้คีย์นอก </a:t>
            </a:r>
            <a:r>
              <a:rPr lang="en-US" dirty="0"/>
              <a:t>(Foreign Key: FK)</a:t>
            </a:r>
            <a:r>
              <a:rPr lang="th-TH" dirty="0"/>
              <a:t> เพื่อเชื่อมความสัมพันธ์ระหว่างเอนทิตี มีขั้นตอนการทำงาน</a:t>
            </a:r>
            <a:r>
              <a:rPr lang="th-TH" dirty="0" smtClean="0"/>
              <a:t>ดังนี้</a:t>
            </a:r>
          </a:p>
          <a:p>
            <a:pPr lvl="1"/>
            <a:r>
              <a:rPr lang="th-TH" dirty="0"/>
              <a:t>ความสัมพันธ์ระหว่างเอนทิตีแบบหนึ่งต่อหนึ่ง </a:t>
            </a:r>
            <a:r>
              <a:rPr lang="en-US" dirty="0"/>
              <a:t>(1:1</a:t>
            </a:r>
            <a:r>
              <a:rPr lang="en-US" dirty="0" smtClean="0"/>
              <a:t>)</a:t>
            </a:r>
            <a:r>
              <a:rPr lang="th-TH" dirty="0" smtClean="0"/>
              <a:t> ทำได้ 2 แบบ คือ</a:t>
            </a:r>
          </a:p>
          <a:p>
            <a:pPr lvl="1"/>
            <a:endParaRPr lang="en-US" dirty="0"/>
          </a:p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55</a:t>
            </a:fld>
            <a:endParaRPr lang="th-TH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9838" t="31800" r="52362" b="15001"/>
          <a:stretch/>
        </p:blipFill>
        <p:spPr>
          <a:xfrm>
            <a:off x="1691680" y="2924944"/>
            <a:ext cx="4824536" cy="381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949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dirty="0"/>
              <a:t>ความสัมพันธ์ระหว่างเอนทิตีแบบหนึ่งต่อกลุ่ม </a:t>
            </a:r>
            <a:r>
              <a:rPr lang="en-US" dirty="0"/>
              <a:t>(1:M) 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56</a:t>
            </a:fld>
            <a:endParaRPr lang="th-TH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413" t="45800" r="53150" b="24800"/>
          <a:stretch/>
        </p:blipFill>
        <p:spPr>
          <a:xfrm>
            <a:off x="827584" y="2309740"/>
            <a:ext cx="7799012" cy="363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637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dirty="0"/>
              <a:t>ความสัมพันธ์ระหว่างเอนทิตีแบบกลุ่มต่อกลุ่ม</a:t>
            </a:r>
            <a:r>
              <a:rPr lang="en-US" dirty="0"/>
              <a:t> (M:N) 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57</a:t>
            </a:fld>
            <a:endParaRPr lang="th-TH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414" t="41600" r="53150" b="19201"/>
          <a:stretch/>
        </p:blipFill>
        <p:spPr>
          <a:xfrm>
            <a:off x="899592" y="2132856"/>
            <a:ext cx="7056784" cy="43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2723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dirty="0"/>
              <a:t>ความสัมพันธ์แบบยูนารี </a:t>
            </a:r>
            <a:r>
              <a:rPr lang="en-US" dirty="0"/>
              <a:t>(Unary Relationships) 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58</a:t>
            </a:fld>
            <a:endParaRPr lang="th-TH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201" t="38800" r="61812" b="19200"/>
          <a:stretch/>
        </p:blipFill>
        <p:spPr>
          <a:xfrm>
            <a:off x="1259632" y="1975410"/>
            <a:ext cx="4896544" cy="445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152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dirty="0"/>
              <a:t>ความสัมพันธ์ระหว่างเอนทิตีแบบปกติกับเอนทิตีแบบอ่อนแอ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59</a:t>
            </a:fld>
            <a:endParaRPr lang="th-TH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838" t="47200" r="54725" b="17800"/>
          <a:stretch/>
        </p:blipFill>
        <p:spPr>
          <a:xfrm>
            <a:off x="562870" y="2132855"/>
            <a:ext cx="7465513" cy="414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954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เอ็นติตี (</a:t>
            </a:r>
            <a:r>
              <a:rPr lang="en-US" dirty="0" smtClean="0"/>
              <a:t>Entity)</a:t>
            </a:r>
            <a:endParaRPr lang="th-TH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th-TH" dirty="0"/>
              <a:t> เอนทิตี หมายถึง ตารางที่ใช้ในการจัดเก็บข้อมูลที่สนใจ ซึ่งจะรวบรวมข้อมูลและรายละเอียดของข้อมูลที่จัดเก็บไว้ เช่น เอนทิตีพนักงาน เอนทิตีสินค้า เอนทิตีลูกค้า เอนทิตีการขายสินค้า</a:t>
            </a:r>
            <a:endParaRPr lang="th-TH" b="1" dirty="0" smtClean="0">
              <a:solidFill>
                <a:srgbClr val="002060"/>
              </a:solidFill>
            </a:endParaRPr>
          </a:p>
          <a:p>
            <a:r>
              <a:rPr lang="th-TH" sz="2800" b="1" dirty="0" smtClean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ตัวอย่าง เอนทิตี </a:t>
            </a:r>
            <a:endParaRPr lang="en-US" sz="2800" b="1" dirty="0" smtClean="0">
              <a:solidFill>
                <a:srgbClr val="002060"/>
              </a:solidFill>
              <a:latin typeface="BrowalliaUPC" pitchFamily="34" charset="-34"/>
              <a:cs typeface="BrowalliaUPC" pitchFamily="34" charset="-34"/>
            </a:endParaRPr>
          </a:p>
          <a:p>
            <a:pPr lvl="1"/>
            <a:r>
              <a:rPr lang="th-TH" sz="2500" b="1" dirty="0" smtClean="0">
                <a:latin typeface="BrowalliaUPC" pitchFamily="34" charset="-34"/>
                <a:cs typeface="BrowalliaUPC" pitchFamily="34" charset="-34"/>
              </a:rPr>
              <a:t>บุคคล</a:t>
            </a:r>
            <a:r>
              <a:rPr lang="en-US" sz="2500" dirty="0" smtClean="0">
                <a:latin typeface="BrowalliaUPC" pitchFamily="34" charset="-34"/>
                <a:cs typeface="BrowalliaUPC" pitchFamily="34" charset="-34"/>
              </a:rPr>
              <a:t>: </a:t>
            </a:r>
            <a:r>
              <a:rPr lang="th-TH" sz="2500" dirty="0" smtClean="0">
                <a:latin typeface="BrowalliaUPC" pitchFamily="34" charset="-34"/>
                <a:cs typeface="BrowalliaUPC" pitchFamily="34" charset="-34"/>
              </a:rPr>
              <a:t>พนักงาน นักศึกษา ลูกค้า ผู้ป่วย</a:t>
            </a:r>
            <a:endParaRPr lang="en-US" sz="2500" dirty="0" smtClean="0">
              <a:latin typeface="BrowalliaUPC" pitchFamily="34" charset="-34"/>
              <a:cs typeface="BrowalliaUPC" pitchFamily="34" charset="-34"/>
            </a:endParaRPr>
          </a:p>
          <a:p>
            <a:pPr lvl="1"/>
            <a:r>
              <a:rPr lang="th-TH" sz="2500" b="1" dirty="0" smtClean="0">
                <a:latin typeface="BrowalliaUPC" pitchFamily="34" charset="-34"/>
                <a:cs typeface="BrowalliaUPC" pitchFamily="34" charset="-34"/>
              </a:rPr>
              <a:t>สถานที่</a:t>
            </a:r>
            <a:r>
              <a:rPr lang="en-US" sz="2500" dirty="0" smtClean="0">
                <a:latin typeface="BrowalliaUPC" pitchFamily="34" charset="-34"/>
                <a:cs typeface="BrowalliaUPC" pitchFamily="34" charset="-34"/>
              </a:rPr>
              <a:t>: </a:t>
            </a:r>
            <a:r>
              <a:rPr lang="th-TH" sz="2500" dirty="0" smtClean="0">
                <a:latin typeface="BrowalliaUPC" pitchFamily="34" charset="-34"/>
                <a:cs typeface="BrowalliaUPC" pitchFamily="34" charset="-34"/>
              </a:rPr>
              <a:t>ร้านค้า คลังสินค้า สถานี สาขา ห้อง</a:t>
            </a:r>
            <a:endParaRPr lang="en-US" sz="2500" dirty="0" smtClean="0">
              <a:latin typeface="BrowalliaUPC" pitchFamily="34" charset="-34"/>
              <a:cs typeface="BrowalliaUPC" pitchFamily="34" charset="-34"/>
            </a:endParaRPr>
          </a:p>
          <a:p>
            <a:pPr lvl="1"/>
            <a:r>
              <a:rPr lang="th-TH" sz="2500" b="1" dirty="0" smtClean="0">
                <a:latin typeface="BrowalliaUPC" pitchFamily="34" charset="-34"/>
                <a:cs typeface="BrowalliaUPC" pitchFamily="34" charset="-34"/>
              </a:rPr>
              <a:t>วัตถุ</a:t>
            </a:r>
            <a:r>
              <a:rPr lang="en-US" sz="2500" dirty="0" smtClean="0">
                <a:latin typeface="BrowalliaUPC" pitchFamily="34" charset="-34"/>
                <a:cs typeface="BrowalliaUPC" pitchFamily="34" charset="-34"/>
              </a:rPr>
              <a:t>: </a:t>
            </a:r>
            <a:r>
              <a:rPr lang="th-TH" sz="2500" dirty="0" smtClean="0">
                <a:latin typeface="BrowalliaUPC" pitchFamily="34" charset="-34"/>
                <a:cs typeface="BrowalliaUPC" pitchFamily="34" charset="-34"/>
              </a:rPr>
              <a:t>เครื่องจักร อาคาร เครื่องยนต์ สินค้า</a:t>
            </a:r>
            <a:endParaRPr lang="en-US" sz="2500" dirty="0" smtClean="0">
              <a:latin typeface="BrowalliaUPC" pitchFamily="34" charset="-34"/>
              <a:cs typeface="BrowalliaUPC" pitchFamily="34" charset="-34"/>
            </a:endParaRPr>
          </a:p>
          <a:p>
            <a:pPr lvl="1"/>
            <a:r>
              <a:rPr lang="th-TH" sz="2500" b="1" dirty="0" smtClean="0">
                <a:latin typeface="BrowalliaUPC" pitchFamily="34" charset="-34"/>
                <a:cs typeface="BrowalliaUPC" pitchFamily="34" charset="-34"/>
              </a:rPr>
              <a:t>เหตุการณ์</a:t>
            </a:r>
            <a:r>
              <a:rPr lang="en-US" sz="2500" dirty="0" smtClean="0">
                <a:latin typeface="BrowalliaUPC" pitchFamily="34" charset="-34"/>
                <a:cs typeface="BrowalliaUPC" pitchFamily="34" charset="-34"/>
              </a:rPr>
              <a:t>: </a:t>
            </a:r>
            <a:r>
              <a:rPr lang="th-TH" sz="2500" dirty="0" smtClean="0">
                <a:latin typeface="BrowalliaUPC" pitchFamily="34" charset="-34"/>
                <a:cs typeface="BrowalliaUPC" pitchFamily="34" charset="-34"/>
              </a:rPr>
              <a:t>การขาย การลงทะเบียน การสั่งซื้อ การแจ้งซ่อม</a:t>
            </a:r>
            <a:endParaRPr lang="en-US" sz="2500" dirty="0" smtClean="0">
              <a:latin typeface="BrowalliaUPC" pitchFamily="34" charset="-34"/>
              <a:cs typeface="BrowalliaUPC" pitchFamily="34" charset="-34"/>
            </a:endParaRPr>
          </a:p>
          <a:p>
            <a:pPr lvl="1"/>
            <a:r>
              <a:rPr lang="th-TH" sz="2500" b="1" dirty="0" smtClean="0">
                <a:latin typeface="BrowalliaUPC" pitchFamily="34" charset="-34"/>
                <a:cs typeface="BrowalliaUPC" pitchFamily="34" charset="-34"/>
              </a:rPr>
              <a:t>แนวคิด</a:t>
            </a:r>
            <a:r>
              <a:rPr lang="en-US" sz="2500" dirty="0" smtClean="0">
                <a:latin typeface="BrowalliaUPC" pitchFamily="34" charset="-34"/>
                <a:cs typeface="BrowalliaUPC" pitchFamily="34" charset="-34"/>
              </a:rPr>
              <a:t>: </a:t>
            </a:r>
            <a:r>
              <a:rPr lang="th-TH" sz="2500" dirty="0" smtClean="0">
                <a:latin typeface="BrowalliaUPC" pitchFamily="34" charset="-34"/>
                <a:cs typeface="BrowalliaUPC" pitchFamily="34" charset="-34"/>
              </a:rPr>
              <a:t>บัญชี หลักสูตร ศูนย์การทำงาน</a:t>
            </a:r>
            <a:endParaRPr lang="en-US" sz="2500" dirty="0" smtClean="0">
              <a:latin typeface="BrowalliaUPC" pitchFamily="34" charset="-34"/>
              <a:cs typeface="BrowalliaUPC" pitchFamily="34" charset="-34"/>
            </a:endParaRPr>
          </a:p>
          <a:p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th-TH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ตัวอย่าง </a:t>
            </a:r>
            <a:r>
              <a:rPr lang="en-US" dirty="0" smtClean="0"/>
              <a:t>E-R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60</a:t>
            </a:fld>
            <a:endParaRPr lang="th-TH" dirty="0">
              <a:solidFill>
                <a:srgbClr val="000000"/>
              </a:solidFill>
            </a:endParaRPr>
          </a:p>
        </p:txBody>
      </p:sp>
      <p:pic>
        <p:nvPicPr>
          <p:cNvPr id="1026" name="Picture 2" descr="https://lh4.googleusercontent.com/ZtEVTPX1IbkV49nn-2We34-szCeagoUo5ugLzaUiuMQhB0z2KNxKmv1yds6lj35D_aSQ6TDaRhIF-Gjbqv3P3pRTJm-Ez5VxgJy5wTrbsZQvthKNPf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36763"/>
            <a:ext cx="6984776" cy="553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54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Line 23"/>
          <p:cNvSpPr>
            <a:spLocks noChangeShapeType="1"/>
          </p:cNvSpPr>
          <p:nvPr/>
        </p:nvSpPr>
        <p:spPr bwMode="auto">
          <a:xfrm>
            <a:off x="684213" y="1628775"/>
            <a:ext cx="8066087" cy="0"/>
          </a:xfrm>
          <a:prstGeom prst="line">
            <a:avLst/>
          </a:prstGeom>
          <a:ln>
            <a:headEnd/>
            <a:tailE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25605" name="Line 24"/>
          <p:cNvSpPr>
            <a:spLocks noChangeShapeType="1"/>
          </p:cNvSpPr>
          <p:nvPr/>
        </p:nvSpPr>
        <p:spPr bwMode="auto">
          <a:xfrm>
            <a:off x="2268538" y="1773238"/>
            <a:ext cx="6480175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FE27F2-E656-4CF7-818E-442001133002}" type="slidenum">
              <a:rPr lang="en-US" smtClean="0"/>
              <a:pPr>
                <a:defRPr/>
              </a:pPr>
              <a:t>61</a:t>
            </a:fld>
            <a:endParaRPr lang="th-TH"/>
          </a:p>
        </p:txBody>
      </p:sp>
      <p:sp>
        <p:nvSpPr>
          <p:cNvPr id="8" name="ชื่อเรื่อง 1"/>
          <p:cNvSpPr txBox="1">
            <a:spLocks/>
          </p:cNvSpPr>
          <p:nvPr/>
        </p:nvSpPr>
        <p:spPr bwMode="auto">
          <a:xfrm>
            <a:off x="1714480" y="857232"/>
            <a:ext cx="6239421" cy="627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h-TH" sz="6000" b="1" kern="0" dirty="0" smtClean="0">
                <a:solidFill>
                  <a:srgbClr val="C00000"/>
                </a:solidFill>
                <a:latin typeface="BrowalliaUPC" pitchFamily="34" charset="-34"/>
                <a:ea typeface="+mj-ea"/>
                <a:cs typeface="BrowalliaUPC" pitchFamily="34" charset="-34"/>
              </a:rPr>
              <a:t>ข้อซักถาม ?</a:t>
            </a:r>
            <a:endParaRPr kumimoji="0" lang="en-US" sz="60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BrowalliaUPC" pitchFamily="34" charset="-34"/>
              <a:ea typeface="+mj-ea"/>
              <a:cs typeface="BrowalliaUPC" pitchFamily="34" charset="-34"/>
            </a:endParaRPr>
          </a:p>
        </p:txBody>
      </p:sp>
      <p:pic>
        <p:nvPicPr>
          <p:cNvPr id="9" name="Picture 2" descr="http://t0.gstatic.com/images?q=tbn:ANd9GcSVf692dOzCiUcvCIgL02WE2Vi74PyGGrq-MrUv7vaaCnM4gMez8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46" y="2071678"/>
            <a:ext cx="4929222" cy="371119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75592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74763" y="533400"/>
            <a:ext cx="7107237" cy="838200"/>
          </a:xfrm>
        </p:spPr>
        <p:txBody>
          <a:bodyPr>
            <a:normAutofit/>
          </a:bodyPr>
          <a:lstStyle/>
          <a:p>
            <a:pPr lvl="1" algn="l" rtl="0">
              <a:spcBef>
                <a:spcPct val="0"/>
              </a:spcBef>
            </a:pPr>
            <a:r>
              <a:rPr lang="th-TH" sz="4000" b="1" dirty="0" smtClean="0">
                <a:solidFill>
                  <a:schemeClr val="tx1"/>
                </a:solidFill>
                <a:latin typeface="BrowalliaUPC" pitchFamily="34" charset="-34"/>
                <a:cs typeface="BrowalliaUPC" pitchFamily="34" charset="-34"/>
              </a:rPr>
              <a:t>สรุปขั้นตอนการสร้าง </a:t>
            </a:r>
            <a:r>
              <a:rPr lang="en-US" sz="4000" b="1" dirty="0" smtClean="0">
                <a:solidFill>
                  <a:schemeClr val="tx1"/>
                </a:solidFill>
                <a:latin typeface="BrowalliaUPC" pitchFamily="34" charset="-34"/>
                <a:cs typeface="BrowalliaUPC" pitchFamily="34" charset="-34"/>
              </a:rPr>
              <a:t>E-R Diagram</a:t>
            </a:r>
            <a:endParaRPr lang="th-TH" sz="4400" b="1" dirty="0">
              <a:solidFill>
                <a:schemeClr val="tx1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2133600"/>
            <a:ext cx="7772400" cy="4224358"/>
          </a:xfrm>
        </p:spPr>
        <p:txBody>
          <a:bodyPr>
            <a:normAutofit/>
          </a:bodyPr>
          <a:lstStyle/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r>
              <a:rPr lang="en-US" sz="3000" dirty="0" smtClean="0">
                <a:latin typeface="BrowalliaUPC" pitchFamily="34" charset="-34"/>
                <a:cs typeface="BrowalliaUPC" pitchFamily="34" charset="-34"/>
              </a:rPr>
              <a:t>1.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 ระบุเอนทิตีที่เกี่ยวข้อง</a:t>
            </a:r>
          </a:p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2. ระบุ</a:t>
            </a:r>
            <a:r>
              <a:rPr lang="th-TH" sz="3000" dirty="0">
                <a:latin typeface="BrowalliaUPC" pitchFamily="34" charset="-34"/>
                <a:cs typeface="BrowalliaUPC" pitchFamily="34" charset="-34"/>
              </a:rPr>
              <a:t>แอททริบิวต์</a:t>
            </a:r>
          </a:p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3. ระบุความสัมพันธ์ของเอนทิตี</a:t>
            </a:r>
          </a:p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4. ระบุคีย์หลัก</a:t>
            </a:r>
          </a:p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5. รวมภาพทั้งหมดเข้าด้วยกัน เป็นแผนภาพ</a:t>
            </a:r>
          </a:p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endParaRPr lang="th-TH" sz="3000" dirty="0" smtClean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63</a:t>
            </a:fld>
            <a:endParaRPr lang="th-TH" dirty="0">
              <a:solidFill>
                <a:srgbClr val="000000"/>
              </a:solidFill>
            </a:endParaRPr>
          </a:p>
        </p:txBody>
      </p:sp>
      <p:sp>
        <p:nvSpPr>
          <p:cNvPr id="5" name="Line 23"/>
          <p:cNvSpPr>
            <a:spLocks noChangeShapeType="1"/>
          </p:cNvSpPr>
          <p:nvPr/>
        </p:nvSpPr>
        <p:spPr bwMode="auto">
          <a:xfrm>
            <a:off x="684213" y="1628775"/>
            <a:ext cx="8066087" cy="0"/>
          </a:xfrm>
          <a:prstGeom prst="line">
            <a:avLst/>
          </a:prstGeom>
          <a:ln>
            <a:headEnd/>
            <a:tailE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</a:endParaRPr>
          </a:p>
        </p:txBody>
      </p:sp>
      <p:sp>
        <p:nvSpPr>
          <p:cNvPr id="6" name="Line 24"/>
          <p:cNvSpPr>
            <a:spLocks noChangeShapeType="1"/>
          </p:cNvSpPr>
          <p:nvPr/>
        </p:nvSpPr>
        <p:spPr bwMode="auto">
          <a:xfrm>
            <a:off x="2268538" y="1773238"/>
            <a:ext cx="6480175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234722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367899" y="980728"/>
            <a:ext cx="7992888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dirty="0" smtClean="0"/>
              <a:t>- มหาวิทยาลัย</a:t>
            </a:r>
            <a:r>
              <a:rPr lang="th-TH" dirty="0"/>
              <a:t>ราช</a:t>
            </a:r>
            <a:r>
              <a:rPr lang="th-TH" dirty="0" err="1"/>
              <a:t>ภัฏ</a:t>
            </a:r>
            <a:r>
              <a:rPr lang="th-TH" dirty="0"/>
              <a:t>เพชรบูรณ์ </a:t>
            </a:r>
            <a:r>
              <a:rPr lang="th-TH" b="1" dirty="0">
                <a:solidFill>
                  <a:srgbClr val="FF0000"/>
                </a:solidFill>
              </a:rPr>
              <a:t>มีหอพัก</a:t>
            </a:r>
            <a:r>
              <a:rPr lang="th-TH" dirty="0"/>
              <a:t>สำหรับให้บริการ</a:t>
            </a:r>
            <a:r>
              <a:rPr lang="th-TH" b="1" dirty="0">
                <a:solidFill>
                  <a:srgbClr val="FF0000"/>
                </a:solidFill>
              </a:rPr>
              <a:t>นักศึกษา</a:t>
            </a:r>
            <a:r>
              <a:rPr lang="th-TH" dirty="0"/>
              <a:t>จำนวนหลายหลังด้วยกัน และแต่ละหลังก็จะมีจำนวน</a:t>
            </a:r>
            <a:r>
              <a:rPr lang="th-TH" b="1" dirty="0">
                <a:solidFill>
                  <a:srgbClr val="FF0000"/>
                </a:solidFill>
              </a:rPr>
              <a:t>ห้องพัก</a:t>
            </a:r>
            <a:r>
              <a:rPr lang="th-TH" dirty="0"/>
              <a:t>ไม่เท่ากัน แต่ละห้องพักของแต่ละหอ มีขนาดเล็กใหญ่ไม่เท่ากัน ทำให้สามารถบรรจุนักศึกษาเข้าพักได้ไม่เท่ากันด้วย เช่นบางห้องพักได้ 2 คน บางห้อง 4 คน บางห้อง 10 คน ซึ่งอัตราค่าเช่าก็จะแตกต่างกันไปตามขนาด ความใหม่ และความทันสมัยของ</a:t>
            </a:r>
            <a:r>
              <a:rPr lang="th-TH" dirty="0" smtClean="0"/>
              <a:t>หอพัก</a:t>
            </a:r>
          </a:p>
          <a:p>
            <a:r>
              <a:rPr lang="th-TH" dirty="0" smtClean="0"/>
              <a:t>- ใน</a:t>
            </a:r>
            <a:r>
              <a:rPr lang="th-TH" dirty="0"/>
              <a:t>แต่ละปีมีนักศึกษาที่มีความประสงค์จะเข้าพักในหอพักเป็นจำนวนมาก  และมักจะมีปัญหาในการตรวจสอบ ควบคุม และจัดการเกี่ยวกับการ</a:t>
            </a:r>
            <a:r>
              <a:rPr lang="th-TH" b="1" dirty="0">
                <a:solidFill>
                  <a:srgbClr val="FF0000"/>
                </a:solidFill>
              </a:rPr>
              <a:t>จองหอพัก </a:t>
            </a:r>
            <a:r>
              <a:rPr lang="th-TH" dirty="0"/>
              <a:t>และการ</a:t>
            </a:r>
            <a:r>
              <a:rPr lang="th-TH" b="1" dirty="0">
                <a:solidFill>
                  <a:srgbClr val="FF0000"/>
                </a:solidFill>
              </a:rPr>
              <a:t>ชำระค่าเช่า</a:t>
            </a:r>
            <a:r>
              <a:rPr lang="th-TH" dirty="0"/>
              <a:t>หอพัก   รวมทั้งมหาวิทยาลัยยังต้องการตรวจสอบด้วยว่า นักศึกษาที่แจ้งความประสงค์ขอเช่าหอพักนั้น ยังมีสถานะภาพเป็นนักศึกษาปกติ (คือไม่ถูกรีไทร์ ด้วยกรณีใดๆ)  จึงได้คิดที่จะพัฒนาระบบสารสนเทศเพื่อการจัดการหอพักขึ้นมา โดยมีขอบเขตความต้องการ</a:t>
            </a:r>
            <a:r>
              <a:rPr lang="th-TH" dirty="0" smtClean="0"/>
              <a:t>ดังนี้ </a:t>
            </a:r>
            <a:r>
              <a:rPr lang="th-TH" b="1" dirty="0" smtClean="0">
                <a:solidFill>
                  <a:srgbClr val="FF0000"/>
                </a:solidFill>
              </a:rPr>
              <a:t>(เข้าพัก) </a:t>
            </a:r>
            <a:endParaRPr lang="th-TH" b="1" dirty="0">
              <a:solidFill>
                <a:srgbClr val="FF0000"/>
              </a:solidFill>
            </a:endParaRPr>
          </a:p>
          <a:p>
            <a:r>
              <a:rPr lang="th-TH" dirty="0" smtClean="0"/>
              <a:t> </a:t>
            </a:r>
            <a:endParaRPr lang="th-TH" dirty="0"/>
          </a:p>
        </p:txBody>
      </p:sp>
      <p:sp>
        <p:nvSpPr>
          <p:cNvPr id="3" name="TextBox 2"/>
          <p:cNvSpPr txBox="1"/>
          <p:nvPr/>
        </p:nvSpPr>
        <p:spPr>
          <a:xfrm>
            <a:off x="367899" y="197154"/>
            <a:ext cx="699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Ex. 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43087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ขอบเขตของระบบ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/>
            <a:r>
              <a:rPr lang="th-TH"/>
              <a:t>หอพักของมหาวิทยาลัยมีหลายหอพัก แยกเป็นหอชายและหอหญิง แต่ละหอพักมีห้องพักจำนวนไม่เท่ากัน และแต่ละห้องพักสามารถจุนักศึกษาเข้าพักได้ไม่เท่ากัน  เป็นผลทำให้ราคาค่าเช่าห้องพักต่อภาคเรียนไม่เท่ากันด้วย  เช่น  หากเลือกพักห้องละ 4 คน  จะชำระค่าเช่าภาคเรียนละ 4,000 บาท หากเลือกพักห้องละ 10 คน จะชำระค่าเช่าภาคเรียนละ 2000 บาท เป็นต้น ทั้งนี้ นักศึกษาสามารถเลือกจองห้องพักเองได้  ตามความประสงค์ และตามห้องที่ยังว่างอยู่</a:t>
            </a:r>
          </a:p>
        </p:txBody>
      </p:sp>
    </p:spTree>
    <p:extLst>
      <p:ext uri="{BB962C8B-B14F-4D97-AF65-F5344CB8AC3E}">
        <p14:creationId xmlns:p14="http://schemas.microsoft.com/office/powerpoint/2010/main" val="414075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683568" y="548680"/>
            <a:ext cx="7704856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00" indent="-609600"/>
            <a:r>
              <a:rPr lang="th-TH" b="1" dirty="0" smtClean="0"/>
              <a:t>ขั้นตอนในการทำ</a:t>
            </a:r>
          </a:p>
          <a:p>
            <a:pPr marL="609600" indent="-609600">
              <a:buAutoNum type="arabicPeriod"/>
            </a:pPr>
            <a:r>
              <a:rPr lang="th-TH" b="1" dirty="0" smtClean="0"/>
              <a:t>กำหนด </a:t>
            </a:r>
            <a:r>
              <a:rPr lang="en-US" b="1" dirty="0" smtClean="0"/>
              <a:t>Entity </a:t>
            </a:r>
            <a:r>
              <a:rPr lang="th-TH" b="1" dirty="0" smtClean="0"/>
              <a:t>ประกอบด้วย</a:t>
            </a:r>
          </a:p>
          <a:p>
            <a:pPr lvl="1"/>
            <a:r>
              <a:rPr lang="en-US" b="1" dirty="0" smtClean="0"/>
              <a:t>Room   </a:t>
            </a:r>
            <a:r>
              <a:rPr lang="th-TH" b="1" dirty="0" smtClean="0"/>
              <a:t>เก็บรายละเอียดห้องพัก</a:t>
            </a:r>
          </a:p>
          <a:p>
            <a:pPr lvl="1"/>
            <a:endParaRPr lang="th-TH" b="1" dirty="0" smtClean="0"/>
          </a:p>
          <a:p>
            <a:pPr lvl="1"/>
            <a:r>
              <a:rPr lang="en-US" b="1" dirty="0" smtClean="0"/>
              <a:t>Reserve </a:t>
            </a:r>
            <a:r>
              <a:rPr lang="th-TH" b="1" dirty="0" smtClean="0"/>
              <a:t>เก็บรายละเอียดการจอง</a:t>
            </a:r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r>
              <a:rPr lang="en-US" b="1" dirty="0" smtClean="0"/>
              <a:t>Student </a:t>
            </a:r>
            <a:r>
              <a:rPr lang="th-TH" b="1" dirty="0" smtClean="0"/>
              <a:t>เก็บข้อมูลนักศึกษา</a:t>
            </a:r>
          </a:p>
          <a:p>
            <a:pPr lvl="1"/>
            <a:endParaRPr lang="en-US" b="1" dirty="0" smtClean="0"/>
          </a:p>
          <a:p>
            <a:pPr lvl="1"/>
            <a:r>
              <a:rPr lang="en-US" b="1" dirty="0" smtClean="0"/>
              <a:t>Register </a:t>
            </a:r>
            <a:r>
              <a:rPr lang="th-TH" b="1" dirty="0" smtClean="0"/>
              <a:t>เก็บการลงทะเบียนเข้าพัก</a:t>
            </a:r>
          </a:p>
          <a:p>
            <a:pPr lvl="1"/>
            <a:endParaRPr lang="en-US" b="1" dirty="0" smtClean="0"/>
          </a:p>
          <a:p>
            <a:pPr lvl="1"/>
            <a:r>
              <a:rPr lang="en-US" b="1" dirty="0" smtClean="0"/>
              <a:t>Receipt </a:t>
            </a:r>
            <a:r>
              <a:rPr lang="th-TH" b="1" dirty="0" smtClean="0"/>
              <a:t>ชำระค่าเช่า</a:t>
            </a:r>
          </a:p>
          <a:p>
            <a:pPr lvl="1"/>
            <a:endParaRPr lang="th-TH" b="1" dirty="0" smtClean="0"/>
          </a:p>
          <a:p>
            <a:pPr lvl="1"/>
            <a:r>
              <a:rPr lang="en-US" b="1" dirty="0" smtClean="0"/>
              <a:t>Apartment </a:t>
            </a:r>
            <a:r>
              <a:rPr lang="th-TH" b="1" dirty="0" smtClean="0"/>
              <a:t>เก็บข้อมูลหอพัก</a:t>
            </a:r>
            <a:endParaRPr lang="en-US" b="1" dirty="0" smtClean="0"/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5220072" y="2265330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Reserve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5061937" y="1427620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Room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4716016" y="3071577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Student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5418094" y="3906724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Register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4031940" y="4836175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Receipt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5022485" y="5594474"/>
            <a:ext cx="205222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Apartment</a:t>
            </a:r>
            <a:endParaRPr lang="th-TH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3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260648"/>
            <a:ext cx="4631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</a:t>
            </a:r>
            <a:r>
              <a:rPr lang="th-TH" dirty="0" smtClean="0"/>
              <a:t>กำหนดความสัมพันธ์ </a:t>
            </a:r>
            <a:r>
              <a:rPr lang="en-US" dirty="0" smtClean="0"/>
              <a:t>(Relationship)</a:t>
            </a:r>
            <a:endParaRPr lang="th-TH" dirty="0"/>
          </a:p>
        </p:txBody>
      </p:sp>
      <p:sp>
        <p:nvSpPr>
          <p:cNvPr id="3" name="สี่เหลี่ยมผืนผ้า 10"/>
          <p:cNvSpPr/>
          <p:nvPr/>
        </p:nvSpPr>
        <p:spPr>
          <a:xfrm>
            <a:off x="626731" y="1506272"/>
            <a:ext cx="205222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Apartment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4" name="สี่เหลี่ยมผืนผ้า 4"/>
          <p:cNvSpPr/>
          <p:nvPr/>
        </p:nvSpPr>
        <p:spPr>
          <a:xfrm>
            <a:off x="6876256" y="1484784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Room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1600" y="783868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</a:t>
            </a:r>
            <a:r>
              <a:rPr lang="th-TH" dirty="0" smtClean="0"/>
              <a:t>ตาราง</a:t>
            </a:r>
            <a:r>
              <a:rPr lang="en-US" dirty="0" smtClean="0"/>
              <a:t> Apartment </a:t>
            </a:r>
            <a:r>
              <a:rPr lang="th-TH" dirty="0" smtClean="0"/>
              <a:t>กับ </a:t>
            </a:r>
            <a:r>
              <a:rPr lang="en-US" dirty="0" smtClean="0"/>
              <a:t>Room </a:t>
            </a:r>
            <a:r>
              <a:rPr lang="th-TH" dirty="0" smtClean="0"/>
              <a:t>มีความสัมพันธ์แบบ 1</a:t>
            </a:r>
            <a:r>
              <a:rPr lang="en-US" dirty="0" smtClean="0"/>
              <a:t>:M</a:t>
            </a:r>
            <a:r>
              <a:rPr lang="th-TH" dirty="0" smtClean="0"/>
              <a:t> ดังภาพ</a:t>
            </a:r>
            <a:r>
              <a:rPr lang="en-US" dirty="0" smtClean="0"/>
              <a:t> </a:t>
            </a:r>
            <a:endParaRPr lang="th-TH" dirty="0"/>
          </a:p>
        </p:txBody>
      </p:sp>
      <p:sp>
        <p:nvSpPr>
          <p:cNvPr id="6" name="Flowchart: Decision 5"/>
          <p:cNvSpPr/>
          <p:nvPr/>
        </p:nvSpPr>
        <p:spPr>
          <a:xfrm>
            <a:off x="3707904" y="1434264"/>
            <a:ext cx="1944216" cy="792088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Have</a:t>
            </a:r>
            <a:endParaRPr lang="th-TH" dirty="0"/>
          </a:p>
        </p:txBody>
      </p:sp>
      <p:cxnSp>
        <p:nvCxnSpPr>
          <p:cNvPr id="8" name="Straight Connector 7"/>
          <p:cNvCxnSpPr>
            <a:stCxn id="3" idx="3"/>
            <a:endCxn id="6" idx="1"/>
          </p:cNvCxnSpPr>
          <p:nvPr/>
        </p:nvCxnSpPr>
        <p:spPr>
          <a:xfrm>
            <a:off x="2678959" y="1830308"/>
            <a:ext cx="102894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6" idx="3"/>
            <a:endCxn id="4" idx="1"/>
          </p:cNvCxnSpPr>
          <p:nvPr/>
        </p:nvCxnSpPr>
        <p:spPr>
          <a:xfrm flipV="1">
            <a:off x="5652120" y="1808820"/>
            <a:ext cx="1224136" cy="214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78959" y="1418458"/>
            <a:ext cx="383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th-TH" dirty="0"/>
          </a:p>
        </p:txBody>
      </p:sp>
      <p:sp>
        <p:nvSpPr>
          <p:cNvPr id="12" name="TextBox 11"/>
          <p:cNvSpPr txBox="1"/>
          <p:nvPr/>
        </p:nvSpPr>
        <p:spPr>
          <a:xfrm>
            <a:off x="6263099" y="1326487"/>
            <a:ext cx="4619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th-TH" dirty="0"/>
          </a:p>
        </p:txBody>
      </p:sp>
      <p:sp>
        <p:nvSpPr>
          <p:cNvPr id="15" name="สี่เหลี่ยมผืนผ้า 4"/>
          <p:cNvSpPr/>
          <p:nvPr/>
        </p:nvSpPr>
        <p:spPr>
          <a:xfrm>
            <a:off x="1280828" y="3144326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Room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16" name="สี่เหลี่ยมผืนผ้า 4"/>
          <p:cNvSpPr/>
          <p:nvPr/>
        </p:nvSpPr>
        <p:spPr>
          <a:xfrm>
            <a:off x="6725085" y="3144326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Reserve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17" name="สี่เหลี่ยมผืนผ้า 4"/>
          <p:cNvSpPr/>
          <p:nvPr/>
        </p:nvSpPr>
        <p:spPr>
          <a:xfrm>
            <a:off x="1280828" y="4529064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Reserve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18" name="สี่เหลี่ยมผืนผ้า 4"/>
          <p:cNvSpPr/>
          <p:nvPr/>
        </p:nvSpPr>
        <p:spPr>
          <a:xfrm>
            <a:off x="6725085" y="4563979"/>
            <a:ext cx="1368152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Student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71600" y="2423729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 </a:t>
            </a:r>
            <a:r>
              <a:rPr lang="th-TH" dirty="0" smtClean="0"/>
              <a:t>ตาราง</a:t>
            </a:r>
            <a:r>
              <a:rPr lang="en-US" dirty="0" smtClean="0"/>
              <a:t> Room </a:t>
            </a:r>
            <a:r>
              <a:rPr lang="th-TH" dirty="0" smtClean="0"/>
              <a:t>กับ </a:t>
            </a:r>
            <a:r>
              <a:rPr lang="en-US" dirty="0" smtClean="0"/>
              <a:t>Reserve </a:t>
            </a:r>
            <a:r>
              <a:rPr lang="th-TH" dirty="0" smtClean="0"/>
              <a:t>มีความสัมพันธ์แบบ 1</a:t>
            </a:r>
            <a:r>
              <a:rPr lang="en-US" dirty="0" smtClean="0"/>
              <a:t>:M</a:t>
            </a:r>
            <a:r>
              <a:rPr lang="th-TH" dirty="0" smtClean="0"/>
              <a:t> ดังภาพ</a:t>
            </a:r>
            <a:r>
              <a:rPr lang="en-US" dirty="0" smtClean="0"/>
              <a:t> 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82320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903" y="2708920"/>
            <a:ext cx="9143978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/>
              <a:t>นักศึกษา(</a:t>
            </a:r>
            <a:r>
              <a:rPr lang="en-US" dirty="0" smtClean="0"/>
              <a:t>Student)</a:t>
            </a:r>
            <a:r>
              <a:rPr lang="th-TH" dirty="0" smtClean="0"/>
              <a:t> รหัสนศ.</a:t>
            </a:r>
            <a:r>
              <a:rPr lang="en-US" dirty="0" smtClean="0"/>
              <a:t>(</a:t>
            </a:r>
            <a:r>
              <a:rPr lang="en-US" dirty="0" err="1" smtClean="0"/>
              <a:t>Stu_no</a:t>
            </a:r>
            <a:r>
              <a:rPr lang="en-US" dirty="0" smtClean="0"/>
              <a:t>)</a:t>
            </a:r>
            <a:r>
              <a:rPr lang="th-TH" dirty="0" smtClean="0"/>
              <a:t>, ชื่อ</a:t>
            </a:r>
            <a:r>
              <a:rPr lang="en-US" dirty="0" smtClean="0"/>
              <a:t> (</a:t>
            </a:r>
            <a:r>
              <a:rPr lang="en-US" dirty="0" err="1" smtClean="0"/>
              <a:t>Stu_name</a:t>
            </a:r>
            <a:r>
              <a:rPr lang="th-TH" dirty="0" smtClean="0"/>
              <a:t>, เพศ </a:t>
            </a:r>
            <a:r>
              <a:rPr lang="en-US" dirty="0" smtClean="0"/>
              <a:t>(gender)</a:t>
            </a:r>
          </a:p>
          <a:p>
            <a:r>
              <a:rPr lang="th-TH" dirty="0" smtClean="0"/>
              <a:t>, เบอร์โทร </a:t>
            </a:r>
            <a:r>
              <a:rPr lang="en-US" dirty="0" smtClean="0"/>
              <a:t>(Tel)</a:t>
            </a:r>
            <a:r>
              <a:rPr lang="th-TH" dirty="0" smtClean="0"/>
              <a:t>, ชั้นปี</a:t>
            </a:r>
            <a:r>
              <a:rPr lang="en-US" dirty="0" smtClean="0"/>
              <a:t> (</a:t>
            </a:r>
            <a:r>
              <a:rPr lang="en-US" dirty="0" err="1" smtClean="0"/>
              <a:t>class_year</a:t>
            </a:r>
            <a:r>
              <a:rPr lang="en-US" dirty="0" smtClean="0"/>
              <a:t>)</a:t>
            </a:r>
            <a:r>
              <a:rPr lang="th-TH" dirty="0" smtClean="0"/>
              <a:t>, ที่อยู่ </a:t>
            </a:r>
            <a:r>
              <a:rPr lang="en-US" dirty="0" smtClean="0"/>
              <a:t>(Add)</a:t>
            </a:r>
            <a:r>
              <a:rPr lang="th-TH" dirty="0" smtClean="0"/>
              <a:t>, สถานะ </a:t>
            </a:r>
            <a:r>
              <a:rPr lang="en-US" dirty="0" smtClean="0"/>
              <a:t>(Status)</a:t>
            </a:r>
            <a:endParaRPr lang="th-TH" dirty="0" smtClean="0"/>
          </a:p>
          <a:p>
            <a:r>
              <a:rPr lang="th-TH" dirty="0" smtClean="0"/>
              <a:t>จองหอพัก</a:t>
            </a:r>
            <a:r>
              <a:rPr lang="en-US" dirty="0" smtClean="0"/>
              <a:t>(</a:t>
            </a:r>
            <a:r>
              <a:rPr lang="en-US" dirty="0" err="1" smtClean="0"/>
              <a:t>Reserv</a:t>
            </a:r>
            <a:r>
              <a:rPr lang="th-TH" dirty="0" smtClean="0"/>
              <a:t>) เลขที่การจอง</a:t>
            </a:r>
            <a:r>
              <a:rPr lang="en-US" dirty="0" smtClean="0"/>
              <a:t>(</a:t>
            </a:r>
            <a:r>
              <a:rPr lang="en-US" dirty="0" err="1" smtClean="0"/>
              <a:t>Res_no</a:t>
            </a:r>
            <a:r>
              <a:rPr lang="en-US" dirty="0" smtClean="0"/>
              <a:t>)</a:t>
            </a:r>
            <a:r>
              <a:rPr lang="th-TH" dirty="0" smtClean="0"/>
              <a:t>, วดป.</a:t>
            </a:r>
            <a:r>
              <a:rPr lang="en-US" dirty="0" smtClean="0"/>
              <a:t>(</a:t>
            </a:r>
            <a:r>
              <a:rPr lang="en-US" dirty="0" err="1" smtClean="0"/>
              <a:t>Res_date</a:t>
            </a:r>
            <a:r>
              <a:rPr lang="en-US" dirty="0" smtClean="0"/>
              <a:t>)</a:t>
            </a:r>
            <a:r>
              <a:rPr lang="th-TH" dirty="0" smtClean="0"/>
              <a:t>, </a:t>
            </a:r>
          </a:p>
          <a:p>
            <a:r>
              <a:rPr lang="th-TH" dirty="0"/>
              <a:t> </a:t>
            </a:r>
            <a:r>
              <a:rPr lang="th-TH" dirty="0" smtClean="0"/>
              <a:t>                          สถานะจอง</a:t>
            </a:r>
            <a:r>
              <a:rPr lang="en-US" dirty="0" smtClean="0"/>
              <a:t>(</a:t>
            </a:r>
            <a:r>
              <a:rPr lang="en-US" dirty="0" err="1" smtClean="0"/>
              <a:t>Res_status</a:t>
            </a:r>
            <a:r>
              <a:rPr lang="en-US" dirty="0" smtClean="0"/>
              <a:t>)</a:t>
            </a:r>
            <a:r>
              <a:rPr lang="th-TH" dirty="0" smtClean="0"/>
              <a:t> </a:t>
            </a:r>
          </a:p>
          <a:p>
            <a:r>
              <a:rPr lang="th-TH" dirty="0" smtClean="0"/>
              <a:t>จ่ายเงิน</a:t>
            </a:r>
            <a:r>
              <a:rPr lang="en-US" dirty="0" smtClean="0"/>
              <a:t>(Pay)</a:t>
            </a:r>
            <a:r>
              <a:rPr lang="th-TH" dirty="0" smtClean="0"/>
              <a:t>  เลขที่ชำระเงิน</a:t>
            </a:r>
            <a:r>
              <a:rPr lang="en-US" dirty="0" smtClean="0"/>
              <a:t>(</a:t>
            </a:r>
            <a:r>
              <a:rPr lang="en-US" dirty="0" err="1" smtClean="0"/>
              <a:t>P_no</a:t>
            </a:r>
            <a:r>
              <a:rPr lang="en-US" dirty="0" smtClean="0"/>
              <a:t>)</a:t>
            </a:r>
            <a:r>
              <a:rPr lang="th-TH" dirty="0" smtClean="0"/>
              <a:t>, จำนวนเงิน</a:t>
            </a:r>
            <a:r>
              <a:rPr lang="en-US" dirty="0" smtClean="0"/>
              <a:t>(</a:t>
            </a:r>
            <a:r>
              <a:rPr lang="en-US" dirty="0" err="1" smtClean="0"/>
              <a:t>P_price</a:t>
            </a:r>
            <a:r>
              <a:rPr lang="en-US" dirty="0" smtClean="0"/>
              <a:t>)</a:t>
            </a:r>
            <a:r>
              <a:rPr lang="th-TH" dirty="0" smtClean="0"/>
              <a:t>, วดป.ที่จ่าย</a:t>
            </a:r>
            <a:r>
              <a:rPr lang="en-US" dirty="0" smtClean="0"/>
              <a:t>(</a:t>
            </a:r>
            <a:r>
              <a:rPr lang="en-US" dirty="0" err="1" smtClean="0"/>
              <a:t>P_Date</a:t>
            </a:r>
            <a:r>
              <a:rPr lang="en-US" dirty="0" smtClean="0"/>
              <a:t>)</a:t>
            </a:r>
            <a:r>
              <a:rPr lang="th-TH" dirty="0" smtClean="0"/>
              <a:t> </a:t>
            </a:r>
          </a:p>
          <a:p>
            <a:r>
              <a:rPr lang="th-TH" dirty="0" smtClean="0"/>
              <a:t>เข้าพัก</a:t>
            </a:r>
            <a:r>
              <a:rPr lang="en-US" dirty="0" smtClean="0"/>
              <a:t>(Register)</a:t>
            </a:r>
            <a:r>
              <a:rPr lang="th-TH" dirty="0" smtClean="0"/>
              <a:t>  เลขที่เข้าพัก</a:t>
            </a:r>
            <a:r>
              <a:rPr lang="en-US" dirty="0" smtClean="0"/>
              <a:t>(</a:t>
            </a:r>
            <a:r>
              <a:rPr lang="en-US" dirty="0" err="1" smtClean="0"/>
              <a:t>Re_no</a:t>
            </a:r>
            <a:r>
              <a:rPr lang="en-US" dirty="0" smtClean="0"/>
              <a:t>)</a:t>
            </a:r>
            <a:r>
              <a:rPr lang="th-TH" dirty="0" smtClean="0"/>
              <a:t>, วดป.ที่เข้าพัก</a:t>
            </a:r>
            <a:r>
              <a:rPr lang="en-US" dirty="0" smtClean="0"/>
              <a:t>(</a:t>
            </a:r>
            <a:r>
              <a:rPr lang="en-US" dirty="0" err="1" smtClean="0"/>
              <a:t>Re_date</a:t>
            </a:r>
            <a:r>
              <a:rPr lang="en-US" dirty="0" smtClean="0"/>
              <a:t>)</a:t>
            </a:r>
            <a:endParaRPr lang="th-TH" dirty="0" smtClean="0"/>
          </a:p>
          <a:p>
            <a:endParaRPr lang="th-TH" dirty="0"/>
          </a:p>
        </p:txBody>
      </p:sp>
      <p:sp>
        <p:nvSpPr>
          <p:cNvPr id="3" name="TextBox 2"/>
          <p:cNvSpPr txBox="1"/>
          <p:nvPr/>
        </p:nvSpPr>
        <p:spPr>
          <a:xfrm>
            <a:off x="395536" y="998158"/>
            <a:ext cx="77131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/>
              <a:t>หอพัก </a:t>
            </a:r>
            <a:r>
              <a:rPr lang="en-US" dirty="0" smtClean="0"/>
              <a:t>(Apartment) </a:t>
            </a:r>
            <a:r>
              <a:rPr lang="th-TH" dirty="0" smtClean="0"/>
              <a:t>มี รหัสหอพัก </a:t>
            </a:r>
            <a:r>
              <a:rPr lang="en-US" dirty="0" smtClean="0"/>
              <a:t>(</a:t>
            </a:r>
            <a:r>
              <a:rPr lang="en-US" dirty="0" err="1" smtClean="0"/>
              <a:t>A_no</a:t>
            </a:r>
            <a:r>
              <a:rPr lang="en-US" dirty="0" smtClean="0"/>
              <a:t>), </a:t>
            </a:r>
            <a:r>
              <a:rPr lang="th-TH" dirty="0" smtClean="0"/>
              <a:t>ชื่อหอพัก</a:t>
            </a:r>
            <a:r>
              <a:rPr lang="en-US" dirty="0" smtClean="0"/>
              <a:t>(</a:t>
            </a:r>
            <a:r>
              <a:rPr lang="en-US" dirty="0" err="1" smtClean="0"/>
              <a:t>A_Name</a:t>
            </a:r>
            <a:r>
              <a:rPr lang="en-US" dirty="0" smtClean="0"/>
              <a:t>),</a:t>
            </a:r>
            <a:r>
              <a:rPr lang="en-US" dirty="0"/>
              <a:t> </a:t>
            </a:r>
          </a:p>
          <a:p>
            <a:r>
              <a:rPr lang="en-US" dirty="0" smtClean="0"/>
              <a:t>                            </a:t>
            </a:r>
            <a:r>
              <a:rPr lang="th-TH" dirty="0" smtClean="0"/>
              <a:t>จำนวนห้อง (</a:t>
            </a:r>
            <a:r>
              <a:rPr lang="en-US" dirty="0" err="1" smtClean="0"/>
              <a:t>Room_number</a:t>
            </a:r>
            <a:r>
              <a:rPr lang="en-US" dirty="0" smtClean="0"/>
              <a:t>)</a:t>
            </a:r>
            <a:endParaRPr lang="th-TH" dirty="0"/>
          </a:p>
        </p:txBody>
      </p:sp>
      <p:sp>
        <p:nvSpPr>
          <p:cNvPr id="4" name="TextBox 3"/>
          <p:cNvSpPr txBox="1"/>
          <p:nvPr/>
        </p:nvSpPr>
        <p:spPr>
          <a:xfrm>
            <a:off x="393903" y="2132856"/>
            <a:ext cx="86362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/>
              <a:t>ห้องพัก(</a:t>
            </a:r>
            <a:r>
              <a:rPr lang="en-US" dirty="0" smtClean="0"/>
              <a:t>Room</a:t>
            </a:r>
            <a:r>
              <a:rPr lang="th-TH" dirty="0"/>
              <a:t>)</a:t>
            </a:r>
            <a:r>
              <a:rPr lang="th-TH" dirty="0" smtClean="0"/>
              <a:t> </a:t>
            </a:r>
            <a:r>
              <a:rPr lang="th-TH" dirty="0"/>
              <a:t>ชื่อ</a:t>
            </a:r>
            <a:r>
              <a:rPr lang="th-TH" dirty="0" smtClean="0"/>
              <a:t>ห้อง </a:t>
            </a:r>
            <a:r>
              <a:rPr lang="en-US" dirty="0" smtClean="0"/>
              <a:t>(</a:t>
            </a:r>
            <a:r>
              <a:rPr lang="en-US" dirty="0" err="1" smtClean="0"/>
              <a:t>R_no</a:t>
            </a:r>
            <a:r>
              <a:rPr lang="en-US" dirty="0" smtClean="0"/>
              <a:t>)</a:t>
            </a:r>
            <a:r>
              <a:rPr lang="th-TH" dirty="0" smtClean="0"/>
              <a:t>,ราคา (</a:t>
            </a:r>
            <a:r>
              <a:rPr lang="en-US" dirty="0" smtClean="0"/>
              <a:t>Price)</a:t>
            </a:r>
            <a:r>
              <a:rPr lang="th-TH" dirty="0" smtClean="0"/>
              <a:t>, </a:t>
            </a:r>
            <a:r>
              <a:rPr lang="th-TH" dirty="0"/>
              <a:t>จำนวนที่เข้า</a:t>
            </a:r>
            <a:r>
              <a:rPr lang="th-TH" dirty="0" smtClean="0"/>
              <a:t>พัก(</a:t>
            </a:r>
            <a:r>
              <a:rPr lang="en-US" dirty="0" err="1" smtClean="0"/>
              <a:t>R_amount</a:t>
            </a:r>
            <a:r>
              <a:rPr lang="en-US" dirty="0" smtClean="0"/>
              <a:t>)</a:t>
            </a:r>
            <a:endParaRPr lang="th-TH" dirty="0"/>
          </a:p>
          <a:p>
            <a:endParaRPr lang="th-TH" dirty="0"/>
          </a:p>
        </p:txBody>
      </p:sp>
      <p:sp>
        <p:nvSpPr>
          <p:cNvPr id="5" name="Rectangle 4"/>
          <p:cNvSpPr/>
          <p:nvPr/>
        </p:nvSpPr>
        <p:spPr>
          <a:xfrm>
            <a:off x="466256" y="440476"/>
            <a:ext cx="17652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 smtClean="0"/>
              <a:t>3. </a:t>
            </a:r>
            <a:r>
              <a:rPr lang="th-TH" b="1" dirty="0"/>
              <a:t>attribute</a:t>
            </a:r>
          </a:p>
        </p:txBody>
      </p:sp>
    </p:spTree>
    <p:extLst>
      <p:ext uri="{BB962C8B-B14F-4D97-AF65-F5344CB8AC3E}">
        <p14:creationId xmlns:p14="http://schemas.microsoft.com/office/powerpoint/2010/main" val="385284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548680"/>
            <a:ext cx="77131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/>
              <a:t>หอพัก </a:t>
            </a:r>
            <a:r>
              <a:rPr lang="en-US" dirty="0" smtClean="0"/>
              <a:t>(Apartment) </a:t>
            </a:r>
            <a:r>
              <a:rPr lang="th-TH" dirty="0" smtClean="0"/>
              <a:t>มี รหัสหอพัก </a:t>
            </a:r>
            <a:r>
              <a:rPr lang="en-US" dirty="0" smtClean="0"/>
              <a:t>(</a:t>
            </a:r>
            <a:r>
              <a:rPr lang="en-US" dirty="0" err="1" smtClean="0"/>
              <a:t>A_no</a:t>
            </a:r>
            <a:r>
              <a:rPr lang="en-US" dirty="0" smtClean="0"/>
              <a:t>), </a:t>
            </a:r>
            <a:r>
              <a:rPr lang="th-TH" dirty="0" smtClean="0"/>
              <a:t>ชื่อหอพัก</a:t>
            </a:r>
            <a:r>
              <a:rPr lang="en-US" dirty="0" smtClean="0"/>
              <a:t>(</a:t>
            </a:r>
            <a:r>
              <a:rPr lang="en-US" dirty="0" err="1" smtClean="0"/>
              <a:t>A_Name</a:t>
            </a:r>
            <a:r>
              <a:rPr lang="en-US" dirty="0" smtClean="0"/>
              <a:t>),</a:t>
            </a:r>
            <a:r>
              <a:rPr lang="en-US" dirty="0"/>
              <a:t> </a:t>
            </a:r>
          </a:p>
          <a:p>
            <a:r>
              <a:rPr lang="en-US" dirty="0" smtClean="0"/>
              <a:t>                            </a:t>
            </a:r>
            <a:r>
              <a:rPr lang="th-TH" dirty="0" smtClean="0"/>
              <a:t>จำนวนห้อง (</a:t>
            </a:r>
            <a:r>
              <a:rPr lang="en-US" dirty="0" err="1" smtClean="0"/>
              <a:t>Room_number</a:t>
            </a:r>
            <a:r>
              <a:rPr lang="en-US" dirty="0" smtClean="0"/>
              <a:t>)</a:t>
            </a:r>
            <a:endParaRPr lang="th-TH" dirty="0"/>
          </a:p>
        </p:txBody>
      </p:sp>
      <p:sp>
        <p:nvSpPr>
          <p:cNvPr id="3" name="Rectangle 2"/>
          <p:cNvSpPr/>
          <p:nvPr/>
        </p:nvSpPr>
        <p:spPr>
          <a:xfrm>
            <a:off x="3352004" y="3933056"/>
            <a:ext cx="2088232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Apartment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971600" y="2348880"/>
            <a:ext cx="1800200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 err="1" smtClean="0">
                <a:solidFill>
                  <a:schemeClr val="tx1"/>
                </a:solidFill>
              </a:rPr>
              <a:t>A_no</a:t>
            </a:r>
            <a:endParaRPr lang="th-TH" u="sng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352004" y="2132856"/>
            <a:ext cx="2088232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A_Name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796136" y="2302024"/>
            <a:ext cx="1800200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Room_number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4" idx="4"/>
          </p:cNvCxnSpPr>
          <p:nvPr/>
        </p:nvCxnSpPr>
        <p:spPr>
          <a:xfrm>
            <a:off x="1871700" y="3140968"/>
            <a:ext cx="1620180" cy="792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5" idx="4"/>
            <a:endCxn id="3" idx="0"/>
          </p:cNvCxnSpPr>
          <p:nvPr/>
        </p:nvCxnSpPr>
        <p:spPr>
          <a:xfrm>
            <a:off x="4396120" y="2924944"/>
            <a:ext cx="0" cy="1008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6" idx="3"/>
          </p:cNvCxnSpPr>
          <p:nvPr/>
        </p:nvCxnSpPr>
        <p:spPr>
          <a:xfrm flipH="1">
            <a:off x="5148064" y="2978113"/>
            <a:ext cx="911705" cy="954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40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dirty="0" smtClean="0"/>
              <a:t>ระบบลงทะเบียนเรียน นศ.</a:t>
            </a:r>
          </a:p>
          <a:p>
            <a:pPr lvl="1"/>
            <a:r>
              <a:rPr lang="th-TH" dirty="0" smtClean="0"/>
              <a:t>นักศึกษา  มี รหัสนศ., ชื่อ, เพศ, ที่อยู่, เบอร์, ฯ</a:t>
            </a:r>
          </a:p>
          <a:p>
            <a:pPr lvl="1"/>
            <a:r>
              <a:rPr lang="th-TH" dirty="0" smtClean="0"/>
              <a:t>วิชา  มี รหัสวิชา, ชื่อวิชา, หน่วยกิต ฯ</a:t>
            </a:r>
          </a:p>
          <a:p>
            <a:pPr marL="365760" lvl="1" indent="0">
              <a:buNone/>
            </a:pP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th-TH" dirty="0">
              <a:solidFill>
                <a:srgbClr val="000000"/>
              </a:solidFill>
            </a:endParaRPr>
          </a:p>
        </p:txBody>
      </p:sp>
      <p:pic>
        <p:nvPicPr>
          <p:cNvPr id="5122" name="Picture 2" descr="บิลเงินสด VS ใบเสร็จรับเงิน ต่างกันอย่างไร? | อบรมบัญชี, เก็บชั่วโมง CP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583" y="1351242"/>
            <a:ext cx="4823071" cy="583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940152" y="2276872"/>
            <a:ext cx="262604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/>
              <a:t>-พนักงาน </a:t>
            </a:r>
          </a:p>
          <a:p>
            <a:r>
              <a:rPr lang="th-TH" dirty="0" smtClean="0"/>
              <a:t>-ลูกค้า </a:t>
            </a:r>
          </a:p>
          <a:p>
            <a:r>
              <a:rPr lang="th-TH" dirty="0" smtClean="0"/>
              <a:t>-สินค้า</a:t>
            </a:r>
          </a:p>
          <a:p>
            <a:pPr marL="457200" indent="-457200">
              <a:buFontTx/>
              <a:buChar char="-"/>
            </a:pPr>
            <a:r>
              <a:rPr lang="th-TH" dirty="0" smtClean="0"/>
              <a:t>ขาย</a:t>
            </a:r>
          </a:p>
          <a:p>
            <a:pPr marL="457200" indent="-457200">
              <a:buFontTx/>
              <a:buChar char="-"/>
            </a:pPr>
            <a:r>
              <a:rPr lang="th-TH" dirty="0" smtClean="0"/>
              <a:t>รายละเอียดการขาย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5915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404664"/>
            <a:ext cx="86362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/>
              <a:t>ห้องพัก(</a:t>
            </a:r>
            <a:r>
              <a:rPr lang="en-US" dirty="0" smtClean="0"/>
              <a:t>Room</a:t>
            </a:r>
            <a:r>
              <a:rPr lang="th-TH" dirty="0"/>
              <a:t>)</a:t>
            </a:r>
            <a:r>
              <a:rPr lang="th-TH" dirty="0" smtClean="0"/>
              <a:t> </a:t>
            </a:r>
            <a:r>
              <a:rPr lang="th-TH" dirty="0"/>
              <a:t>ชื่อ</a:t>
            </a:r>
            <a:r>
              <a:rPr lang="th-TH" dirty="0" smtClean="0"/>
              <a:t>ห้อง </a:t>
            </a:r>
            <a:r>
              <a:rPr lang="en-US" dirty="0" smtClean="0"/>
              <a:t>(</a:t>
            </a:r>
            <a:r>
              <a:rPr lang="en-US" dirty="0" err="1" smtClean="0"/>
              <a:t>R_no</a:t>
            </a:r>
            <a:r>
              <a:rPr lang="en-US" dirty="0" smtClean="0"/>
              <a:t>)</a:t>
            </a:r>
            <a:r>
              <a:rPr lang="th-TH" dirty="0" smtClean="0"/>
              <a:t>,ราคา (</a:t>
            </a:r>
            <a:r>
              <a:rPr lang="en-US" dirty="0" smtClean="0"/>
              <a:t>Price)</a:t>
            </a:r>
            <a:r>
              <a:rPr lang="th-TH" dirty="0" smtClean="0"/>
              <a:t>, </a:t>
            </a:r>
            <a:r>
              <a:rPr lang="th-TH" dirty="0"/>
              <a:t>จำนวนที่เข้า</a:t>
            </a:r>
            <a:r>
              <a:rPr lang="th-TH" dirty="0" smtClean="0"/>
              <a:t>พัก(</a:t>
            </a:r>
            <a:r>
              <a:rPr lang="en-US" dirty="0" err="1" smtClean="0"/>
              <a:t>R_amount</a:t>
            </a:r>
            <a:r>
              <a:rPr lang="en-US" dirty="0" smtClean="0"/>
              <a:t>)</a:t>
            </a:r>
            <a:endParaRPr lang="th-TH" dirty="0"/>
          </a:p>
          <a:p>
            <a:endParaRPr lang="th-TH" dirty="0"/>
          </a:p>
        </p:txBody>
      </p:sp>
      <p:grpSp>
        <p:nvGrpSpPr>
          <p:cNvPr id="13" name="Group 12"/>
          <p:cNvGrpSpPr/>
          <p:nvPr/>
        </p:nvGrpSpPr>
        <p:grpSpPr>
          <a:xfrm>
            <a:off x="971600" y="1925833"/>
            <a:ext cx="6624736" cy="3087343"/>
            <a:chOff x="971600" y="1925833"/>
            <a:chExt cx="6624736" cy="3087343"/>
          </a:xfrm>
        </p:grpSpPr>
        <p:sp>
          <p:nvSpPr>
            <p:cNvPr id="3" name="Rectangle 2"/>
            <p:cNvSpPr/>
            <p:nvPr/>
          </p:nvSpPr>
          <p:spPr>
            <a:xfrm>
              <a:off x="3129465" y="4077072"/>
              <a:ext cx="2736304" cy="9361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Room</a:t>
              </a:r>
              <a:endParaRPr lang="th-TH" dirty="0">
                <a:solidFill>
                  <a:schemeClr val="tx1"/>
                </a:solidFill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971600" y="1988840"/>
              <a:ext cx="1872208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solidFill>
                    <a:schemeClr val="tx1"/>
                  </a:solidFill>
                </a:rPr>
                <a:t>R_no</a:t>
              </a:r>
              <a:endParaRPr lang="th-TH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3275856" y="1925833"/>
              <a:ext cx="1872208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Price</a:t>
              </a:r>
              <a:endParaRPr lang="th-TH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5724128" y="1925833"/>
              <a:ext cx="1872208" cy="7920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solidFill>
                    <a:schemeClr val="tx1"/>
                  </a:solidFill>
                </a:rPr>
                <a:t>R_amount</a:t>
              </a:r>
              <a:endParaRPr lang="th-TH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Straight Connector 7"/>
            <p:cNvCxnSpPr>
              <a:stCxn id="4" idx="4"/>
            </p:cNvCxnSpPr>
            <p:nvPr/>
          </p:nvCxnSpPr>
          <p:spPr>
            <a:xfrm>
              <a:off x="1907704" y="2780928"/>
              <a:ext cx="1728192" cy="129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5" idx="4"/>
            </p:cNvCxnSpPr>
            <p:nvPr/>
          </p:nvCxnSpPr>
          <p:spPr>
            <a:xfrm>
              <a:off x="4211960" y="2717921"/>
              <a:ext cx="0" cy="13591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/>
          <p:cNvCxnSpPr>
            <a:stCxn id="6" idx="4"/>
          </p:cNvCxnSpPr>
          <p:nvPr/>
        </p:nvCxnSpPr>
        <p:spPr>
          <a:xfrm flipH="1">
            <a:off x="5148064" y="2717921"/>
            <a:ext cx="1512168" cy="1359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43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689012" y="764704"/>
            <a:ext cx="7488832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b="1" dirty="0"/>
              <a:t>2. </a:t>
            </a:r>
            <a:r>
              <a:rPr lang="th-TH" b="1" dirty="0" err="1"/>
              <a:t>attribute</a:t>
            </a:r>
            <a:endParaRPr lang="th-TH" b="1" dirty="0"/>
          </a:p>
          <a:p>
            <a:pPr marL="609600" indent="-609600"/>
            <a:r>
              <a:rPr lang="th-TH" dirty="0" smtClean="0"/>
              <a:t>room (เลขที่ห้องพัก (</a:t>
            </a:r>
            <a:r>
              <a:rPr lang="th-TH" u="sng" dirty="0" smtClean="0"/>
              <a:t>room-no)</a:t>
            </a:r>
            <a:r>
              <a:rPr lang="th-TH" dirty="0" smtClean="0"/>
              <a:t>, ค่าห้อง (room-rate), ประเภทห้อง (room-type), ความจุ (room-capac) )</a:t>
            </a:r>
          </a:p>
          <a:p>
            <a:pPr marL="609600" indent="-609600"/>
            <a:endParaRPr lang="th-TH" dirty="0"/>
          </a:p>
          <a:p>
            <a:pPr marL="609600" indent="-609600"/>
            <a:endParaRPr lang="th-TH" dirty="0" smtClean="0"/>
          </a:p>
          <a:p>
            <a:pPr marL="609600" indent="-609600"/>
            <a:endParaRPr lang="th-TH" dirty="0"/>
          </a:p>
          <a:p>
            <a:pPr marL="609600" indent="-609600"/>
            <a:endParaRPr lang="th-TH" dirty="0" smtClean="0"/>
          </a:p>
          <a:p>
            <a:pPr marL="609600" indent="-609600"/>
            <a:endParaRPr lang="th-TH" dirty="0"/>
          </a:p>
          <a:p>
            <a:pPr marL="609600" indent="-609600"/>
            <a:endParaRPr lang="th-TH" dirty="0"/>
          </a:p>
          <a:p>
            <a:pPr marL="609600" indent="-609600"/>
            <a:r>
              <a:rPr lang="en-US" dirty="0" smtClean="0"/>
              <a:t>room</a:t>
            </a:r>
            <a:r>
              <a:rPr lang="th-TH" dirty="0" err="1" smtClean="0"/>
              <a:t>reserve</a:t>
            </a:r>
            <a:r>
              <a:rPr lang="th-TH" dirty="0" smtClean="0"/>
              <a:t> </a:t>
            </a:r>
            <a:r>
              <a:rPr lang="th-TH" dirty="0"/>
              <a:t>(</a:t>
            </a:r>
            <a:r>
              <a:rPr lang="th-TH" u="sng" dirty="0" err="1"/>
              <a:t>res</a:t>
            </a:r>
            <a:r>
              <a:rPr lang="th-TH" u="sng" dirty="0"/>
              <a:t>-</a:t>
            </a:r>
            <a:r>
              <a:rPr lang="th-TH" u="sng" dirty="0" err="1"/>
              <a:t>no</a:t>
            </a:r>
            <a:r>
              <a:rPr lang="th-TH" dirty="0"/>
              <a:t>, </a:t>
            </a:r>
            <a:r>
              <a:rPr lang="th-TH" dirty="0" err="1" smtClean="0"/>
              <a:t>res</a:t>
            </a:r>
            <a:r>
              <a:rPr lang="th-TH" dirty="0" smtClean="0"/>
              <a:t>-</a:t>
            </a:r>
            <a:r>
              <a:rPr lang="th-TH" dirty="0" err="1" smtClean="0"/>
              <a:t>date</a:t>
            </a:r>
            <a:r>
              <a:rPr lang="th-TH" dirty="0" smtClean="0"/>
              <a:t>) </a:t>
            </a:r>
            <a:endParaRPr lang="th-TH" dirty="0"/>
          </a:p>
          <a:p>
            <a:pPr marL="609600" indent="-609600"/>
            <a:r>
              <a:rPr lang="th-TH" dirty="0" err="1"/>
              <a:t>student</a:t>
            </a:r>
            <a:r>
              <a:rPr lang="th-TH" dirty="0"/>
              <a:t> (</a:t>
            </a:r>
            <a:r>
              <a:rPr lang="th-TH" u="sng" dirty="0" err="1"/>
              <a:t>std</a:t>
            </a:r>
            <a:r>
              <a:rPr lang="th-TH" u="sng" dirty="0"/>
              <a:t>-</a:t>
            </a:r>
            <a:r>
              <a:rPr lang="th-TH" u="sng" dirty="0" err="1"/>
              <a:t>no</a:t>
            </a:r>
            <a:r>
              <a:rPr lang="th-TH" dirty="0"/>
              <a:t>, </a:t>
            </a:r>
            <a:r>
              <a:rPr lang="th-TH" dirty="0" err="1"/>
              <a:t>std</a:t>
            </a:r>
            <a:r>
              <a:rPr lang="th-TH" dirty="0"/>
              <a:t>-</a:t>
            </a:r>
            <a:r>
              <a:rPr lang="th-TH" dirty="0" err="1"/>
              <a:t>name</a:t>
            </a:r>
            <a:r>
              <a:rPr lang="th-TH" dirty="0"/>
              <a:t>, </a:t>
            </a:r>
            <a:r>
              <a:rPr lang="th-TH" dirty="0" err="1"/>
              <a:t>std</a:t>
            </a:r>
            <a:r>
              <a:rPr lang="th-TH" dirty="0"/>
              <a:t>-</a:t>
            </a:r>
            <a:r>
              <a:rPr lang="th-TH" dirty="0" err="1"/>
              <a:t>tel</a:t>
            </a:r>
            <a:r>
              <a:rPr lang="th-TH" dirty="0"/>
              <a:t>)</a:t>
            </a:r>
          </a:p>
          <a:p>
            <a:pPr marL="609600" indent="-609600"/>
            <a:r>
              <a:rPr lang="th-TH" dirty="0" err="1"/>
              <a:t>register</a:t>
            </a:r>
            <a:r>
              <a:rPr lang="th-TH" dirty="0"/>
              <a:t> (</a:t>
            </a:r>
            <a:r>
              <a:rPr lang="th-TH" dirty="0" err="1"/>
              <a:t>reg</a:t>
            </a:r>
            <a:r>
              <a:rPr lang="th-TH" u="sng" dirty="0"/>
              <a:t>-</a:t>
            </a:r>
            <a:r>
              <a:rPr lang="th-TH" u="sng" dirty="0" err="1"/>
              <a:t>no</a:t>
            </a:r>
            <a:r>
              <a:rPr lang="th-TH" dirty="0"/>
              <a:t>, </a:t>
            </a:r>
            <a:r>
              <a:rPr lang="th-TH" dirty="0" err="1"/>
              <a:t>reg</a:t>
            </a:r>
            <a:r>
              <a:rPr lang="th-TH" dirty="0"/>
              <a:t>-</a:t>
            </a:r>
            <a:r>
              <a:rPr lang="th-TH" dirty="0" err="1"/>
              <a:t>date</a:t>
            </a:r>
            <a:r>
              <a:rPr lang="th-TH" dirty="0"/>
              <a:t> )</a:t>
            </a:r>
          </a:p>
          <a:p>
            <a:pPr marL="609600" indent="-609600"/>
            <a:r>
              <a:rPr lang="en-US" dirty="0"/>
              <a:t>receipt (</a:t>
            </a:r>
            <a:r>
              <a:rPr lang="en-US" u="sng" dirty="0"/>
              <a:t>rec-no</a:t>
            </a:r>
            <a:r>
              <a:rPr lang="en-US" dirty="0"/>
              <a:t>, rec-amount, rec-date</a:t>
            </a:r>
            <a:r>
              <a:rPr lang="en-US" dirty="0" smtClean="0"/>
              <a:t>)</a:t>
            </a:r>
            <a:endParaRPr lang="th-TH" dirty="0" smtClean="0"/>
          </a:p>
          <a:p>
            <a:pPr marL="609600" indent="-609600"/>
            <a:r>
              <a:rPr lang="en-US" dirty="0" smtClean="0"/>
              <a:t>Apartment (</a:t>
            </a:r>
            <a:r>
              <a:rPr lang="en-US" dirty="0" err="1" smtClean="0"/>
              <a:t>a_no</a:t>
            </a:r>
            <a:r>
              <a:rPr lang="en-US" dirty="0" smtClean="0"/>
              <a:t>, </a:t>
            </a:r>
            <a:r>
              <a:rPr lang="en-US" dirty="0" err="1" smtClean="0"/>
              <a:t>a_type</a:t>
            </a:r>
            <a:r>
              <a:rPr lang="en-US" dirty="0" smtClean="0"/>
              <a:t>, </a:t>
            </a:r>
            <a:r>
              <a:rPr lang="en-US" dirty="0" err="1" smtClean="0"/>
              <a:t>a_num</a:t>
            </a:r>
            <a:r>
              <a:rPr lang="en-US" dirty="0" smtClean="0"/>
              <a:t>)</a:t>
            </a:r>
            <a:r>
              <a:rPr lang="th-TH" dirty="0" smtClean="0"/>
              <a:t> </a:t>
            </a:r>
            <a:endParaRPr lang="th-TH" dirty="0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3317086" y="3850468"/>
            <a:ext cx="2016224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room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4" name="วงรี 3"/>
          <p:cNvSpPr/>
          <p:nvPr/>
        </p:nvSpPr>
        <p:spPr>
          <a:xfrm>
            <a:off x="344306" y="2376863"/>
            <a:ext cx="1656184" cy="7200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 err="1" smtClean="0">
                <a:solidFill>
                  <a:schemeClr val="tx1"/>
                </a:solidFill>
              </a:rPr>
              <a:t>Room_no</a:t>
            </a:r>
            <a:endParaRPr lang="th-TH" sz="2000" u="sng" dirty="0">
              <a:solidFill>
                <a:schemeClr val="tx1"/>
              </a:solidFill>
            </a:endParaRPr>
          </a:p>
        </p:txBody>
      </p:sp>
      <p:cxnSp>
        <p:nvCxnSpPr>
          <p:cNvPr id="6" name="ตัวเชื่อมต่อตรง 5"/>
          <p:cNvCxnSpPr/>
          <p:nvPr/>
        </p:nvCxnSpPr>
        <p:spPr>
          <a:xfrm>
            <a:off x="1172398" y="3107523"/>
            <a:ext cx="2144688" cy="742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วงรี 6"/>
          <p:cNvSpPr/>
          <p:nvPr/>
        </p:nvSpPr>
        <p:spPr>
          <a:xfrm>
            <a:off x="2072035" y="2202682"/>
            <a:ext cx="1656184" cy="7200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>
                <a:solidFill>
                  <a:schemeClr val="tx1"/>
                </a:solidFill>
              </a:rPr>
              <a:t>Room_rate</a:t>
            </a:r>
            <a:endParaRPr lang="th-TH" sz="1800" dirty="0">
              <a:solidFill>
                <a:schemeClr val="tx1"/>
              </a:solidFill>
            </a:endParaRPr>
          </a:p>
        </p:txBody>
      </p:sp>
      <p:sp>
        <p:nvSpPr>
          <p:cNvPr id="8" name="วงรี 7"/>
          <p:cNvSpPr/>
          <p:nvPr/>
        </p:nvSpPr>
        <p:spPr>
          <a:xfrm>
            <a:off x="5796136" y="2482316"/>
            <a:ext cx="2016224" cy="7200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Room_capac</a:t>
            </a:r>
            <a:endParaRPr lang="th-TH" sz="1600" dirty="0">
              <a:solidFill>
                <a:schemeClr val="tx1"/>
              </a:solidFill>
            </a:endParaRPr>
          </a:p>
        </p:txBody>
      </p:sp>
      <p:sp>
        <p:nvSpPr>
          <p:cNvPr id="9" name="วงรี 8"/>
          <p:cNvSpPr/>
          <p:nvPr/>
        </p:nvSpPr>
        <p:spPr>
          <a:xfrm>
            <a:off x="4149769" y="2222206"/>
            <a:ext cx="1656184" cy="7200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Room_type</a:t>
            </a:r>
            <a:endParaRPr lang="th-TH" sz="1600" dirty="0">
              <a:solidFill>
                <a:schemeClr val="tx1"/>
              </a:solidFill>
            </a:endParaRPr>
          </a:p>
        </p:txBody>
      </p:sp>
      <p:cxnSp>
        <p:nvCxnSpPr>
          <p:cNvPr id="11" name="ตัวเชื่อมต่อตรง 10"/>
          <p:cNvCxnSpPr/>
          <p:nvPr/>
        </p:nvCxnSpPr>
        <p:spPr>
          <a:xfrm>
            <a:off x="2900127" y="2939484"/>
            <a:ext cx="828092" cy="9020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ตัวเชื่อมต่อตรง 12"/>
          <p:cNvCxnSpPr/>
          <p:nvPr/>
        </p:nvCxnSpPr>
        <p:spPr>
          <a:xfrm flipH="1">
            <a:off x="4325198" y="2950951"/>
            <a:ext cx="642628" cy="9020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ตัวเชื่อมต่อตรง 14"/>
          <p:cNvCxnSpPr>
            <a:stCxn id="8" idx="3"/>
            <a:endCxn id="3" idx="0"/>
          </p:cNvCxnSpPr>
          <p:nvPr/>
        </p:nvCxnSpPr>
        <p:spPr>
          <a:xfrm flipH="1">
            <a:off x="4325198" y="3096943"/>
            <a:ext cx="1766207" cy="753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62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กลุ่ม 11"/>
          <p:cNvGrpSpPr/>
          <p:nvPr/>
        </p:nvGrpSpPr>
        <p:grpSpPr>
          <a:xfrm>
            <a:off x="899592" y="215889"/>
            <a:ext cx="7344816" cy="1160883"/>
            <a:chOff x="899592" y="215889"/>
            <a:chExt cx="7344816" cy="1160883"/>
          </a:xfrm>
        </p:grpSpPr>
        <p:sp>
          <p:nvSpPr>
            <p:cNvPr id="2" name="สี่เหลี่ยมผืนผ้า 1"/>
            <p:cNvSpPr/>
            <p:nvPr/>
          </p:nvSpPr>
          <p:spPr>
            <a:xfrm>
              <a:off x="899592" y="404664"/>
              <a:ext cx="1728192" cy="7920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Apartment</a:t>
              </a:r>
              <a:endParaRPr lang="th-TH" dirty="0">
                <a:solidFill>
                  <a:srgbClr val="FF0000"/>
                </a:solidFill>
              </a:endParaRPr>
            </a:p>
          </p:txBody>
        </p:sp>
        <p:sp>
          <p:nvSpPr>
            <p:cNvPr id="3" name="สี่เหลี่ยมผืนผ้า 2"/>
            <p:cNvSpPr/>
            <p:nvPr/>
          </p:nvSpPr>
          <p:spPr>
            <a:xfrm>
              <a:off x="6516216" y="404664"/>
              <a:ext cx="1728192" cy="7920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Room</a:t>
              </a:r>
              <a:endParaRPr lang="th-TH" dirty="0">
                <a:solidFill>
                  <a:srgbClr val="FF0000"/>
                </a:solidFill>
              </a:endParaRPr>
            </a:p>
          </p:txBody>
        </p:sp>
        <p:cxnSp>
          <p:nvCxnSpPr>
            <p:cNvPr id="5" name="ตัวเชื่อมต่อตรง 4"/>
            <p:cNvCxnSpPr>
              <a:stCxn id="2" idx="3"/>
            </p:cNvCxnSpPr>
            <p:nvPr/>
          </p:nvCxnSpPr>
          <p:spPr>
            <a:xfrm>
              <a:off x="2627784" y="800708"/>
              <a:ext cx="129614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ข้าวหลามตัด 6"/>
            <p:cNvSpPr/>
            <p:nvPr/>
          </p:nvSpPr>
          <p:spPr>
            <a:xfrm>
              <a:off x="3818562" y="224644"/>
              <a:ext cx="1584176" cy="1152128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FF0000"/>
                  </a:solidFill>
                </a:rPr>
                <a:t>have</a:t>
              </a:r>
              <a:endParaRPr lang="th-TH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ตัวเชื่อมต่อตรง 8"/>
            <p:cNvCxnSpPr>
              <a:stCxn id="7" idx="3"/>
              <a:endCxn id="3" idx="1"/>
            </p:cNvCxnSpPr>
            <p:nvPr/>
          </p:nvCxnSpPr>
          <p:spPr>
            <a:xfrm>
              <a:off x="5402738" y="800708"/>
              <a:ext cx="111347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2771800" y="215889"/>
              <a:ext cx="3834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th-TH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92702" y="287070"/>
              <a:ext cx="4235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</a:t>
              </a:r>
              <a:endParaRPr lang="th-TH" dirty="0"/>
            </a:p>
          </p:txBody>
        </p:sp>
      </p:grpSp>
      <p:grpSp>
        <p:nvGrpSpPr>
          <p:cNvPr id="13" name="กลุ่ม 12"/>
          <p:cNvGrpSpPr/>
          <p:nvPr/>
        </p:nvGrpSpPr>
        <p:grpSpPr>
          <a:xfrm>
            <a:off x="976892" y="1586436"/>
            <a:ext cx="7344816" cy="1160883"/>
            <a:chOff x="899592" y="215889"/>
            <a:chExt cx="7344816" cy="1160883"/>
          </a:xfrm>
        </p:grpSpPr>
        <p:sp>
          <p:nvSpPr>
            <p:cNvPr id="14" name="สี่เหลี่ยมผืนผ้า 13"/>
            <p:cNvSpPr/>
            <p:nvPr/>
          </p:nvSpPr>
          <p:spPr>
            <a:xfrm>
              <a:off x="899592" y="404664"/>
              <a:ext cx="1728192" cy="7920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Room</a:t>
              </a:r>
              <a:endParaRPr lang="th-TH" dirty="0">
                <a:solidFill>
                  <a:srgbClr val="FF0000"/>
                </a:solidFill>
              </a:endParaRPr>
            </a:p>
          </p:txBody>
        </p:sp>
        <p:sp>
          <p:nvSpPr>
            <p:cNvPr id="15" name="สี่เหลี่ยมผืนผ้า 14"/>
            <p:cNvSpPr/>
            <p:nvPr/>
          </p:nvSpPr>
          <p:spPr>
            <a:xfrm>
              <a:off x="6516216" y="404664"/>
              <a:ext cx="1728192" cy="7920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FF0000"/>
                  </a:solidFill>
                </a:rPr>
                <a:t>reserve</a:t>
              </a:r>
              <a:endParaRPr lang="th-TH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6" name="ตัวเชื่อมต่อตรง 15"/>
            <p:cNvCxnSpPr>
              <a:stCxn id="14" idx="3"/>
            </p:cNvCxnSpPr>
            <p:nvPr/>
          </p:nvCxnSpPr>
          <p:spPr>
            <a:xfrm>
              <a:off x="2627784" y="800708"/>
              <a:ext cx="129614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ข้าวหลามตัด 16"/>
            <p:cNvSpPr/>
            <p:nvPr/>
          </p:nvSpPr>
          <p:spPr>
            <a:xfrm>
              <a:off x="3818562" y="224644"/>
              <a:ext cx="1584176" cy="1152128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FF0000"/>
                  </a:solidFill>
                </a:rPr>
                <a:t>have</a:t>
              </a:r>
              <a:endParaRPr lang="th-TH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8" name="ตัวเชื่อมต่อตรง 17"/>
            <p:cNvCxnSpPr>
              <a:stCxn id="17" idx="3"/>
              <a:endCxn id="15" idx="1"/>
            </p:cNvCxnSpPr>
            <p:nvPr/>
          </p:nvCxnSpPr>
          <p:spPr>
            <a:xfrm>
              <a:off x="5402738" y="800708"/>
              <a:ext cx="111347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771800" y="215889"/>
              <a:ext cx="3834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th-TH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092702" y="287070"/>
              <a:ext cx="4235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</a:t>
              </a:r>
              <a:endParaRPr lang="th-TH" dirty="0"/>
            </a:p>
          </p:txBody>
        </p:sp>
      </p:grpSp>
      <p:grpSp>
        <p:nvGrpSpPr>
          <p:cNvPr id="21" name="กลุ่ม 20"/>
          <p:cNvGrpSpPr/>
          <p:nvPr/>
        </p:nvGrpSpPr>
        <p:grpSpPr>
          <a:xfrm>
            <a:off x="972027" y="3059378"/>
            <a:ext cx="7344816" cy="1160883"/>
            <a:chOff x="899592" y="215889"/>
            <a:chExt cx="7344816" cy="1160883"/>
          </a:xfrm>
        </p:grpSpPr>
        <p:sp>
          <p:nvSpPr>
            <p:cNvPr id="22" name="สี่เหลี่ยมผืนผ้า 21"/>
            <p:cNvSpPr/>
            <p:nvPr/>
          </p:nvSpPr>
          <p:spPr>
            <a:xfrm>
              <a:off x="899592" y="404664"/>
              <a:ext cx="1728192" cy="7920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FF0000"/>
                  </a:solidFill>
                </a:rPr>
                <a:t>reserve</a:t>
              </a:r>
              <a:endParaRPr lang="th-TH" sz="2400" dirty="0">
                <a:solidFill>
                  <a:srgbClr val="FF0000"/>
                </a:solidFill>
              </a:endParaRPr>
            </a:p>
          </p:txBody>
        </p:sp>
        <p:sp>
          <p:nvSpPr>
            <p:cNvPr id="23" name="สี่เหลี่ยมผืนผ้า 22"/>
            <p:cNvSpPr/>
            <p:nvPr/>
          </p:nvSpPr>
          <p:spPr>
            <a:xfrm>
              <a:off x="6516216" y="404664"/>
              <a:ext cx="1728192" cy="7920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Student</a:t>
              </a:r>
              <a:endParaRPr lang="th-TH" dirty="0">
                <a:solidFill>
                  <a:srgbClr val="FF0000"/>
                </a:solidFill>
              </a:endParaRPr>
            </a:p>
          </p:txBody>
        </p:sp>
        <p:cxnSp>
          <p:nvCxnSpPr>
            <p:cNvPr id="24" name="ตัวเชื่อมต่อตรง 23"/>
            <p:cNvCxnSpPr>
              <a:stCxn id="22" idx="3"/>
            </p:cNvCxnSpPr>
            <p:nvPr/>
          </p:nvCxnSpPr>
          <p:spPr>
            <a:xfrm>
              <a:off x="2627784" y="800708"/>
              <a:ext cx="129614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ข้าวหลามตัด 24"/>
            <p:cNvSpPr/>
            <p:nvPr/>
          </p:nvSpPr>
          <p:spPr>
            <a:xfrm>
              <a:off x="3818562" y="224644"/>
              <a:ext cx="1584176" cy="1152128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FF0000"/>
                  </a:solidFill>
                </a:rPr>
                <a:t>have</a:t>
              </a:r>
              <a:endParaRPr lang="th-TH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26" name="ตัวเชื่อมต่อตรง 25"/>
            <p:cNvCxnSpPr>
              <a:stCxn id="25" idx="3"/>
              <a:endCxn id="23" idx="1"/>
            </p:cNvCxnSpPr>
            <p:nvPr/>
          </p:nvCxnSpPr>
          <p:spPr>
            <a:xfrm>
              <a:off x="5402738" y="800708"/>
              <a:ext cx="111347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2771800" y="215889"/>
              <a:ext cx="3834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th-TH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092702" y="287070"/>
              <a:ext cx="4235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</a:t>
              </a:r>
              <a:endParaRPr lang="th-TH" dirty="0"/>
            </a:p>
          </p:txBody>
        </p:sp>
      </p:grpSp>
      <p:grpSp>
        <p:nvGrpSpPr>
          <p:cNvPr id="29" name="กลุ่ม 28"/>
          <p:cNvGrpSpPr/>
          <p:nvPr/>
        </p:nvGrpSpPr>
        <p:grpSpPr>
          <a:xfrm>
            <a:off x="938242" y="4509120"/>
            <a:ext cx="7344816" cy="1160883"/>
            <a:chOff x="899592" y="215889"/>
            <a:chExt cx="7344816" cy="1160883"/>
          </a:xfrm>
        </p:grpSpPr>
        <p:sp>
          <p:nvSpPr>
            <p:cNvPr id="30" name="สี่เหลี่ยมผืนผ้า 29"/>
            <p:cNvSpPr/>
            <p:nvPr/>
          </p:nvSpPr>
          <p:spPr>
            <a:xfrm>
              <a:off x="899592" y="404664"/>
              <a:ext cx="1728192" cy="7920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Student</a:t>
              </a:r>
              <a:endParaRPr lang="th-TH" dirty="0">
                <a:solidFill>
                  <a:srgbClr val="FF0000"/>
                </a:solidFill>
              </a:endParaRPr>
            </a:p>
          </p:txBody>
        </p:sp>
        <p:sp>
          <p:nvSpPr>
            <p:cNvPr id="31" name="สี่เหลี่ยมผืนผ้า 30"/>
            <p:cNvSpPr/>
            <p:nvPr/>
          </p:nvSpPr>
          <p:spPr>
            <a:xfrm>
              <a:off x="6516216" y="404664"/>
              <a:ext cx="1728192" cy="7920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Register</a:t>
              </a:r>
              <a:endParaRPr lang="th-TH" dirty="0">
                <a:solidFill>
                  <a:srgbClr val="FF0000"/>
                </a:solidFill>
              </a:endParaRPr>
            </a:p>
          </p:txBody>
        </p:sp>
        <p:cxnSp>
          <p:nvCxnSpPr>
            <p:cNvPr id="32" name="ตัวเชื่อมต่อตรง 31"/>
            <p:cNvCxnSpPr>
              <a:stCxn id="30" idx="3"/>
            </p:cNvCxnSpPr>
            <p:nvPr/>
          </p:nvCxnSpPr>
          <p:spPr>
            <a:xfrm>
              <a:off x="2627784" y="800708"/>
              <a:ext cx="129614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ข้าวหลามตัด 32"/>
            <p:cNvSpPr/>
            <p:nvPr/>
          </p:nvSpPr>
          <p:spPr>
            <a:xfrm>
              <a:off x="3818562" y="224644"/>
              <a:ext cx="1584176" cy="1152128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FF0000"/>
                  </a:solidFill>
                </a:rPr>
                <a:t>have</a:t>
              </a:r>
              <a:endParaRPr lang="th-TH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34" name="ตัวเชื่อมต่อตรง 33"/>
            <p:cNvCxnSpPr>
              <a:stCxn id="33" idx="3"/>
              <a:endCxn id="31" idx="1"/>
            </p:cNvCxnSpPr>
            <p:nvPr/>
          </p:nvCxnSpPr>
          <p:spPr>
            <a:xfrm>
              <a:off x="5402738" y="800708"/>
              <a:ext cx="111347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2771800" y="215889"/>
              <a:ext cx="3834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th-TH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092702" y="287070"/>
              <a:ext cx="4235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</a:t>
              </a:r>
              <a:endParaRPr lang="th-TH" dirty="0"/>
            </a:p>
          </p:txBody>
        </p:sp>
      </p:grpSp>
      <p:sp>
        <p:nvSpPr>
          <p:cNvPr id="4" name="Rectangle 3"/>
          <p:cNvSpPr/>
          <p:nvPr/>
        </p:nvSpPr>
        <p:spPr>
          <a:xfrm>
            <a:off x="128287" y="-34923"/>
            <a:ext cx="24317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b="1" dirty="0" smtClean="0"/>
              <a:t>3.  </a:t>
            </a:r>
            <a:r>
              <a:rPr lang="en-US" b="1" dirty="0" smtClean="0"/>
              <a:t>Relationship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6492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กลุ่ม 1"/>
          <p:cNvGrpSpPr/>
          <p:nvPr/>
        </p:nvGrpSpPr>
        <p:grpSpPr>
          <a:xfrm>
            <a:off x="683568" y="332656"/>
            <a:ext cx="7344816" cy="1160883"/>
            <a:chOff x="899592" y="215889"/>
            <a:chExt cx="7344816" cy="1160883"/>
          </a:xfrm>
        </p:grpSpPr>
        <p:sp>
          <p:nvSpPr>
            <p:cNvPr id="3" name="สี่เหลี่ยมผืนผ้า 2"/>
            <p:cNvSpPr/>
            <p:nvPr/>
          </p:nvSpPr>
          <p:spPr>
            <a:xfrm>
              <a:off x="899592" y="404664"/>
              <a:ext cx="1728192" cy="7920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Room</a:t>
              </a:r>
              <a:endParaRPr lang="th-TH" dirty="0">
                <a:solidFill>
                  <a:srgbClr val="FF0000"/>
                </a:solidFill>
              </a:endParaRPr>
            </a:p>
          </p:txBody>
        </p:sp>
        <p:sp>
          <p:nvSpPr>
            <p:cNvPr id="4" name="สี่เหลี่ยมผืนผ้า 3"/>
            <p:cNvSpPr/>
            <p:nvPr/>
          </p:nvSpPr>
          <p:spPr>
            <a:xfrm>
              <a:off x="6516216" y="404664"/>
              <a:ext cx="1728192" cy="7920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Register</a:t>
              </a:r>
              <a:endParaRPr lang="th-TH" dirty="0">
                <a:solidFill>
                  <a:srgbClr val="FF0000"/>
                </a:solidFill>
              </a:endParaRPr>
            </a:p>
          </p:txBody>
        </p:sp>
        <p:cxnSp>
          <p:nvCxnSpPr>
            <p:cNvPr id="5" name="ตัวเชื่อมต่อตรง 4"/>
            <p:cNvCxnSpPr>
              <a:stCxn id="3" idx="3"/>
            </p:cNvCxnSpPr>
            <p:nvPr/>
          </p:nvCxnSpPr>
          <p:spPr>
            <a:xfrm>
              <a:off x="2627784" y="800708"/>
              <a:ext cx="129614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ข้าวหลามตัด 5"/>
            <p:cNvSpPr/>
            <p:nvPr/>
          </p:nvSpPr>
          <p:spPr>
            <a:xfrm>
              <a:off x="3818562" y="224644"/>
              <a:ext cx="1584176" cy="1152128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FF0000"/>
                  </a:solidFill>
                </a:rPr>
                <a:t>have</a:t>
              </a:r>
              <a:endParaRPr lang="th-TH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ตัวเชื่อมต่อตรง 6"/>
            <p:cNvCxnSpPr>
              <a:stCxn id="6" idx="3"/>
              <a:endCxn id="4" idx="1"/>
            </p:cNvCxnSpPr>
            <p:nvPr/>
          </p:nvCxnSpPr>
          <p:spPr>
            <a:xfrm>
              <a:off x="5402738" y="800708"/>
              <a:ext cx="111347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2771800" y="215889"/>
              <a:ext cx="3834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th-TH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92702" y="287070"/>
              <a:ext cx="4235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</a:t>
              </a:r>
              <a:endParaRPr lang="th-TH" dirty="0"/>
            </a:p>
          </p:txBody>
        </p:sp>
      </p:grpSp>
      <p:grpSp>
        <p:nvGrpSpPr>
          <p:cNvPr id="10" name="กลุ่ม 9"/>
          <p:cNvGrpSpPr/>
          <p:nvPr/>
        </p:nvGrpSpPr>
        <p:grpSpPr>
          <a:xfrm>
            <a:off x="722218" y="1772816"/>
            <a:ext cx="7344816" cy="1160883"/>
            <a:chOff x="899592" y="215889"/>
            <a:chExt cx="7344816" cy="1160883"/>
          </a:xfrm>
        </p:grpSpPr>
        <p:sp>
          <p:nvSpPr>
            <p:cNvPr id="11" name="สี่เหลี่ยมผืนผ้า 10"/>
            <p:cNvSpPr/>
            <p:nvPr/>
          </p:nvSpPr>
          <p:spPr>
            <a:xfrm>
              <a:off x="899592" y="404664"/>
              <a:ext cx="1728192" cy="7920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FF0000"/>
                  </a:solidFill>
                </a:rPr>
                <a:t>reserve</a:t>
              </a:r>
              <a:endParaRPr lang="th-TH" sz="2400" dirty="0">
                <a:solidFill>
                  <a:srgbClr val="FF0000"/>
                </a:solidFill>
              </a:endParaRPr>
            </a:p>
          </p:txBody>
        </p:sp>
        <p:sp>
          <p:nvSpPr>
            <p:cNvPr id="12" name="สี่เหลี่ยมผืนผ้า 11"/>
            <p:cNvSpPr/>
            <p:nvPr/>
          </p:nvSpPr>
          <p:spPr>
            <a:xfrm>
              <a:off x="6516216" y="404664"/>
              <a:ext cx="1728192" cy="7920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Register</a:t>
              </a:r>
              <a:endParaRPr lang="th-TH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ตัวเชื่อมต่อตรง 12"/>
            <p:cNvCxnSpPr>
              <a:stCxn id="11" idx="3"/>
            </p:cNvCxnSpPr>
            <p:nvPr/>
          </p:nvCxnSpPr>
          <p:spPr>
            <a:xfrm>
              <a:off x="2627784" y="800708"/>
              <a:ext cx="129614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ข้าวหลามตัด 13"/>
            <p:cNvSpPr/>
            <p:nvPr/>
          </p:nvSpPr>
          <p:spPr>
            <a:xfrm>
              <a:off x="3818562" y="224644"/>
              <a:ext cx="1584176" cy="1152128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FF0000"/>
                  </a:solidFill>
                </a:rPr>
                <a:t>have</a:t>
              </a:r>
              <a:endParaRPr lang="th-TH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5" name="ตัวเชื่อมต่อตรง 14"/>
            <p:cNvCxnSpPr>
              <a:stCxn id="14" idx="3"/>
              <a:endCxn id="12" idx="1"/>
            </p:cNvCxnSpPr>
            <p:nvPr/>
          </p:nvCxnSpPr>
          <p:spPr>
            <a:xfrm>
              <a:off x="5402738" y="800708"/>
              <a:ext cx="111347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771800" y="215889"/>
              <a:ext cx="3834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th-TH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092702" y="287070"/>
              <a:ext cx="4235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</a:t>
              </a:r>
              <a:endParaRPr lang="th-TH" dirty="0"/>
            </a:p>
          </p:txBody>
        </p:sp>
      </p:grpSp>
      <p:grpSp>
        <p:nvGrpSpPr>
          <p:cNvPr id="18" name="กลุ่ม 17"/>
          <p:cNvGrpSpPr/>
          <p:nvPr/>
        </p:nvGrpSpPr>
        <p:grpSpPr>
          <a:xfrm>
            <a:off x="728900" y="3429000"/>
            <a:ext cx="7344816" cy="1160883"/>
            <a:chOff x="899592" y="215889"/>
            <a:chExt cx="7344816" cy="1160883"/>
          </a:xfrm>
        </p:grpSpPr>
        <p:sp>
          <p:nvSpPr>
            <p:cNvPr id="19" name="สี่เหลี่ยมผืนผ้า 18"/>
            <p:cNvSpPr/>
            <p:nvPr/>
          </p:nvSpPr>
          <p:spPr>
            <a:xfrm>
              <a:off x="899592" y="404664"/>
              <a:ext cx="1728192" cy="7920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Register</a:t>
              </a:r>
              <a:endParaRPr lang="th-TH" dirty="0">
                <a:solidFill>
                  <a:srgbClr val="FF0000"/>
                </a:solidFill>
              </a:endParaRPr>
            </a:p>
          </p:txBody>
        </p:sp>
        <p:sp>
          <p:nvSpPr>
            <p:cNvPr id="20" name="สี่เหลี่ยมผืนผ้า 19"/>
            <p:cNvSpPr/>
            <p:nvPr/>
          </p:nvSpPr>
          <p:spPr>
            <a:xfrm>
              <a:off x="6516216" y="404664"/>
              <a:ext cx="1728192" cy="7920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Receipt</a:t>
              </a:r>
              <a:endParaRPr lang="th-TH" dirty="0">
                <a:solidFill>
                  <a:srgbClr val="FF0000"/>
                </a:solidFill>
              </a:endParaRPr>
            </a:p>
          </p:txBody>
        </p:sp>
        <p:cxnSp>
          <p:nvCxnSpPr>
            <p:cNvPr id="21" name="ตัวเชื่อมต่อตรง 20"/>
            <p:cNvCxnSpPr>
              <a:stCxn id="19" idx="3"/>
            </p:cNvCxnSpPr>
            <p:nvPr/>
          </p:nvCxnSpPr>
          <p:spPr>
            <a:xfrm>
              <a:off x="2627784" y="800708"/>
              <a:ext cx="129614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ข้าวหลามตัด 21"/>
            <p:cNvSpPr/>
            <p:nvPr/>
          </p:nvSpPr>
          <p:spPr>
            <a:xfrm>
              <a:off x="3818562" y="224644"/>
              <a:ext cx="1584176" cy="1152128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FF0000"/>
                  </a:solidFill>
                </a:rPr>
                <a:t>have</a:t>
              </a:r>
              <a:endParaRPr lang="th-TH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23" name="ตัวเชื่อมต่อตรง 22"/>
            <p:cNvCxnSpPr>
              <a:stCxn id="22" idx="3"/>
              <a:endCxn id="20" idx="1"/>
            </p:cNvCxnSpPr>
            <p:nvPr/>
          </p:nvCxnSpPr>
          <p:spPr>
            <a:xfrm>
              <a:off x="5402738" y="800708"/>
              <a:ext cx="111347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771800" y="215889"/>
              <a:ext cx="3834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th-TH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092702" y="287070"/>
              <a:ext cx="4235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</a:t>
              </a:r>
              <a:endParaRPr lang="th-TH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596856" y="2662507"/>
            <a:ext cx="1225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Receipt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0527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838200" indent="-838200"/>
            <a:r>
              <a:rPr lang="th-TH"/>
              <a:t>E-R Diagram</a:t>
            </a:r>
          </a:p>
        </p:txBody>
      </p:sp>
      <p:graphicFrame>
        <p:nvGraphicFramePr>
          <p:cNvPr id="28677" name="Object 5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2563440"/>
              </p:ext>
            </p:extLst>
          </p:nvPr>
        </p:nvGraphicFramePr>
        <p:xfrm>
          <a:off x="971600" y="1916832"/>
          <a:ext cx="7416800" cy="40324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7" name="Bitmap Image" r:id="rId3" imgW="6095880" imgH="4991040" progId="Paint.Picture">
                  <p:embed/>
                </p:oleObj>
              </mc:Choice>
              <mc:Fallback>
                <p:oleObj name="Bitmap Image" r:id="rId3" imgW="6095880" imgH="499104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1916832"/>
                        <a:ext cx="7416800" cy="40324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วงรี 3"/>
          <p:cNvSpPr/>
          <p:nvPr/>
        </p:nvSpPr>
        <p:spPr>
          <a:xfrm>
            <a:off x="179512" y="1197638"/>
            <a:ext cx="1296144" cy="50317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 err="1" smtClean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Room_no</a:t>
            </a:r>
            <a:endParaRPr lang="th-TH" sz="1400" u="sng" dirty="0">
              <a:solidFill>
                <a:schemeClr val="tx1"/>
              </a:solidFill>
              <a:latin typeface="Angsana New" pitchFamily="18" charset="-34"/>
              <a:cs typeface="Angsana New" pitchFamily="18" charset="-34"/>
            </a:endParaRPr>
          </a:p>
        </p:txBody>
      </p:sp>
      <p:cxnSp>
        <p:nvCxnSpPr>
          <p:cNvPr id="5" name="ตัวเชื่อมต่อตรง 4"/>
          <p:cNvCxnSpPr/>
          <p:nvPr/>
        </p:nvCxnSpPr>
        <p:spPr>
          <a:xfrm>
            <a:off x="683568" y="1700808"/>
            <a:ext cx="504056" cy="5663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วงรี 5"/>
          <p:cNvSpPr/>
          <p:nvPr/>
        </p:nvSpPr>
        <p:spPr>
          <a:xfrm>
            <a:off x="1360094" y="1005143"/>
            <a:ext cx="1000672" cy="44407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Room_rate</a:t>
            </a:r>
            <a:endParaRPr lang="th-TH" sz="1400" dirty="0">
              <a:solidFill>
                <a:schemeClr val="tx1"/>
              </a:solidFill>
              <a:latin typeface="Angsana New" pitchFamily="18" charset="-34"/>
              <a:cs typeface="Angsana New" pitchFamily="18" charset="-34"/>
            </a:endParaRPr>
          </a:p>
        </p:txBody>
      </p:sp>
      <p:sp>
        <p:nvSpPr>
          <p:cNvPr id="7" name="วงรี 6"/>
          <p:cNvSpPr/>
          <p:nvPr/>
        </p:nvSpPr>
        <p:spPr>
          <a:xfrm>
            <a:off x="-91283" y="2636912"/>
            <a:ext cx="1275529" cy="39323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Room_capac</a:t>
            </a:r>
            <a:endParaRPr lang="th-TH" sz="1400" dirty="0">
              <a:solidFill>
                <a:schemeClr val="tx1"/>
              </a:solidFill>
              <a:latin typeface="Angsana New" pitchFamily="18" charset="-34"/>
              <a:cs typeface="Angsana New" pitchFamily="18" charset="-34"/>
            </a:endParaRPr>
          </a:p>
        </p:txBody>
      </p:sp>
      <p:sp>
        <p:nvSpPr>
          <p:cNvPr id="8" name="วงรี 7"/>
          <p:cNvSpPr/>
          <p:nvPr/>
        </p:nvSpPr>
        <p:spPr>
          <a:xfrm>
            <a:off x="2163087" y="1271097"/>
            <a:ext cx="1133273" cy="3562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Room_type</a:t>
            </a:r>
            <a:endParaRPr lang="th-TH" sz="1400" dirty="0">
              <a:solidFill>
                <a:schemeClr val="tx1"/>
              </a:solidFill>
              <a:latin typeface="Angsana New" pitchFamily="18" charset="-34"/>
              <a:cs typeface="Angsana New" pitchFamily="18" charset="-34"/>
            </a:endParaRPr>
          </a:p>
        </p:txBody>
      </p:sp>
      <p:cxnSp>
        <p:nvCxnSpPr>
          <p:cNvPr id="9" name="ตัวเชื่อมต่อตรง 8"/>
          <p:cNvCxnSpPr/>
          <p:nvPr/>
        </p:nvCxnSpPr>
        <p:spPr>
          <a:xfrm flipH="1">
            <a:off x="1619672" y="1449223"/>
            <a:ext cx="223464" cy="7125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ตัวเชื่อมต่อตรง 9"/>
          <p:cNvCxnSpPr/>
          <p:nvPr/>
        </p:nvCxnSpPr>
        <p:spPr>
          <a:xfrm flipH="1">
            <a:off x="1831286" y="1678195"/>
            <a:ext cx="642628" cy="4510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ตัวเชื่อมต่อตรง 10"/>
          <p:cNvCxnSpPr>
            <a:stCxn id="7" idx="0"/>
          </p:cNvCxnSpPr>
          <p:nvPr/>
        </p:nvCxnSpPr>
        <p:spPr>
          <a:xfrm flipV="1">
            <a:off x="546482" y="2422415"/>
            <a:ext cx="641142" cy="2144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วงรี 22"/>
          <p:cNvSpPr/>
          <p:nvPr/>
        </p:nvSpPr>
        <p:spPr>
          <a:xfrm>
            <a:off x="4225688" y="1375323"/>
            <a:ext cx="1133273" cy="3562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 err="1" smtClean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Res_no</a:t>
            </a:r>
            <a:endParaRPr lang="th-TH" sz="1400" u="sng" dirty="0">
              <a:solidFill>
                <a:schemeClr val="tx1"/>
              </a:solidFill>
              <a:latin typeface="Angsana New" pitchFamily="18" charset="-34"/>
              <a:cs typeface="Angsana New" pitchFamily="18" charset="-34"/>
            </a:endParaRPr>
          </a:p>
        </p:txBody>
      </p:sp>
      <p:sp>
        <p:nvSpPr>
          <p:cNvPr id="24" name="วงรี 23"/>
          <p:cNvSpPr/>
          <p:nvPr/>
        </p:nvSpPr>
        <p:spPr>
          <a:xfrm>
            <a:off x="5563649" y="1431329"/>
            <a:ext cx="1133273" cy="3562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  <a:latin typeface="Angsana New" pitchFamily="18" charset="-34"/>
                <a:cs typeface="Angsana New" pitchFamily="18" charset="-34"/>
              </a:rPr>
              <a:t>Res_date</a:t>
            </a:r>
            <a:endParaRPr lang="th-TH" sz="1400" dirty="0">
              <a:solidFill>
                <a:schemeClr val="tx1"/>
              </a:solidFill>
              <a:latin typeface="Angsana New" pitchFamily="18" charset="-34"/>
              <a:cs typeface="Angsana New" pitchFamily="18" charset="-34"/>
            </a:endParaRPr>
          </a:p>
        </p:txBody>
      </p:sp>
      <p:cxnSp>
        <p:nvCxnSpPr>
          <p:cNvPr id="22" name="ตัวเชื่อมต่อตรง 21"/>
          <p:cNvCxnSpPr>
            <a:stCxn id="23" idx="4"/>
          </p:cNvCxnSpPr>
          <p:nvPr/>
        </p:nvCxnSpPr>
        <p:spPr>
          <a:xfrm>
            <a:off x="4792325" y="1731574"/>
            <a:ext cx="427747" cy="430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ตัวเชื่อมต่อตรง 25"/>
          <p:cNvCxnSpPr>
            <a:stCxn id="24" idx="4"/>
          </p:cNvCxnSpPr>
          <p:nvPr/>
        </p:nvCxnSpPr>
        <p:spPr>
          <a:xfrm flipH="1">
            <a:off x="5563649" y="1787580"/>
            <a:ext cx="566637" cy="341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8100392" y="2492896"/>
            <a:ext cx="936104" cy="28803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Oval 16"/>
          <p:cNvSpPr/>
          <p:nvPr/>
        </p:nvSpPr>
        <p:spPr>
          <a:xfrm>
            <a:off x="8100392" y="3104521"/>
            <a:ext cx="936104" cy="28803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Oval 17"/>
          <p:cNvSpPr/>
          <p:nvPr/>
        </p:nvSpPr>
        <p:spPr>
          <a:xfrm>
            <a:off x="8130365" y="3535683"/>
            <a:ext cx="936104" cy="28803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2" name="Straight Connector 11"/>
          <p:cNvCxnSpPr>
            <a:endCxn id="2" idx="3"/>
          </p:cNvCxnSpPr>
          <p:nvPr/>
        </p:nvCxnSpPr>
        <p:spPr>
          <a:xfrm flipV="1">
            <a:off x="7884368" y="2738747"/>
            <a:ext cx="353113" cy="3316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17" idx="2"/>
          </p:cNvCxnSpPr>
          <p:nvPr/>
        </p:nvCxnSpPr>
        <p:spPr>
          <a:xfrm>
            <a:off x="7884368" y="3213542"/>
            <a:ext cx="216024" cy="34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18" idx="1"/>
          </p:cNvCxnSpPr>
          <p:nvPr/>
        </p:nvCxnSpPr>
        <p:spPr>
          <a:xfrm>
            <a:off x="7884368" y="3356992"/>
            <a:ext cx="383086" cy="2208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6372200" y="5157192"/>
            <a:ext cx="1197627" cy="28803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Oval 19"/>
          <p:cNvSpPr/>
          <p:nvPr/>
        </p:nvSpPr>
        <p:spPr>
          <a:xfrm>
            <a:off x="6444208" y="5912833"/>
            <a:ext cx="1413651" cy="32593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25" name="Straight Connector 24"/>
          <p:cNvCxnSpPr>
            <a:endCxn id="19" idx="3"/>
          </p:cNvCxnSpPr>
          <p:nvPr/>
        </p:nvCxnSpPr>
        <p:spPr>
          <a:xfrm flipV="1">
            <a:off x="5913667" y="5403043"/>
            <a:ext cx="633921" cy="1312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20" idx="2"/>
          </p:cNvCxnSpPr>
          <p:nvPr/>
        </p:nvCxnSpPr>
        <p:spPr>
          <a:xfrm>
            <a:off x="5911224" y="5657938"/>
            <a:ext cx="532984" cy="4178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5846967" y="3577864"/>
            <a:ext cx="1197627" cy="28803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30" name="Straight Connector 29"/>
          <p:cNvCxnSpPr>
            <a:stCxn id="31" idx="4"/>
          </p:cNvCxnSpPr>
          <p:nvPr/>
        </p:nvCxnSpPr>
        <p:spPr>
          <a:xfrm flipH="1">
            <a:off x="5911224" y="3865896"/>
            <a:ext cx="534557" cy="2111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672" name="Rectangle 28671"/>
          <p:cNvSpPr/>
          <p:nvPr/>
        </p:nvSpPr>
        <p:spPr>
          <a:xfrm>
            <a:off x="521494" y="5093713"/>
            <a:ext cx="1839271" cy="5338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Apartment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28673" name="Flowchart: Decision 28672"/>
          <p:cNvSpPr/>
          <p:nvPr/>
        </p:nvSpPr>
        <p:spPr>
          <a:xfrm>
            <a:off x="218981" y="3833573"/>
            <a:ext cx="1433230" cy="64807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28675" name="Straight Connector 28674"/>
          <p:cNvCxnSpPr>
            <a:stCxn id="28672" idx="0"/>
            <a:endCxn id="28673" idx="2"/>
          </p:cNvCxnSpPr>
          <p:nvPr/>
        </p:nvCxnSpPr>
        <p:spPr>
          <a:xfrm flipH="1" flipV="1">
            <a:off x="935596" y="4481645"/>
            <a:ext cx="505534" cy="6120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679" name="Straight Connector 28678"/>
          <p:cNvCxnSpPr>
            <a:stCxn id="28673" idx="0"/>
          </p:cNvCxnSpPr>
          <p:nvPr/>
        </p:nvCxnSpPr>
        <p:spPr>
          <a:xfrm flipV="1">
            <a:off x="935596" y="2422415"/>
            <a:ext cx="424498" cy="14111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32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74763" y="-24"/>
            <a:ext cx="7107237" cy="838200"/>
          </a:xfrm>
        </p:spPr>
        <p:txBody>
          <a:bodyPr/>
          <a:lstStyle/>
          <a:p>
            <a:r>
              <a:rPr lang="th-TH" sz="4000" b="1" dirty="0" smtClean="0">
                <a:solidFill>
                  <a:schemeClr val="tx1"/>
                </a:solidFill>
                <a:latin typeface="BrowalliaUPC" pitchFamily="34" charset="-34"/>
                <a:cs typeface="BrowalliaUPC" pitchFamily="34" charset="-34"/>
              </a:rPr>
              <a:t>กรณีศึกษา</a:t>
            </a:r>
            <a:endParaRPr lang="th-TH" sz="4000" b="1" dirty="0">
              <a:solidFill>
                <a:schemeClr val="tx1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8596" y="642918"/>
            <a:ext cx="8429684" cy="6000792"/>
          </a:xfrm>
        </p:spPr>
        <p:txBody>
          <a:bodyPr>
            <a:normAutofit fontScale="77500" lnSpcReduction="20000"/>
          </a:bodyPr>
          <a:lstStyle/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th-TH" sz="3000" dirty="0" err="1" smtClean="0">
                <a:latin typeface="BrowalliaUPC" pitchFamily="34" charset="-34"/>
                <a:cs typeface="BrowalliaUPC" pitchFamily="34" charset="-34"/>
              </a:rPr>
              <a:t>เจ๊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เกี๊ยว เจ้าของอู่ซ่อมรถเฉิดฉายต้องการ ระบบจัดการอู่ซ่อมรถ ซึ่งมีความสามารถดังนี้</a:t>
            </a:r>
          </a:p>
          <a:p>
            <a:r>
              <a:rPr lang="en-US" sz="2400" dirty="0"/>
              <a:t>" </a:t>
            </a:r>
            <a:r>
              <a:rPr lang="th-TH" sz="3200" dirty="0"/>
              <a:t>ระบบอู่ซ่อมรถที่จะพัฒนาขึ้นควรที่จะสามารถจัดเก็บประวัติของลูกค้า </a:t>
            </a:r>
            <a:r>
              <a:rPr lang="th-TH" sz="3200" dirty="0">
                <a:solidFill>
                  <a:srgbClr val="FF0000"/>
                </a:solidFill>
              </a:rPr>
              <a:t>(</a:t>
            </a:r>
            <a:r>
              <a:rPr lang="en-US" sz="2400" dirty="0">
                <a:solidFill>
                  <a:srgbClr val="FF0000"/>
                </a:solidFill>
              </a:rPr>
              <a:t>customer</a:t>
            </a:r>
            <a:r>
              <a:rPr lang="en-US" sz="2400" dirty="0"/>
              <a:t>) </a:t>
            </a:r>
            <a:r>
              <a:rPr lang="th-TH" sz="3200" dirty="0"/>
              <a:t>ได้แก่ รหัสลูกค้า (</a:t>
            </a:r>
            <a:r>
              <a:rPr lang="en-US" sz="2400" dirty="0" err="1"/>
              <a:t>cus_id</a:t>
            </a:r>
            <a:r>
              <a:rPr lang="en-US" sz="2400" dirty="0"/>
              <a:t>) </a:t>
            </a:r>
            <a:r>
              <a:rPr lang="th-TH" sz="3200" dirty="0"/>
              <a:t>ชื่อ(</a:t>
            </a:r>
            <a:r>
              <a:rPr lang="en-US" sz="2400" dirty="0" err="1"/>
              <a:t>cus_name</a:t>
            </a:r>
            <a:r>
              <a:rPr lang="en-US" sz="2400" dirty="0"/>
              <a:t>) </a:t>
            </a:r>
            <a:r>
              <a:rPr lang="th-TH" sz="3200" dirty="0"/>
              <a:t>ที่อยู่(</a:t>
            </a:r>
            <a:r>
              <a:rPr lang="en-US" sz="2400" dirty="0" err="1"/>
              <a:t>cus_address</a:t>
            </a:r>
            <a:r>
              <a:rPr lang="en-US" sz="2400" dirty="0"/>
              <a:t>) </a:t>
            </a:r>
            <a:r>
              <a:rPr lang="th-TH" sz="3200" dirty="0"/>
              <a:t>หมายเลขโทรศัพท์(</a:t>
            </a:r>
            <a:r>
              <a:rPr lang="en-US" sz="2400" dirty="0" err="1"/>
              <a:t>cus_phone</a:t>
            </a:r>
            <a:r>
              <a:rPr lang="en-US" sz="2400" dirty="0"/>
              <a:t>) </a:t>
            </a:r>
            <a:r>
              <a:rPr lang="th-TH" sz="3200" dirty="0"/>
              <a:t>และยอดค่าใช้บริการที่ยังไม่ได้ชำระ (</a:t>
            </a:r>
            <a:r>
              <a:rPr lang="en-US" sz="2400" dirty="0"/>
              <a:t>balance) </a:t>
            </a:r>
            <a:r>
              <a:rPr lang="th-TH" sz="3200" dirty="0"/>
              <a:t>ตลอดจนข้อมูลของ </a:t>
            </a:r>
            <a:r>
              <a:rPr lang="th-TH" sz="3200" dirty="0">
                <a:solidFill>
                  <a:srgbClr val="FF0000"/>
                </a:solidFill>
              </a:rPr>
              <a:t>รถยนต์(</a:t>
            </a:r>
            <a:r>
              <a:rPr lang="en-US" sz="2400" dirty="0">
                <a:solidFill>
                  <a:srgbClr val="FF0000"/>
                </a:solidFill>
              </a:rPr>
              <a:t>car) </a:t>
            </a:r>
            <a:r>
              <a:rPr lang="th-TH" sz="3200" dirty="0"/>
              <a:t>ได้แก่ ทะเบียน รถยนต์(</a:t>
            </a:r>
            <a:r>
              <a:rPr lang="en-US" sz="2400" dirty="0" err="1"/>
              <a:t>reg_no</a:t>
            </a:r>
            <a:r>
              <a:rPr lang="en-US" sz="2400" dirty="0"/>
              <a:t>) </a:t>
            </a:r>
            <a:r>
              <a:rPr lang="th-TH" sz="3200" dirty="0"/>
              <a:t>ยี่ห้อ (</a:t>
            </a:r>
            <a:r>
              <a:rPr lang="en-US" sz="2400" dirty="0"/>
              <a:t>make) </a:t>
            </a:r>
            <a:r>
              <a:rPr lang="th-TH" sz="3200" dirty="0"/>
              <a:t>รุ่น (</a:t>
            </a:r>
            <a:r>
              <a:rPr lang="en-US" sz="2400" dirty="0"/>
              <a:t>model) </a:t>
            </a:r>
            <a:r>
              <a:rPr lang="th-TH" sz="3200" dirty="0"/>
              <a:t>สี (</a:t>
            </a:r>
            <a:r>
              <a:rPr lang="en-US" sz="2400" dirty="0"/>
              <a:t>color) </a:t>
            </a:r>
            <a:r>
              <a:rPr lang="th-TH" sz="3200" dirty="0"/>
              <a:t>และปีที่ผลิต (</a:t>
            </a:r>
            <a:r>
              <a:rPr lang="en-US" sz="2400" dirty="0"/>
              <a:t>year) </a:t>
            </a:r>
          </a:p>
          <a:p>
            <a:r>
              <a:rPr lang="th-TH" sz="3200" dirty="0" smtClean="0"/>
              <a:t>อู่ซ่อม</a:t>
            </a:r>
            <a:r>
              <a:rPr lang="th-TH" sz="3200" dirty="0"/>
              <a:t>รถของดิฉันให้บริการการซ่อมที่ดีและมีคุณภาพเสมอ</a:t>
            </a:r>
            <a:r>
              <a:rPr lang="th-TH" sz="2400" dirty="0"/>
              <a:t> </a:t>
            </a:r>
            <a:r>
              <a:rPr lang="th-TH" sz="3200" dirty="0"/>
              <a:t> ในการนำรถยนต์เข้ารับการซ่อมแต่ละครั้ง จะมีช่างเข้ามารับซ่อม เพราะฉะนั้นระบบควรต้องจัดเก็บ</a:t>
            </a:r>
            <a:r>
              <a:rPr lang="th-TH" sz="3200" dirty="0">
                <a:solidFill>
                  <a:srgbClr val="FF0000"/>
                </a:solidFill>
              </a:rPr>
              <a:t>ข้อมูลช่างซ่อม</a:t>
            </a:r>
            <a:r>
              <a:rPr lang="th-TH" sz="3200" dirty="0"/>
              <a:t>ด้วย โดยจัดเก็บรหัสช่างซ่อม (</a:t>
            </a:r>
            <a:r>
              <a:rPr lang="en-US" sz="2400" dirty="0" err="1"/>
              <a:t>mech_id</a:t>
            </a:r>
            <a:r>
              <a:rPr lang="en-US" sz="2400" dirty="0"/>
              <a:t>) </a:t>
            </a:r>
            <a:r>
              <a:rPr lang="th-TH" sz="3200" dirty="0"/>
              <a:t>ชื่อ (</a:t>
            </a:r>
            <a:r>
              <a:rPr lang="en-US" sz="2400" dirty="0" err="1"/>
              <a:t>mech_name</a:t>
            </a:r>
            <a:r>
              <a:rPr lang="en-US" sz="2400" dirty="0"/>
              <a:t>) </a:t>
            </a:r>
            <a:r>
              <a:rPr lang="th-TH" sz="3200" dirty="0"/>
              <a:t>ที่อยู่ (</a:t>
            </a:r>
            <a:r>
              <a:rPr lang="en-US" sz="2400" dirty="0" err="1"/>
              <a:t>mech_address</a:t>
            </a:r>
            <a:r>
              <a:rPr lang="en-US" sz="2400" dirty="0"/>
              <a:t>) </a:t>
            </a:r>
            <a:r>
              <a:rPr lang="th-TH" sz="3200" dirty="0"/>
              <a:t>หมายเลขโทรศัพท์ (</a:t>
            </a:r>
            <a:r>
              <a:rPr lang="en-US" sz="2400" dirty="0" err="1"/>
              <a:t>mech_phone</a:t>
            </a:r>
            <a:r>
              <a:rPr lang="en-US" sz="2400" dirty="0"/>
              <a:t>) </a:t>
            </a:r>
            <a:r>
              <a:rPr lang="th-TH" sz="3200" dirty="0"/>
              <a:t>เงินเดือน (</a:t>
            </a:r>
            <a:r>
              <a:rPr lang="en-US" sz="2400" dirty="0"/>
              <a:t>salary) </a:t>
            </a:r>
            <a:r>
              <a:rPr lang="th-TH" sz="2400" dirty="0" smtClean="0"/>
              <a:t>วุฒิการศึกษา (</a:t>
            </a:r>
            <a:r>
              <a:rPr lang="en-US" sz="2400" dirty="0" err="1" smtClean="0"/>
              <a:t>mech_degree</a:t>
            </a:r>
            <a:r>
              <a:rPr lang="th-TH" sz="2400" dirty="0" smtClean="0"/>
              <a:t>)</a:t>
            </a:r>
            <a:r>
              <a:rPr lang="en-US" sz="2400" dirty="0" smtClean="0"/>
              <a:t> </a:t>
            </a:r>
            <a:r>
              <a:rPr lang="th-TH" sz="3200" dirty="0" smtClean="0"/>
              <a:t>และ</a:t>
            </a:r>
            <a:r>
              <a:rPr lang="th-TH" sz="3200" dirty="0"/>
              <a:t>ยี่ห้อของรถที่ช่างมีความชำนาญ (</a:t>
            </a:r>
            <a:r>
              <a:rPr lang="en-US" sz="2400" dirty="0"/>
              <a:t>skills) </a:t>
            </a:r>
          </a:p>
          <a:p>
            <a:r>
              <a:rPr lang="th-TH" sz="3200" dirty="0"/>
              <a:t>ในการ</a:t>
            </a:r>
            <a:r>
              <a:rPr lang="th-TH" sz="3200" dirty="0">
                <a:solidFill>
                  <a:srgbClr val="FF0000"/>
                </a:solidFill>
              </a:rPr>
              <a:t>เข้าซ่อมทุก</a:t>
            </a:r>
            <a:r>
              <a:rPr lang="th-TH" sz="3200" dirty="0"/>
              <a:t>ครั้ง ระบบจะต้องจัดเก็บวันที่นำซ่อม (</a:t>
            </a:r>
            <a:r>
              <a:rPr lang="en-US" sz="2400" dirty="0" err="1"/>
              <a:t>date_in</a:t>
            </a:r>
            <a:r>
              <a:rPr lang="en-US" sz="2400" dirty="0"/>
              <a:t>) </a:t>
            </a:r>
            <a:r>
              <a:rPr lang="th-TH" sz="3200" dirty="0"/>
              <a:t>วันที่ซ่อมเสร็จ (</a:t>
            </a:r>
            <a:r>
              <a:rPr lang="en-US" sz="2400" dirty="0" err="1"/>
              <a:t>date_out</a:t>
            </a:r>
            <a:r>
              <a:rPr lang="en-US" sz="2400" dirty="0"/>
              <a:t>) </a:t>
            </a:r>
            <a:r>
              <a:rPr lang="th-TH" sz="3200" dirty="0"/>
              <a:t>รายละเอียดการซ่อม (</a:t>
            </a:r>
            <a:r>
              <a:rPr lang="en-US" sz="2400" dirty="0" err="1"/>
              <a:t>rep_details</a:t>
            </a:r>
            <a:r>
              <a:rPr lang="en-US" sz="2400" dirty="0"/>
              <a:t>) </a:t>
            </a:r>
            <a:r>
              <a:rPr lang="th-TH" sz="3200" dirty="0"/>
              <a:t>และค่าใช้จ่ายการซ่อมในแต่ละรายการ (</a:t>
            </a:r>
            <a:r>
              <a:rPr lang="en-US" sz="2400" dirty="0"/>
              <a:t>price) </a:t>
            </a:r>
            <a:r>
              <a:rPr lang="th-TH" sz="3200" dirty="0"/>
              <a:t>ด้วย </a:t>
            </a:r>
            <a:r>
              <a:rPr lang="th-TH" sz="3200" dirty="0" smtClean="0"/>
              <a:t>เลขที่การซ่อม </a:t>
            </a:r>
            <a:r>
              <a:rPr lang="en-US" sz="3200" dirty="0" smtClean="0"/>
              <a:t>(</a:t>
            </a:r>
            <a:r>
              <a:rPr lang="en-US" sz="3200" i="1" u="sng" dirty="0" err="1" smtClean="0"/>
              <a:t>rep_no</a:t>
            </a:r>
            <a:r>
              <a:rPr lang="en-US" sz="3200" i="1" u="sng" dirty="0" smtClean="0"/>
              <a:t>)</a:t>
            </a:r>
            <a:endParaRPr lang="en-US" sz="2400" i="1" u="sng" dirty="0"/>
          </a:p>
          <a:p>
            <a:r>
              <a:rPr lang="th-TH" sz="3200" dirty="0"/>
              <a:t>นอกจากนี้ เมื่อซ่อมเสร็จ ระบบจะต้องออก</a:t>
            </a:r>
            <a:r>
              <a:rPr lang="th-TH" sz="3200" dirty="0">
                <a:solidFill>
                  <a:srgbClr val="FF0000"/>
                </a:solidFill>
              </a:rPr>
              <a:t>ใบเสร็จที่มีรายละเอียด</a:t>
            </a:r>
            <a:r>
              <a:rPr lang="th-TH" sz="3200" dirty="0"/>
              <a:t>ต่างๆ เช่น ราคาค่าซ่อมรวมทั้งหมด (</a:t>
            </a:r>
            <a:r>
              <a:rPr lang="en-US" sz="2400" dirty="0" err="1"/>
              <a:t>sumprice</a:t>
            </a:r>
            <a:r>
              <a:rPr lang="th-TH" sz="3200" dirty="0"/>
              <a:t>) ภาษี (</a:t>
            </a:r>
            <a:r>
              <a:rPr lang="en-US" sz="2400" dirty="0"/>
              <a:t>vat</a:t>
            </a:r>
            <a:r>
              <a:rPr lang="th-TH" sz="3200" dirty="0"/>
              <a:t>) ส่วนลด</a:t>
            </a:r>
            <a:r>
              <a:rPr lang="th-TH" sz="2400" dirty="0"/>
              <a:t> </a:t>
            </a:r>
            <a:r>
              <a:rPr lang="th-TH" sz="3200" dirty="0"/>
              <a:t>(</a:t>
            </a:r>
            <a:r>
              <a:rPr lang="en-US" sz="2400" dirty="0"/>
              <a:t>discount</a:t>
            </a:r>
            <a:r>
              <a:rPr lang="th-TH" sz="3200" dirty="0"/>
              <a:t>) ราคาสุทธิที่ลูกค้าต้องจ่าย (</a:t>
            </a:r>
            <a:r>
              <a:rPr lang="en-US" sz="2400" dirty="0" err="1"/>
              <a:t>netprice</a:t>
            </a:r>
            <a:r>
              <a:rPr lang="en-US" sz="2400" dirty="0" smtClean="0"/>
              <a:t>) </a:t>
            </a:r>
            <a:r>
              <a:rPr lang="th-TH" sz="2400" u="sng" dirty="0" smtClean="0"/>
              <a:t>เลขที่ใบเสร็จ</a:t>
            </a:r>
            <a:r>
              <a:rPr lang="en-US" sz="2400" u="sng" dirty="0" smtClean="0"/>
              <a:t> (</a:t>
            </a:r>
            <a:r>
              <a:rPr lang="en-US" sz="2400" u="sng" dirty="0" err="1" smtClean="0"/>
              <a:t>R_no</a:t>
            </a:r>
            <a:r>
              <a:rPr lang="en-US" sz="2400" u="sng" dirty="0" smtClean="0"/>
              <a:t>)</a:t>
            </a:r>
            <a:endParaRPr lang="en-US" sz="2400" u="sng" dirty="0"/>
          </a:p>
          <a:p>
            <a:r>
              <a:rPr lang="th-TH" sz="3200" dirty="0"/>
              <a:t>ระบบดังกล่าวดิฉันคิดว่า จะใช้ประโยชน์ในการจัดสรรช่างสำหรับซ่อมรถ แสดงรายการของรถที่อยู่ระหว่างซ่อม และออกใบเสร็จได้</a:t>
            </a:r>
            <a:r>
              <a:rPr lang="en-US" sz="2400" dirty="0"/>
              <a:t>” </a:t>
            </a:r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75</a:t>
            </a:fld>
            <a:endParaRPr lang="th-TH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252413" y="3263900"/>
            <a:ext cx="10045701" cy="2808288"/>
          </a:xfrm>
        </p:spPr>
        <p:txBody>
          <a:bodyPr>
            <a:normAutofit fontScale="90000"/>
          </a:bodyPr>
          <a:lstStyle/>
          <a:p>
            <a:pPr algn="ctr" eaLnBrk="1" hangingPunct="1">
              <a:defRPr/>
            </a:pPr>
            <a:r>
              <a:rPr lang="th-TH" altLang="th-TH" sz="49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Cordia New" panose="020B0304020202020204" pitchFamily="34" charset="-34"/>
              </a:rPr>
              <a:t>แบบจำลอง </a:t>
            </a:r>
            <a:r>
              <a:rPr lang="en-US" altLang="th-TH" sz="49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Cordia New" panose="020B0304020202020204" pitchFamily="34" charset="-34"/>
              </a:rPr>
              <a:t>E-R</a:t>
            </a:r>
            <a:br>
              <a:rPr lang="en-US" altLang="th-TH" sz="49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Cordia New" panose="020B0304020202020204" pitchFamily="34" charset="-34"/>
              </a:rPr>
            </a:br>
            <a:r>
              <a:rPr lang="en-US" altLang="th-TH" sz="49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Cordia New" panose="020B0304020202020204" pitchFamily="34" charset="-34"/>
              </a:rPr>
              <a:t> </a:t>
            </a:r>
            <a:r>
              <a:rPr lang="th-TH" altLang="th-TH" sz="49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Cordia New" panose="020B0304020202020204" pitchFamily="34" charset="-34"/>
              </a:rPr>
              <a:t>(</a:t>
            </a:r>
            <a:r>
              <a:rPr lang="en-US" altLang="th-TH" sz="49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Cordia New" panose="020B0304020202020204" pitchFamily="34" charset="-34"/>
              </a:rPr>
              <a:t>Entity-Relationship Model</a:t>
            </a:r>
            <a:r>
              <a:rPr lang="th-TH" altLang="th-TH" sz="49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Cordia New" panose="020B0304020202020204" pitchFamily="34" charset="-34"/>
              </a:rPr>
              <a:t>)</a:t>
            </a:r>
            <a:br>
              <a:rPr lang="th-TH" altLang="th-TH" sz="49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Cordia New" panose="020B0304020202020204" pitchFamily="34" charset="-34"/>
              </a:rPr>
            </a:br>
            <a:r>
              <a:rPr lang="th-TH" altLang="th-TH" sz="49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Cordia New" panose="020B0304020202020204" pitchFamily="34" charset="-34"/>
              </a:rPr>
              <a:t>(แบบ </a:t>
            </a:r>
            <a:r>
              <a:rPr lang="en-US" altLang="th-TH" sz="49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Cordia New" panose="020B0304020202020204" pitchFamily="34" charset="-34"/>
              </a:rPr>
              <a:t>Crow’s Foot)</a:t>
            </a:r>
            <a:r>
              <a:rPr lang="en-US" altLang="th-TH" sz="4900" b="1" smtClean="0">
                <a:solidFill>
                  <a:srgbClr val="FF719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dia New" panose="020B0304020202020204" pitchFamily="34" charset="-34"/>
              </a:rPr>
              <a:t/>
            </a:r>
            <a:br>
              <a:rPr lang="en-US" altLang="th-TH" sz="4900" b="1" smtClean="0">
                <a:solidFill>
                  <a:srgbClr val="FF719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dia New" panose="020B0304020202020204" pitchFamily="34" charset="-34"/>
              </a:rPr>
            </a:br>
            <a:r>
              <a:rPr lang="en-US" altLang="th-TH" sz="4900" b="1" smtClean="0">
                <a:solidFill>
                  <a:srgbClr val="FF719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dia New" panose="020B0304020202020204" pitchFamily="34" charset="-34"/>
              </a:rPr>
              <a:t/>
            </a:r>
            <a:br>
              <a:rPr lang="en-US" altLang="th-TH" sz="4900" b="1" smtClean="0">
                <a:solidFill>
                  <a:srgbClr val="FF719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dia New" panose="020B0304020202020204" pitchFamily="34" charset="-34"/>
              </a:rPr>
            </a:br>
            <a:r>
              <a:rPr lang="th-TH" altLang="th-TH" sz="49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dia New" panose="020B0304020202020204" pitchFamily="34" charset="-34"/>
              </a:rPr>
              <a:t/>
            </a:r>
            <a:br>
              <a:rPr lang="th-TH" altLang="th-TH" sz="4900" b="1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rdia New" panose="020B0304020202020204" pitchFamily="34" charset="-34"/>
              </a:rPr>
            </a:br>
            <a:r>
              <a:rPr lang="th-TH" altLang="th-TH" sz="49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Cordia New" panose="020B0304020202020204" pitchFamily="34" charset="-34"/>
              </a:rPr>
              <a:t/>
            </a:r>
            <a:br>
              <a:rPr lang="th-TH" altLang="th-TH" sz="4900" b="1" smtClean="0">
                <a:effectLst>
                  <a:outerShdw blurRad="38100" dist="38100" dir="2700000" algn="tl">
                    <a:srgbClr val="C0C0C0"/>
                  </a:outerShdw>
                </a:effectLst>
                <a:latin typeface="Cordia New" panose="020B0304020202020204" pitchFamily="34" charset="-34"/>
              </a:rPr>
            </a:br>
            <a:endParaRPr lang="th-TH" altLang="th-TH" sz="4900" b="1" smtClean="0">
              <a:effectLst>
                <a:outerShdw blurRad="38100" dist="38100" dir="2700000" algn="tl">
                  <a:srgbClr val="C0C0C0"/>
                </a:outerShdw>
              </a:effectLst>
              <a:latin typeface="Cordia New" panose="020B0304020202020204" pitchFamily="34" charset="-34"/>
            </a:endParaRPr>
          </a:p>
        </p:txBody>
      </p:sp>
      <p:pic>
        <p:nvPicPr>
          <p:cNvPr id="10243" name="Picture 5" descr="C:\Users\AloHA\Pictures\คอมพิวเตอร์\original_compu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437063"/>
            <a:ext cx="1489075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Slide Number Placeholder 4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048EFE69-9405-4ABF-A373-D98E7855028E}" type="slidenum">
              <a:rPr lang="en-US" altLang="th-TH" sz="1800" smtClean="0">
                <a:solidFill>
                  <a:schemeClr val="bg1"/>
                </a:solidFill>
              </a:rPr>
              <a:pPr/>
              <a:t>76</a:t>
            </a:fld>
            <a:endParaRPr lang="en-US" altLang="th-TH" sz="180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97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485775"/>
            <a:ext cx="7761287" cy="1143000"/>
          </a:xfrm>
        </p:spPr>
        <p:txBody>
          <a:bodyPr/>
          <a:lstStyle/>
          <a:p>
            <a:r>
              <a:rPr lang="en-US" altLang="th-TH" sz="4400" b="1" smtClean="0">
                <a:solidFill>
                  <a:schemeClr val="tx1"/>
                </a:solidFill>
                <a:latin typeface="Cordia New" panose="020B0304020202020204" pitchFamily="34" charset="-34"/>
              </a:rPr>
              <a:t>E-R Model</a:t>
            </a:r>
            <a:endParaRPr lang="th-TH" altLang="th-TH" sz="4400" b="1" smtClean="0">
              <a:solidFill>
                <a:schemeClr val="tx1"/>
              </a:solidFill>
              <a:latin typeface="Cordia New" panose="020B0304020202020204" pitchFamily="34" charset="-34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1836738" y="2276475"/>
            <a:ext cx="5616575" cy="504825"/>
          </a:xfrm>
        </p:spPr>
        <p:txBody>
          <a:bodyPr/>
          <a:lstStyle/>
          <a:p>
            <a:pPr marL="107950" indent="0">
              <a:lnSpc>
                <a:spcPct val="90000"/>
              </a:lnSpc>
              <a:spcBef>
                <a:spcPts val="1200"/>
              </a:spcBef>
              <a:buFont typeface="Georgia" panose="02040502050405020303" pitchFamily="18" charset="0"/>
              <a:buNone/>
            </a:pPr>
            <a:r>
              <a:rPr lang="th-TH" altLang="th-TH" b="1" smtClean="0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แบบจำลอง </a:t>
            </a:r>
            <a:r>
              <a:rPr lang="en-US" altLang="th-TH" b="1" smtClean="0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E-R </a:t>
            </a:r>
            <a:r>
              <a:rPr lang="th-TH" altLang="th-TH" b="1" smtClean="0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แบบ </a:t>
            </a:r>
            <a:r>
              <a:rPr lang="en-US" altLang="th-TH" b="1" smtClean="0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Chen Model </a:t>
            </a:r>
            <a:r>
              <a:rPr lang="th-TH" altLang="th-TH" b="1" smtClean="0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(แบบดั้งเดิม)</a:t>
            </a:r>
          </a:p>
          <a:p>
            <a:pPr marL="107950" indent="0">
              <a:lnSpc>
                <a:spcPct val="90000"/>
              </a:lnSpc>
              <a:buFont typeface="Wingdings" panose="05000000000000000000" pitchFamily="2" charset="2"/>
              <a:buNone/>
            </a:pPr>
            <a:endParaRPr lang="th-TH" altLang="th-TH" sz="3200" smtClean="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107950" indent="0">
              <a:lnSpc>
                <a:spcPct val="90000"/>
              </a:lnSpc>
              <a:buFont typeface="Wingdings" panose="05000000000000000000" pitchFamily="2" charset="2"/>
              <a:buNone/>
            </a:pPr>
            <a:endParaRPr lang="th-TH" altLang="th-TH" sz="3200" smtClean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2292" name="Slide Number Placeholder 1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  <a:normAutofit fontScale="62500" lnSpcReduction="20000"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38CC85B2-3BFC-47A6-8A6C-B70F1E23EAEB}" type="slidenum">
              <a:rPr lang="en-US" altLang="th-TH" sz="1800" smtClean="0">
                <a:solidFill>
                  <a:srgbClr val="FFFFFF"/>
                </a:solidFill>
              </a:rPr>
              <a:pPr/>
              <a:t>77</a:t>
            </a:fld>
            <a:endParaRPr lang="en-US" altLang="th-TH" sz="1800" smtClean="0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484438" y="4033838"/>
            <a:ext cx="49688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5590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7225" indent="-24638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Georgia" panose="02040502050405020303" pitchFamily="18" charset="0"/>
              <a:buChar char="▫"/>
              <a:defRPr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2655" indent="-21907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830" indent="-200025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1"/>
              </a:buClr>
              <a:buFont typeface="Wingdings 2" panose="05020102010507070707" pitchFamily="18" charset="2"/>
              <a:buChar char="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380" indent="-18288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 kern="1200">
                <a:solidFill>
                  <a:srgbClr val="E66C7D"/>
                </a:solidFill>
                <a:latin typeface="+mn-lt"/>
                <a:ea typeface="+mn-ea"/>
                <a:cs typeface="+mn-cs"/>
              </a:defRPr>
            </a:lvl5pPr>
            <a:lvl6pPr marL="160909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 panose="02040502050405020303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 panose="02040502050405020303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30095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 panose="02040502050405020303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 panose="02040502050405020303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220" indent="0">
              <a:lnSpc>
                <a:spcPct val="90000"/>
              </a:lnSpc>
              <a:spcBef>
                <a:spcPts val="1200"/>
              </a:spcBef>
              <a:buFont typeface="Georgia" panose="02040502050405020303" pitchFamily="18" charset="0"/>
              <a:buNone/>
              <a:defRPr/>
            </a:pPr>
            <a:r>
              <a:rPr lang="th-TH" b="1" dirty="0" smtClean="0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แบบจำลอง </a:t>
            </a:r>
            <a:r>
              <a:rPr lang="en-US" b="1" dirty="0" smtClean="0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E-R </a:t>
            </a:r>
            <a:r>
              <a:rPr lang="th-TH" b="1" dirty="0" smtClean="0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แบบ </a:t>
            </a:r>
            <a:r>
              <a:rPr lang="en-US" b="1" dirty="0" smtClean="0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Crow’s Foot</a:t>
            </a:r>
            <a:endParaRPr lang="th-TH" b="1" dirty="0" smtClean="0">
              <a:solidFill>
                <a:srgbClr val="0070C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0" indent="0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th-TH" sz="3200" dirty="0" smtClean="0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marL="0" indent="0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th-TH" sz="3200" dirty="0" smtClean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" name="Down Arrow 1"/>
          <p:cNvSpPr/>
          <p:nvPr/>
        </p:nvSpPr>
        <p:spPr>
          <a:xfrm>
            <a:off x="4284663" y="2997200"/>
            <a:ext cx="539750" cy="7921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419623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1143000"/>
            <a:ext cx="8501062" cy="494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260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620713"/>
            <a:ext cx="8229600" cy="1066800"/>
          </a:xfrm>
        </p:spPr>
        <p:txBody>
          <a:bodyPr/>
          <a:lstStyle/>
          <a:p>
            <a:r>
              <a:rPr lang="th-TH" altLang="th-TH" sz="4400" b="1" smtClean="0">
                <a:solidFill>
                  <a:schemeClr val="tx1"/>
                </a:solidFill>
                <a:latin typeface="Cordia New" panose="020B0304020202020204" pitchFamily="34" charset="-34"/>
              </a:rPr>
              <a:t>ส่วนประกอบของ </a:t>
            </a:r>
            <a:r>
              <a:rPr lang="en-US" altLang="th-TH" sz="4400" b="1" smtClean="0">
                <a:solidFill>
                  <a:schemeClr val="tx1"/>
                </a:solidFill>
                <a:latin typeface="Cordia New" panose="020B0304020202020204" pitchFamily="34" charset="-34"/>
              </a:rPr>
              <a:t>E-R Model</a:t>
            </a:r>
            <a:endParaRPr lang="th-TH" altLang="th-TH" sz="4400" b="1" smtClean="0">
              <a:solidFill>
                <a:schemeClr val="tx1"/>
              </a:solidFill>
              <a:latin typeface="Cordia New" panose="020B0304020202020204" pitchFamily="34" charset="-34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727075" y="1989138"/>
            <a:ext cx="7772400" cy="4040187"/>
          </a:xfrm>
        </p:spPr>
        <p:txBody>
          <a:bodyPr/>
          <a:lstStyle/>
          <a:p>
            <a:pPr>
              <a:buFont typeface="Georgia" panose="02040502050405020303" pitchFamily="18" charset="0"/>
              <a:buNone/>
            </a:pPr>
            <a:r>
              <a:rPr lang="en-US" altLang="th-TH" b="1" smtClean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E-R Model</a:t>
            </a:r>
            <a:r>
              <a:rPr lang="en-US" altLang="th-TH" smtClean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altLang="th-TH" smtClean="0">
                <a:latin typeface="Cordia New" panose="020B0304020202020204" pitchFamily="34" charset="-34"/>
                <a:cs typeface="Cordia New" panose="020B0304020202020204" pitchFamily="34" charset="-34"/>
              </a:rPr>
              <a:t>มีส่วนประกอบสำคัญ </a:t>
            </a:r>
            <a:r>
              <a:rPr lang="en-US" altLang="th-TH" smtClean="0">
                <a:latin typeface="Cordia New" panose="020B0304020202020204" pitchFamily="34" charset="-34"/>
                <a:cs typeface="Cordia New" panose="020B0304020202020204" pitchFamily="34" charset="-34"/>
              </a:rPr>
              <a:t>3 </a:t>
            </a:r>
            <a:r>
              <a:rPr lang="th-TH" altLang="th-TH" smtClean="0">
                <a:latin typeface="Cordia New" panose="020B0304020202020204" pitchFamily="34" charset="-34"/>
                <a:cs typeface="Cordia New" panose="020B0304020202020204" pitchFamily="34" charset="-34"/>
              </a:rPr>
              <a:t>ส่วน ดังนี้</a:t>
            </a:r>
          </a:p>
          <a:p>
            <a:pPr>
              <a:buFont typeface="Georgia" panose="02040502050405020303" pitchFamily="18" charset="0"/>
              <a:buNone/>
            </a:pPr>
            <a:r>
              <a:rPr lang="en-US" altLang="th-TH" smtClean="0">
                <a:latin typeface="Cordia New" panose="020B0304020202020204" pitchFamily="34" charset="-34"/>
                <a:cs typeface="Cordia New" panose="020B0304020202020204" pitchFamily="34" charset="-34"/>
              </a:rPr>
              <a:t>1. </a:t>
            </a:r>
            <a:r>
              <a:rPr lang="th-TH" altLang="th-TH" smtClean="0">
                <a:latin typeface="Cordia New" panose="020B0304020202020204" pitchFamily="34" charset="-34"/>
                <a:cs typeface="Cordia New" panose="020B0304020202020204" pitchFamily="34" charset="-34"/>
              </a:rPr>
              <a:t>เอ็นทิตี้ </a:t>
            </a:r>
            <a:r>
              <a:rPr lang="en-US" altLang="th-TH" smtClean="0">
                <a:latin typeface="Cordia New" panose="020B0304020202020204" pitchFamily="34" charset="-34"/>
                <a:cs typeface="Cordia New" panose="020B0304020202020204" pitchFamily="34" charset="-34"/>
              </a:rPr>
              <a:t>(Entity)</a:t>
            </a:r>
          </a:p>
          <a:p>
            <a:pPr>
              <a:buFont typeface="Georgia" panose="02040502050405020303" pitchFamily="18" charset="0"/>
              <a:buNone/>
            </a:pPr>
            <a:r>
              <a:rPr lang="en-US" altLang="th-TH" smtClean="0">
                <a:latin typeface="Cordia New" panose="020B0304020202020204" pitchFamily="34" charset="-34"/>
                <a:cs typeface="Cordia New" panose="020B0304020202020204" pitchFamily="34" charset="-34"/>
              </a:rPr>
              <a:t>2. </a:t>
            </a:r>
            <a:r>
              <a:rPr lang="th-TH" altLang="th-TH" smtClean="0">
                <a:latin typeface="Cordia New" panose="020B0304020202020204" pitchFamily="34" charset="-34"/>
                <a:cs typeface="Cordia New" panose="020B0304020202020204" pitchFamily="34" charset="-34"/>
              </a:rPr>
              <a:t>แอททริบิวท์ </a:t>
            </a:r>
            <a:r>
              <a:rPr lang="en-US" altLang="th-TH" smtClean="0">
                <a:latin typeface="Cordia New" panose="020B0304020202020204" pitchFamily="34" charset="-34"/>
                <a:cs typeface="Cordia New" panose="020B0304020202020204" pitchFamily="34" charset="-34"/>
              </a:rPr>
              <a:t>(Attributes) </a:t>
            </a:r>
          </a:p>
          <a:p>
            <a:pPr>
              <a:buFont typeface="Georgia" panose="02040502050405020303" pitchFamily="18" charset="0"/>
              <a:buNone/>
            </a:pPr>
            <a:r>
              <a:rPr lang="en-US" altLang="th-TH" smtClean="0">
                <a:latin typeface="Cordia New" panose="020B0304020202020204" pitchFamily="34" charset="-34"/>
                <a:cs typeface="Cordia New" panose="020B0304020202020204" pitchFamily="34" charset="-34"/>
              </a:rPr>
              <a:t>3. </a:t>
            </a:r>
            <a:r>
              <a:rPr lang="th-TH" altLang="th-TH" smtClean="0">
                <a:latin typeface="Cordia New" panose="020B0304020202020204" pitchFamily="34" charset="-34"/>
                <a:cs typeface="Cordia New" panose="020B0304020202020204" pitchFamily="34" charset="-34"/>
              </a:rPr>
              <a:t>ความสัมพันธ์ </a:t>
            </a:r>
            <a:r>
              <a:rPr lang="en-US" altLang="th-TH" smtClean="0">
                <a:latin typeface="Cordia New" panose="020B0304020202020204" pitchFamily="34" charset="-34"/>
                <a:cs typeface="Cordia New" panose="020B0304020202020204" pitchFamily="34" charset="-34"/>
              </a:rPr>
              <a:t>(Relationship)</a:t>
            </a:r>
          </a:p>
        </p:txBody>
      </p:sp>
      <p:sp>
        <p:nvSpPr>
          <p:cNvPr id="15364" name="Slide Number Placeholder 1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  <a:normAutofit fontScale="62500" lnSpcReduction="20000"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DCCEB541-DC0B-4C17-9B6C-58453A3C49A6}" type="slidenum">
              <a:rPr lang="en-US" altLang="th-TH" sz="1800" smtClean="0">
                <a:solidFill>
                  <a:srgbClr val="FFFFFF"/>
                </a:solidFill>
              </a:rPr>
              <a:pPr/>
              <a:t>79</a:t>
            </a:fld>
            <a:endParaRPr lang="en-US" altLang="th-TH" sz="1800" smtClean="0">
              <a:solidFill>
                <a:srgbClr val="FFFFFF"/>
              </a:solidFill>
            </a:endParaRPr>
          </a:p>
        </p:txBody>
      </p:sp>
      <p:sp>
        <p:nvSpPr>
          <p:cNvPr id="15365" name="TextBox 3"/>
          <p:cNvSpPr txBox="1">
            <a:spLocks noChangeArrowheads="1"/>
          </p:cNvSpPr>
          <p:nvPr/>
        </p:nvSpPr>
        <p:spPr bwMode="auto">
          <a:xfrm>
            <a:off x="1258888" y="4818063"/>
            <a:ext cx="1441450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/>
            <a:r>
              <a:rPr lang="th-TH" altLang="th-TH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altLang="th-TH">
                <a:latin typeface="Cordia New" panose="020B0304020202020204" pitchFamily="34" charset="-34"/>
                <a:cs typeface="Cordia New" panose="020B0304020202020204" pitchFamily="34" charset="-34"/>
              </a:rPr>
              <a:t>Entity</a:t>
            </a:r>
            <a:endParaRPr lang="th-TH" altLang="th-TH"/>
          </a:p>
        </p:txBody>
      </p:sp>
      <p:sp>
        <p:nvSpPr>
          <p:cNvPr id="15366" name="TextBox 7"/>
          <p:cNvSpPr>
            <a:spLocks noChangeArrowheads="1"/>
          </p:cNvSpPr>
          <p:nvPr/>
        </p:nvSpPr>
        <p:spPr bwMode="auto">
          <a:xfrm>
            <a:off x="6084888" y="4652963"/>
            <a:ext cx="2447925" cy="795337"/>
          </a:xfrm>
          <a:prstGeom prst="flowChartDecision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th-TH" altLang="th-TH" sz="2000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altLang="th-TH" sz="2000">
                <a:latin typeface="Cordia New" panose="020B0304020202020204" pitchFamily="34" charset="-34"/>
                <a:cs typeface="Cordia New" panose="020B0304020202020204" pitchFamily="34" charset="-34"/>
              </a:rPr>
              <a:t>Relationship</a:t>
            </a:r>
            <a:endParaRPr lang="th-TH" altLang="th-TH" sz="2000"/>
          </a:p>
        </p:txBody>
      </p:sp>
      <p:sp>
        <p:nvSpPr>
          <p:cNvPr id="15367" name="TextBox 4"/>
          <p:cNvSpPr>
            <a:spLocks noChangeArrowheads="1"/>
          </p:cNvSpPr>
          <p:nvPr/>
        </p:nvSpPr>
        <p:spPr bwMode="auto">
          <a:xfrm>
            <a:off x="3708400" y="4711700"/>
            <a:ext cx="1514475" cy="736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en-US" altLang="th-TH">
                <a:latin typeface="Cordia New" panose="020B0304020202020204" pitchFamily="34" charset="-34"/>
                <a:cs typeface="Cordia New" panose="020B0304020202020204" pitchFamily="34" charset="-34"/>
              </a:rPr>
              <a:t>Attribute</a:t>
            </a:r>
            <a:endParaRPr lang="th-TH" altLang="th-TH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383008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เอ็น</a:t>
            </a:r>
            <a:r>
              <a:rPr lang="th-TH" dirty="0" err="1" smtClean="0"/>
              <a:t>ติตี้</a:t>
            </a:r>
            <a:r>
              <a:rPr lang="th-TH" dirty="0" smtClean="0"/>
              <a:t> (</a:t>
            </a:r>
            <a:r>
              <a:rPr lang="en-US" dirty="0" smtClean="0"/>
              <a:t>Entity)</a:t>
            </a:r>
            <a:endParaRPr lang="th-TH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>
          <a:xfrm>
            <a:off x="428596" y="1500174"/>
            <a:ext cx="8337452" cy="1643074"/>
          </a:xfrm>
        </p:spPr>
        <p:txBody>
          <a:bodyPr/>
          <a:lstStyle/>
          <a:p>
            <a:r>
              <a:rPr lang="th-TH" sz="2800" b="1" dirty="0" smtClean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สัญลักษณ์ของ</a:t>
            </a:r>
            <a:r>
              <a:rPr lang="th-TH" sz="2800" b="1" dirty="0" err="1" smtClean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เอนทิ</a:t>
            </a:r>
            <a:r>
              <a:rPr lang="th-TH" sz="2800" b="1" dirty="0" smtClean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ตีใน </a:t>
            </a:r>
            <a:r>
              <a:rPr lang="en-US" sz="2800" b="1" dirty="0" smtClean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E-R Diagram </a:t>
            </a:r>
            <a:r>
              <a:rPr lang="th-TH" sz="2800" b="1" dirty="0" smtClean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endParaRPr lang="en-US" sz="2800" b="1" dirty="0" smtClean="0">
              <a:solidFill>
                <a:srgbClr val="002060"/>
              </a:solidFill>
              <a:latin typeface="BrowalliaUPC" pitchFamily="34" charset="-34"/>
              <a:cs typeface="BrowalliaUPC" pitchFamily="34" charset="-34"/>
            </a:endParaRPr>
          </a:p>
          <a:p>
            <a:r>
              <a:rPr lang="th-TH" sz="2800" dirty="0" smtClean="0">
                <a:latin typeface="BrowalliaUPC" pitchFamily="34" charset="-34"/>
                <a:cs typeface="BrowalliaUPC" pitchFamily="34" charset="-34"/>
              </a:rPr>
              <a:t>ใช้รูปสี่เหลี่ยมผืนผ้า และมีชื่อกำกับภายในเป็น คำนาม มักเขียนด้วย</a:t>
            </a:r>
            <a:r>
              <a:rPr lang="th-TH" sz="2800" dirty="0" err="1" smtClean="0">
                <a:latin typeface="BrowalliaUPC" pitchFamily="34" charset="-34"/>
                <a:cs typeface="BrowalliaUPC" pitchFamily="34" charset="-34"/>
              </a:rPr>
              <a:t>ตัวพิมพ์</a:t>
            </a:r>
            <a:r>
              <a:rPr lang="th-TH" sz="2800" dirty="0" smtClean="0">
                <a:latin typeface="BrowalliaUPC" pitchFamily="34" charset="-34"/>
                <a:cs typeface="BrowalliaUPC" pitchFamily="34" charset="-34"/>
              </a:rPr>
              <a:t>ใหญ่</a:t>
            </a:r>
            <a:endParaRPr lang="en-US" sz="2800" dirty="0" smtClean="0">
              <a:latin typeface="BrowalliaUPC" pitchFamily="34" charset="-34"/>
              <a:cs typeface="BrowalliaUPC" pitchFamily="34" charset="-34"/>
            </a:endParaRPr>
          </a:p>
          <a:p>
            <a:endParaRPr lang="th-TH" b="1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th-TH" dirty="0">
              <a:solidFill>
                <a:srgbClr val="000000"/>
              </a:solidFill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85984" y="3357562"/>
            <a:ext cx="1155700" cy="5889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eaLnBrk="0" hangingPunct="0"/>
            <a:r>
              <a:rPr lang="th-TH" sz="3200" dirty="0">
                <a:solidFill>
                  <a:srgbClr val="000000"/>
                </a:solidFill>
                <a:latin typeface="Angsana New" pitchFamily="18" charset="-34"/>
              </a:rPr>
              <a:t>นักศึกษา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5429256" y="3286124"/>
            <a:ext cx="1090363" cy="5847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eaLnBrk="0" hangingPunct="0"/>
            <a:r>
              <a:rPr lang="th-TH" sz="3200" dirty="0" smtClean="0"/>
              <a:t>อาจารย์</a:t>
            </a:r>
            <a:endParaRPr lang="th-TH" sz="3200" dirty="0">
              <a:solidFill>
                <a:srgbClr val="000000"/>
              </a:solidFill>
              <a:latin typeface="Angsana New" pitchFamily="18" charset="-34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3929058" y="3286124"/>
            <a:ext cx="1252266" cy="5847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eaLnBrk="0" hangingPunct="0"/>
            <a:r>
              <a:rPr lang="th-TH" sz="3200" dirty="0" smtClean="0"/>
              <a:t>ห้องเรียน</a:t>
            </a:r>
            <a:endParaRPr lang="th-TH" sz="3200" dirty="0">
              <a:solidFill>
                <a:srgbClr val="000000"/>
              </a:solidFill>
              <a:latin typeface="Angsana New" pitchFamily="18" charset="-34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285984" y="4143380"/>
            <a:ext cx="1417376" cy="5847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3200" dirty="0" smtClean="0">
                <a:solidFill>
                  <a:srgbClr val="000000"/>
                </a:solidFill>
                <a:latin typeface="Angsana New" pitchFamily="18" charset="-34"/>
              </a:rPr>
              <a:t>STUDENT</a:t>
            </a:r>
            <a:endParaRPr lang="th-TH" sz="3200" dirty="0">
              <a:solidFill>
                <a:srgbClr val="000000"/>
              </a:solidFill>
              <a:latin typeface="Angsana New" pitchFamily="18" charset="-34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3929058" y="4143380"/>
            <a:ext cx="1285884" cy="5847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 type="none" w="lg" len="lg"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3200" dirty="0" smtClean="0">
                <a:solidFill>
                  <a:srgbClr val="000000"/>
                </a:solidFill>
                <a:latin typeface="Angsana New" pitchFamily="18" charset="-34"/>
              </a:rPr>
              <a:t>MAJOR</a:t>
            </a:r>
            <a:endParaRPr lang="th-TH" sz="3200" dirty="0">
              <a:solidFill>
                <a:srgbClr val="000000"/>
              </a:solidFill>
              <a:latin typeface="Angsana New" pitchFamily="18" charset="-34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5429256" y="4143380"/>
            <a:ext cx="1103187" cy="5847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3200" dirty="0" smtClean="0">
                <a:solidFill>
                  <a:srgbClr val="000000"/>
                </a:solidFill>
                <a:latin typeface="Angsana New" pitchFamily="18" charset="-34"/>
              </a:rPr>
              <a:t>ORDER</a:t>
            </a:r>
            <a:endParaRPr lang="th-TH" sz="3200" dirty="0">
              <a:solidFill>
                <a:srgbClr val="000000"/>
              </a:solidFill>
              <a:latin typeface="Angsana New" pitchFamily="18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92150"/>
            <a:ext cx="8229600" cy="1069975"/>
          </a:xfrm>
        </p:spPr>
        <p:txBody>
          <a:bodyPr/>
          <a:lstStyle/>
          <a:p>
            <a:r>
              <a:rPr lang="th-TH" altLang="th-TH" sz="4400" b="1" smtClean="0">
                <a:solidFill>
                  <a:schemeClr val="tx1"/>
                </a:solidFill>
                <a:latin typeface="Cordia New" panose="020B0304020202020204" pitchFamily="34" charset="-34"/>
              </a:rPr>
              <a:t>เอ็นทิตี้ </a:t>
            </a:r>
            <a:r>
              <a:rPr lang="en-US" altLang="th-TH" sz="4400" b="1" smtClean="0">
                <a:solidFill>
                  <a:schemeClr val="tx1"/>
                </a:solidFill>
                <a:latin typeface="Cordia New" panose="020B0304020202020204" pitchFamily="34" charset="-34"/>
              </a:rPr>
              <a:t>(Entity)</a:t>
            </a:r>
            <a:endParaRPr lang="th-TH" altLang="th-TH" sz="4400" b="1" smtClean="0">
              <a:solidFill>
                <a:schemeClr val="tx1"/>
              </a:solidFill>
              <a:latin typeface="Cordia New" panose="020B0304020202020204" pitchFamily="34" charset="-34"/>
            </a:endParaRPr>
          </a:p>
        </p:txBody>
      </p:sp>
      <p:sp>
        <p:nvSpPr>
          <p:cNvPr id="17411" name="Slide Number Placeholder 1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  <a:normAutofit fontScale="62500" lnSpcReduction="20000"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088C27B1-AB57-4223-AA2C-165E40A868CA}" type="slidenum">
              <a:rPr lang="en-US" altLang="th-TH" sz="1800" smtClean="0">
                <a:solidFill>
                  <a:srgbClr val="FFFFFF"/>
                </a:solidFill>
              </a:rPr>
              <a:pPr/>
              <a:t>80</a:t>
            </a:fld>
            <a:endParaRPr lang="en-US" altLang="th-TH" sz="1800" smtClean="0">
              <a:solidFill>
                <a:srgbClr val="FFFFFF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611188" y="1917700"/>
          <a:ext cx="7993062" cy="36480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40431"/>
                <a:gridCol w="2559845"/>
                <a:gridCol w="2192787"/>
              </a:tblGrid>
              <a:tr h="633389"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 smtClean="0">
                          <a:solidFill>
                            <a:schemeClr val="tx1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ประเภทของเอ็นทิตี้ </a:t>
                      </a:r>
                      <a:r>
                        <a:rPr lang="en-US" sz="2400" b="1" dirty="0" smtClean="0">
                          <a:solidFill>
                            <a:schemeClr val="tx1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(Entity)</a:t>
                      </a:r>
                      <a:endParaRPr lang="th-TH" sz="2400" b="1" dirty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91442" marR="91442" marT="45726" marB="45726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แบบ </a:t>
                      </a:r>
                      <a:r>
                        <a:rPr lang="en-US" sz="2400" b="1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Chen</a:t>
                      </a:r>
                      <a:r>
                        <a:rPr lang="en-US" sz="2400" b="1" baseline="0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 Model</a:t>
                      </a:r>
                      <a:endParaRPr lang="th-TH" sz="2400" b="1" dirty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91442" marR="91442" marT="45726" marB="45726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แบบ </a:t>
                      </a:r>
                      <a:r>
                        <a:rPr lang="en-US" sz="2400" b="1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Crow’s Foot</a:t>
                      </a:r>
                    </a:p>
                  </a:txBody>
                  <a:tcPr marL="91442" marR="91442" marT="45726" marB="45726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102302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th-TH" sz="2000" b="1" dirty="0" smtClean="0">
                          <a:solidFill>
                            <a:srgbClr val="C00000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เอ็นทิตี้ปกติ (</a:t>
                      </a:r>
                      <a:r>
                        <a:rPr lang="en-US" sz="2000" b="1" dirty="0" smtClean="0">
                          <a:solidFill>
                            <a:srgbClr val="C00000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Regular Entity</a:t>
                      </a:r>
                      <a:r>
                        <a:rPr lang="th-TH" sz="2000" b="1" dirty="0" smtClean="0">
                          <a:solidFill>
                            <a:srgbClr val="C00000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  หรือ </a:t>
                      </a:r>
                      <a:r>
                        <a:rPr lang="en-US" sz="2000" b="1" dirty="0" smtClean="0">
                          <a:solidFill>
                            <a:srgbClr val="C00000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Strong Entity) </a:t>
                      </a:r>
                      <a:endParaRPr lang="th-TH" sz="2000" b="1" dirty="0" smtClean="0">
                        <a:solidFill>
                          <a:srgbClr val="C00000"/>
                        </a:solidFill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  <a:p>
                      <a:endParaRPr lang="th-TH" sz="2000" dirty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91442" marR="91442" marT="45726" marB="45726"/>
                </a:tc>
                <a:tc>
                  <a:txBody>
                    <a:bodyPr/>
                    <a:lstStyle/>
                    <a:p>
                      <a:pPr algn="ctr"/>
                      <a:endParaRPr lang="th-TH" sz="1800" dirty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91442" marR="91442" marT="45726" marB="45726"/>
                </a:tc>
                <a:tc>
                  <a:txBody>
                    <a:bodyPr/>
                    <a:lstStyle/>
                    <a:p>
                      <a:pPr algn="ctr"/>
                      <a:endParaRPr lang="th-TH" sz="1800" dirty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91442" marR="91442" marT="45726" marB="45726"/>
                </a:tc>
              </a:tr>
              <a:tr h="998181">
                <a:tc>
                  <a:txBody>
                    <a:bodyPr/>
                    <a:lstStyle/>
                    <a:p>
                      <a:r>
                        <a:rPr lang="th-TH" sz="2000" b="1" dirty="0" smtClean="0">
                          <a:solidFill>
                            <a:srgbClr val="C00000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เอ็นทิตี้อ่อนแอ </a:t>
                      </a:r>
                      <a:r>
                        <a:rPr lang="en-US" sz="2000" b="1" dirty="0" smtClean="0">
                          <a:solidFill>
                            <a:srgbClr val="C00000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(Weak entity) </a:t>
                      </a:r>
                      <a:endParaRPr lang="th-TH" sz="2000" dirty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91442" marR="91442" marT="45726" marB="45726"/>
                </a:tc>
                <a:tc>
                  <a:txBody>
                    <a:bodyPr/>
                    <a:lstStyle/>
                    <a:p>
                      <a:pPr algn="ctr"/>
                      <a:endParaRPr lang="th-TH" sz="1800" dirty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91442" marR="91442" marT="45726" marB="45726"/>
                </a:tc>
                <a:tc>
                  <a:txBody>
                    <a:bodyPr/>
                    <a:lstStyle/>
                    <a:p>
                      <a:pPr algn="ctr"/>
                      <a:endParaRPr lang="th-TH" sz="1800" dirty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91442" marR="91442" marT="45726" marB="45726"/>
                </a:tc>
              </a:tr>
              <a:tr h="993479">
                <a:tc>
                  <a:txBody>
                    <a:bodyPr/>
                    <a:lstStyle/>
                    <a:p>
                      <a:r>
                        <a:rPr lang="th-TH" sz="2000" b="1" dirty="0" smtClean="0">
                          <a:solidFill>
                            <a:srgbClr val="C00000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คอมโพสิตเอ็นทิตี้ </a:t>
                      </a:r>
                      <a:r>
                        <a:rPr lang="en-US" sz="2000" b="1" dirty="0" smtClean="0">
                          <a:solidFill>
                            <a:srgbClr val="C00000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(Composite entity)</a:t>
                      </a:r>
                      <a:r>
                        <a:rPr lang="en-US" sz="2000" dirty="0" smtClean="0">
                          <a:solidFill>
                            <a:srgbClr val="C00000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 </a:t>
                      </a:r>
                      <a:endParaRPr lang="th-TH" sz="2000" dirty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91442" marR="91442" marT="45726" marB="45726"/>
                </a:tc>
                <a:tc>
                  <a:txBody>
                    <a:bodyPr/>
                    <a:lstStyle/>
                    <a:p>
                      <a:pPr algn="ctr"/>
                      <a:endParaRPr lang="th-TH" sz="1800" dirty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91442" marR="91442" marT="45726" marB="45726"/>
                </a:tc>
                <a:tc>
                  <a:txBody>
                    <a:bodyPr/>
                    <a:lstStyle/>
                    <a:p>
                      <a:pPr algn="ctr"/>
                      <a:endParaRPr lang="th-TH" sz="1800" dirty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91442" marR="91442" marT="45726" marB="45726"/>
                </a:tc>
              </a:tr>
            </a:tbl>
          </a:graphicData>
        </a:graphic>
      </p:graphicFrame>
      <p:sp>
        <p:nvSpPr>
          <p:cNvPr id="17434" name="TextBox 3"/>
          <p:cNvSpPr txBox="1">
            <a:spLocks noChangeArrowheads="1"/>
          </p:cNvSpPr>
          <p:nvPr/>
        </p:nvSpPr>
        <p:spPr bwMode="auto">
          <a:xfrm>
            <a:off x="4572000" y="2852738"/>
            <a:ext cx="11525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/>
            <a:r>
              <a:rPr lang="th-TH" altLang="th-TH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altLang="th-TH" sz="1800">
                <a:latin typeface="Cordia New" panose="020B0304020202020204" pitchFamily="34" charset="-34"/>
                <a:cs typeface="Cordia New" panose="020B0304020202020204" pitchFamily="34" charset="-34"/>
              </a:rPr>
              <a:t>นักศึกษา</a:t>
            </a:r>
            <a:endParaRPr lang="th-TH" altLang="th-TH" sz="1800"/>
          </a:p>
        </p:txBody>
      </p:sp>
      <p:sp>
        <p:nvSpPr>
          <p:cNvPr id="17435" name="TextBox 3"/>
          <p:cNvSpPr txBox="1">
            <a:spLocks noChangeArrowheads="1"/>
          </p:cNvSpPr>
          <p:nvPr/>
        </p:nvSpPr>
        <p:spPr bwMode="auto">
          <a:xfrm>
            <a:off x="6948488" y="2852738"/>
            <a:ext cx="115252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/>
            <a:r>
              <a:rPr lang="th-TH" altLang="th-TH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altLang="th-TH" sz="1800">
                <a:latin typeface="Cordia New" panose="020B0304020202020204" pitchFamily="34" charset="-34"/>
                <a:cs typeface="Cordia New" panose="020B0304020202020204" pitchFamily="34" charset="-34"/>
              </a:rPr>
              <a:t>นักศึกษา</a:t>
            </a:r>
            <a:endParaRPr lang="th-TH" altLang="th-TH" sz="1800"/>
          </a:p>
        </p:txBody>
      </p:sp>
      <p:sp>
        <p:nvSpPr>
          <p:cNvPr id="17436" name="TextBox 3"/>
          <p:cNvSpPr txBox="1">
            <a:spLocks noChangeArrowheads="1"/>
          </p:cNvSpPr>
          <p:nvPr/>
        </p:nvSpPr>
        <p:spPr bwMode="auto">
          <a:xfrm>
            <a:off x="4356100" y="3860800"/>
            <a:ext cx="1584325" cy="523875"/>
          </a:xfrm>
          <a:prstGeom prst="rect">
            <a:avLst/>
          </a:prstGeom>
          <a:noFill/>
          <a:ln w="63500" cap="sq" cmpd="dbl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/>
            <a:r>
              <a:rPr lang="th-TH" altLang="th-TH"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altLang="th-TH" sz="1800">
                <a:latin typeface="Cordia New" panose="020B0304020202020204" pitchFamily="34" charset="-34"/>
                <a:cs typeface="Cordia New" panose="020B0304020202020204" pitchFamily="34" charset="-34"/>
              </a:rPr>
              <a:t>สมาชิกในครอบครัว</a:t>
            </a:r>
            <a:endParaRPr lang="th-TH" altLang="th-TH" sz="1800"/>
          </a:p>
        </p:txBody>
      </p:sp>
      <p:grpSp>
        <p:nvGrpSpPr>
          <p:cNvPr id="17437" name="Group 26"/>
          <p:cNvGrpSpPr>
            <a:grpSpLocks/>
          </p:cNvGrpSpPr>
          <p:nvPr/>
        </p:nvGrpSpPr>
        <p:grpSpPr bwMode="auto">
          <a:xfrm>
            <a:off x="6588125" y="3859213"/>
            <a:ext cx="1800225" cy="525462"/>
            <a:chOff x="6588224" y="3859736"/>
            <a:chExt cx="1800199" cy="525189"/>
          </a:xfrm>
        </p:grpSpPr>
        <p:sp>
          <p:nvSpPr>
            <p:cNvPr id="17447" name="TextBox 3"/>
            <p:cNvSpPr txBox="1">
              <a:spLocks noChangeArrowheads="1"/>
            </p:cNvSpPr>
            <p:nvPr/>
          </p:nvSpPr>
          <p:spPr bwMode="auto">
            <a:xfrm>
              <a:off x="6588224" y="3860393"/>
              <a:ext cx="1800199" cy="52322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th-TH" altLang="th-TH"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r>
                <a:rPr lang="th-TH" altLang="th-TH" sz="1800">
                  <a:latin typeface="Cordia New" panose="020B0304020202020204" pitchFamily="34" charset="-34"/>
                  <a:cs typeface="Cordia New" panose="020B0304020202020204" pitchFamily="34" charset="-34"/>
                </a:rPr>
                <a:t>สมาชิกในครอบครัว</a:t>
              </a:r>
              <a:endParaRPr lang="th-TH" altLang="th-TH" sz="1800"/>
            </a:p>
          </p:txBody>
        </p:sp>
        <p:cxnSp>
          <p:nvCxnSpPr>
            <p:cNvPr id="6" name="Straight Connector 5"/>
            <p:cNvCxnSpPr/>
            <p:nvPr/>
          </p:nvCxnSpPr>
          <p:spPr>
            <a:xfrm flipV="1">
              <a:off x="6599337" y="3861322"/>
              <a:ext cx="107948" cy="13010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 flipV="1">
              <a:off x="8274125" y="3859736"/>
              <a:ext cx="107948" cy="13169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8278888" y="4253231"/>
              <a:ext cx="107948" cy="13010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 flipV="1">
              <a:off x="6599337" y="4253231"/>
              <a:ext cx="109535" cy="13169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438" name="Group 28"/>
          <p:cNvGrpSpPr>
            <a:grpSpLocks/>
          </p:cNvGrpSpPr>
          <p:nvPr/>
        </p:nvGrpSpPr>
        <p:grpSpPr bwMode="auto">
          <a:xfrm>
            <a:off x="4279900" y="4799013"/>
            <a:ext cx="1736725" cy="485775"/>
            <a:chOff x="2411759" y="5877272"/>
            <a:chExt cx="1520826" cy="485775"/>
          </a:xfrm>
        </p:grpSpPr>
        <p:sp>
          <p:nvSpPr>
            <p:cNvPr id="35" name="Rectangle 12"/>
            <p:cNvSpPr>
              <a:spLocks noChangeArrowheads="1"/>
            </p:cNvSpPr>
            <p:nvPr/>
          </p:nvSpPr>
          <p:spPr bwMode="auto">
            <a:xfrm>
              <a:off x="2411759" y="5877272"/>
              <a:ext cx="1520826" cy="485775"/>
            </a:xfrm>
            <a:prstGeom prst="rect">
              <a:avLst/>
            </a:prstGeom>
            <a:noFill/>
            <a:ln w="12700"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th-TH" sz="18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28" name="Diamond 27"/>
            <p:cNvSpPr/>
            <p:nvPr/>
          </p:nvSpPr>
          <p:spPr>
            <a:xfrm>
              <a:off x="2411759" y="5877272"/>
              <a:ext cx="1520826" cy="485775"/>
            </a:xfrm>
            <a:prstGeom prst="diamond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th-TH" sz="1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การลงทะเบียน</a:t>
              </a:r>
            </a:p>
          </p:txBody>
        </p:sp>
      </p:grpSp>
      <p:grpSp>
        <p:nvGrpSpPr>
          <p:cNvPr id="17439" name="Group 37"/>
          <p:cNvGrpSpPr>
            <a:grpSpLocks/>
          </p:cNvGrpSpPr>
          <p:nvPr/>
        </p:nvGrpSpPr>
        <p:grpSpPr bwMode="auto">
          <a:xfrm>
            <a:off x="6600825" y="4729163"/>
            <a:ext cx="1800225" cy="525462"/>
            <a:chOff x="6588224" y="3859736"/>
            <a:chExt cx="1800199" cy="525189"/>
          </a:xfrm>
        </p:grpSpPr>
        <p:sp>
          <p:nvSpPr>
            <p:cNvPr id="17440" name="TextBox 3"/>
            <p:cNvSpPr txBox="1">
              <a:spLocks noChangeArrowheads="1"/>
            </p:cNvSpPr>
            <p:nvPr/>
          </p:nvSpPr>
          <p:spPr bwMode="auto">
            <a:xfrm>
              <a:off x="6588224" y="3860393"/>
              <a:ext cx="1800199" cy="52322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th-TH" altLang="th-TH"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r>
                <a:rPr lang="th-TH" altLang="th-TH" sz="1800">
                  <a:latin typeface="Cordia New" panose="020B0304020202020204" pitchFamily="34" charset="-34"/>
                  <a:cs typeface="Cordia New" panose="020B0304020202020204" pitchFamily="34" charset="-34"/>
                </a:rPr>
                <a:t>การลงทะเบียน</a:t>
              </a:r>
              <a:endParaRPr lang="th-TH" altLang="th-TH" sz="1800"/>
            </a:p>
          </p:txBody>
        </p:sp>
        <p:cxnSp>
          <p:nvCxnSpPr>
            <p:cNvPr id="40" name="Straight Connector 39"/>
            <p:cNvCxnSpPr/>
            <p:nvPr/>
          </p:nvCxnSpPr>
          <p:spPr>
            <a:xfrm flipV="1">
              <a:off x="6599337" y="3861322"/>
              <a:ext cx="107948" cy="13010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 flipV="1">
              <a:off x="8274125" y="3859736"/>
              <a:ext cx="107948" cy="13169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8278888" y="4253231"/>
              <a:ext cx="107948" cy="13010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599337" y="4253231"/>
              <a:ext cx="109535" cy="13169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20532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549275"/>
            <a:ext cx="5638800" cy="1143000"/>
          </a:xfrm>
        </p:spPr>
        <p:txBody>
          <a:bodyPr/>
          <a:lstStyle/>
          <a:p>
            <a:r>
              <a:rPr lang="th-TH" altLang="th-TH" sz="4400" b="1" smtClean="0">
                <a:solidFill>
                  <a:schemeClr val="tx1"/>
                </a:solidFill>
                <a:latin typeface="Cordia New" panose="020B0304020202020204" pitchFamily="34" charset="-34"/>
              </a:rPr>
              <a:t>แอททริบิวท์ (Attribute)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828800"/>
            <a:ext cx="8640763" cy="4191000"/>
          </a:xfrm>
        </p:spPr>
        <p:txBody>
          <a:bodyPr/>
          <a:lstStyle/>
          <a:p>
            <a:pPr>
              <a:buClr>
                <a:srgbClr val="E88651"/>
              </a:buClr>
            </a:pPr>
            <a:r>
              <a:rPr lang="th-TH" altLang="th-TH" b="1" smtClean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แอททริบิวท์ (Attribute) หรือเรียกว่า </a:t>
            </a:r>
            <a:r>
              <a:rPr lang="en-US" altLang="th-TH" b="1" smtClean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Property </a:t>
            </a:r>
            <a:endParaRPr lang="th-TH" altLang="th-TH" b="1" smtClean="0">
              <a:solidFill>
                <a:srgbClr val="C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>
              <a:buClr>
                <a:srgbClr val="E88651"/>
              </a:buClr>
            </a:pPr>
            <a:r>
              <a:rPr lang="th-TH" altLang="th-TH" smtClean="0">
                <a:latin typeface="Cordia New" panose="020B0304020202020204" pitchFamily="34" charset="-34"/>
                <a:cs typeface="Cordia New" panose="020B0304020202020204" pitchFamily="34" charset="-34"/>
              </a:rPr>
              <a:t> เป็นสิ่งที่ใช้อธิบายถึงคุณลักษณะหรือคุณสมบัติของเอ็นทิตี้ </a:t>
            </a:r>
          </a:p>
          <a:p>
            <a:pPr>
              <a:buClr>
                <a:srgbClr val="E88651"/>
              </a:buClr>
            </a:pPr>
            <a:r>
              <a:rPr lang="th-TH" altLang="th-TH" smtClean="0">
                <a:latin typeface="Cordia New" panose="020B0304020202020204" pitchFamily="34" charset="-34"/>
                <a:cs typeface="Cordia New" panose="020B0304020202020204" pitchFamily="34" charset="-34"/>
              </a:rPr>
              <a:t>เช่น เอ็นทิตี้ของนักศึกษา จะประกอบด้วย Attribute รหัสนักศึกษา ชื่อ-สกุล , เพศ , ที่อยู่ , เบอร์โทร ,  คณะ , สาขา ,วิชา , วันที่เข้าเรียน เป็นต้น</a:t>
            </a:r>
          </a:p>
          <a:p>
            <a:pPr>
              <a:buClr>
                <a:srgbClr val="E88651"/>
              </a:buClr>
            </a:pPr>
            <a:r>
              <a:rPr lang="th-TH" altLang="th-TH" smtClean="0">
                <a:latin typeface="Cordia New" panose="020B0304020202020204" pitchFamily="34" charset="-34"/>
                <a:cs typeface="Cordia New" panose="020B0304020202020204" pitchFamily="34" charset="-34"/>
              </a:rPr>
              <a:t>สมาชิกที่อยู่ใน Entity หนึ่ง ๆ จะต้องมี Attributeที่เหมือนกัน</a:t>
            </a:r>
          </a:p>
        </p:txBody>
      </p:sp>
      <p:sp>
        <p:nvSpPr>
          <p:cNvPr id="19460" name="Slide Number Placeholder 1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  <a:normAutofit fontScale="62500" lnSpcReduction="20000"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B8969FD8-27AC-4F43-A3AA-D2C697BF478A}" type="slidenum">
              <a:rPr lang="en-US" altLang="th-TH" sz="1800" smtClean="0">
                <a:solidFill>
                  <a:srgbClr val="FFFFFF"/>
                </a:solidFill>
              </a:rPr>
              <a:pPr/>
              <a:t>81</a:t>
            </a:fld>
            <a:endParaRPr lang="en-US" altLang="th-TH" sz="180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082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620713"/>
            <a:ext cx="6858000" cy="914400"/>
          </a:xfrm>
        </p:spPr>
        <p:txBody>
          <a:bodyPr/>
          <a:lstStyle/>
          <a:p>
            <a:r>
              <a:rPr lang="th-TH" altLang="th-TH" sz="4400" b="1" smtClean="0">
                <a:solidFill>
                  <a:schemeClr val="tx1"/>
                </a:solidFill>
                <a:latin typeface="Cordia New" panose="020B0304020202020204" pitchFamily="34" charset="-34"/>
              </a:rPr>
              <a:t>ชนิดของ Attribute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76400"/>
            <a:ext cx="8534400" cy="4800600"/>
          </a:xfrm>
        </p:spPr>
        <p:txBody>
          <a:bodyPr/>
          <a:lstStyle/>
          <a:p>
            <a:pPr marL="609600" indent="-609600">
              <a:buClr>
                <a:srgbClr val="E88651"/>
              </a:buClr>
              <a:buFontTx/>
              <a:buAutoNum type="arabicPeriod"/>
            </a:pPr>
            <a:r>
              <a:rPr lang="th-TH" altLang="th-TH" b="1" smtClean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แอททริบิวท์อย่างง่าย หรือ แบบธรรมดา (Simple Attribute)</a:t>
            </a:r>
            <a:r>
              <a:rPr lang="th-TH" altLang="th-TH" smtClean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</a:p>
          <a:p>
            <a:pPr marL="609600" indent="-609600">
              <a:buFont typeface="Georgia" panose="02040502050405020303" pitchFamily="18" charset="0"/>
              <a:buNone/>
            </a:pPr>
            <a:r>
              <a:rPr lang="th-TH" altLang="th-TH" smtClean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         </a:t>
            </a:r>
            <a:r>
              <a:rPr lang="th-TH" altLang="th-TH" smtClean="0">
                <a:latin typeface="Cordia New" panose="020B0304020202020204" pitchFamily="34" charset="-34"/>
                <a:cs typeface="Cordia New" panose="020B0304020202020204" pitchFamily="34" charset="-34"/>
              </a:rPr>
              <a:t>หมายถึง แอททริบิวท์ที่ไม่สามารถแบ่งย่อยได้อีก เช่น อายุ สถานภาพการสมรส เงินเดือน</a:t>
            </a:r>
          </a:p>
          <a:p>
            <a:pPr marL="400050" lvl="1" indent="0">
              <a:buFont typeface="Wingdings" panose="05000000000000000000" pitchFamily="2" charset="2"/>
              <a:buNone/>
            </a:pPr>
            <a:r>
              <a:rPr lang="th-TH" altLang="th-TH" sz="2800" smtClean="0">
                <a:latin typeface="Angsana New" panose="02020603050405020304" pitchFamily="18" charset="-34"/>
              </a:rPr>
              <a:t>                                                  </a:t>
            </a:r>
            <a:r>
              <a:rPr lang="th-TH" altLang="th-TH" sz="2800" b="1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สัญลักษณ์</a:t>
            </a:r>
            <a:endParaRPr lang="th-TH" altLang="th-TH" sz="2800" smtClean="0">
              <a:solidFill>
                <a:schemeClr val="tx1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1508" name="Slide Number Placeholder 1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  <a:normAutofit fontScale="62500" lnSpcReduction="20000"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28F4374A-4902-4576-8741-4FDF96519E6D}" type="slidenum">
              <a:rPr lang="en-US" altLang="th-TH" sz="1800" smtClean="0">
                <a:solidFill>
                  <a:srgbClr val="FFFFFF"/>
                </a:solidFill>
              </a:rPr>
              <a:pPr/>
              <a:t>82</a:t>
            </a:fld>
            <a:endParaRPr lang="en-US" altLang="th-TH" sz="1800" smtClean="0">
              <a:solidFill>
                <a:srgbClr val="FFFFFF"/>
              </a:solidFill>
            </a:endParaRPr>
          </a:p>
        </p:txBody>
      </p:sp>
      <p:sp>
        <p:nvSpPr>
          <p:cNvPr id="21509" name="Rectangle 1"/>
          <p:cNvSpPr>
            <a:spLocks noChangeArrowheads="1"/>
          </p:cNvSpPr>
          <p:nvPr/>
        </p:nvSpPr>
        <p:spPr bwMode="auto">
          <a:xfrm>
            <a:off x="1693863" y="3573463"/>
            <a:ext cx="9017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/>
            <a:r>
              <a:rPr lang="th-TH" altLang="th-TH" b="1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แบบ </a:t>
            </a:r>
            <a:r>
              <a:rPr lang="en-US" altLang="th-TH" b="1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endParaRPr lang="th-TH" altLang="th-TH" b="1">
              <a:solidFill>
                <a:srgbClr val="0070C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1510" name="Rectangle 2"/>
          <p:cNvSpPr>
            <a:spLocks noChangeArrowheads="1"/>
          </p:cNvSpPr>
          <p:nvPr/>
        </p:nvSpPr>
        <p:spPr bwMode="auto">
          <a:xfrm>
            <a:off x="5324475" y="3573463"/>
            <a:ext cx="24114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/>
            <a:r>
              <a:rPr lang="th-TH" altLang="th-TH" b="1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แบบ </a:t>
            </a:r>
            <a:r>
              <a:rPr lang="en-US" altLang="th-TH" b="1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 (Crow’s Foot)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356100" y="3573463"/>
            <a:ext cx="0" cy="28082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6"/>
          <p:cNvSpPr>
            <a:spLocks noChangeArrowheads="1"/>
          </p:cNvSpPr>
          <p:nvPr/>
        </p:nvSpPr>
        <p:spPr bwMode="auto">
          <a:xfrm>
            <a:off x="735360" y="4565104"/>
            <a:ext cx="1219200" cy="533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th-TH" sz="18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ชื่อแอททริ</a:t>
            </a:r>
            <a:r>
              <a:rPr lang="th-TH" sz="1800" b="1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บิวต์</a:t>
            </a:r>
            <a:endParaRPr lang="en-US" sz="1800" b="1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2" name="Oval 8"/>
          <p:cNvSpPr>
            <a:spLocks noChangeArrowheads="1"/>
          </p:cNvSpPr>
          <p:nvPr/>
        </p:nvSpPr>
        <p:spPr bwMode="auto">
          <a:xfrm>
            <a:off x="1573560" y="4107904"/>
            <a:ext cx="1219200" cy="533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th-TH" sz="18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ชื่อแอททริ</a:t>
            </a:r>
            <a:r>
              <a:rPr lang="th-TH" sz="1800" b="1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บิวต์</a:t>
            </a:r>
            <a:endParaRPr lang="en-US" sz="1800" b="1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3" name="Oval 9"/>
          <p:cNvSpPr>
            <a:spLocks noChangeArrowheads="1"/>
          </p:cNvSpPr>
          <p:nvPr/>
        </p:nvSpPr>
        <p:spPr bwMode="auto">
          <a:xfrm>
            <a:off x="2411760" y="4565104"/>
            <a:ext cx="1219200" cy="533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th-TH" sz="18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ชื่อแอททริ</a:t>
            </a:r>
            <a:r>
              <a:rPr lang="th-TH" sz="1800" b="1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บิวต์</a:t>
            </a:r>
            <a:endParaRPr lang="en-US" sz="1800" b="1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1521" name="Line 10"/>
          <p:cNvSpPr>
            <a:spLocks noChangeShapeType="1"/>
          </p:cNvSpPr>
          <p:nvPr/>
        </p:nvSpPr>
        <p:spPr bwMode="auto">
          <a:xfrm>
            <a:off x="1420813" y="5099050"/>
            <a:ext cx="304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21522" name="Line 11"/>
          <p:cNvSpPr>
            <a:spLocks noChangeShapeType="1"/>
          </p:cNvSpPr>
          <p:nvPr/>
        </p:nvSpPr>
        <p:spPr bwMode="auto">
          <a:xfrm>
            <a:off x="2182813" y="464185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21523" name="Line 12"/>
          <p:cNvSpPr>
            <a:spLocks noChangeShapeType="1"/>
          </p:cNvSpPr>
          <p:nvPr/>
        </p:nvSpPr>
        <p:spPr bwMode="auto">
          <a:xfrm flipH="1">
            <a:off x="2563813" y="509905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14356" name="Rectangle 4"/>
          <p:cNvSpPr>
            <a:spLocks noChangeArrowheads="1"/>
          </p:cNvSpPr>
          <p:nvPr/>
        </p:nvSpPr>
        <p:spPr bwMode="auto">
          <a:xfrm>
            <a:off x="1116013" y="5314950"/>
            <a:ext cx="1905000" cy="635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 eaLnBrk="0" hangingPunct="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th-TH" altLang="th-TH" sz="1800" b="1" smtClean="0">
                <a:latin typeface="Cordia New" panose="020B0304020202020204" pitchFamily="34" charset="-34"/>
                <a:cs typeface="Cordia New" panose="020B0304020202020204" pitchFamily="34" charset="-34"/>
              </a:rPr>
              <a:t>ชื่อเอนทิตี้</a:t>
            </a:r>
          </a:p>
        </p:txBody>
      </p:sp>
      <p:graphicFrame>
        <p:nvGraphicFramePr>
          <p:cNvPr id="18" name="ตาราง 40"/>
          <p:cNvGraphicFramePr>
            <a:graphicFrameLocks noGrp="1"/>
          </p:cNvGraphicFramePr>
          <p:nvPr/>
        </p:nvGraphicFramePr>
        <p:xfrm>
          <a:off x="5651500" y="4465638"/>
          <a:ext cx="2400300" cy="741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172"/>
                <a:gridCol w="1752128"/>
              </a:tblGrid>
              <a:tr h="370681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th-TH" sz="1800" b="1" dirty="0" smtClean="0">
                          <a:solidFill>
                            <a:schemeClr val="tx1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ชื่อ</a:t>
                      </a:r>
                      <a:r>
                        <a:rPr lang="th-TH" sz="1800" b="1" dirty="0" err="1" smtClean="0">
                          <a:solidFill>
                            <a:schemeClr val="tx1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เอนทิตี้</a:t>
                      </a:r>
                      <a:endParaRPr lang="th-TH" sz="1800" b="1" dirty="0" smtClean="0">
                        <a:solidFill>
                          <a:schemeClr val="tx1"/>
                        </a:solidFill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91454" marR="91454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</a:tr>
              <a:tr h="370681">
                <a:tc>
                  <a:txBody>
                    <a:bodyPr/>
                    <a:lstStyle/>
                    <a:p>
                      <a:pPr algn="ctr"/>
                      <a:endParaRPr lang="th-TH" sz="1800" dirty="0">
                        <a:solidFill>
                          <a:schemeClr val="tx1"/>
                        </a:solidFill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91454" marR="91454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th-TH" sz="1800" b="1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ชื่อแอททริ</a:t>
                      </a:r>
                      <a:r>
                        <a:rPr lang="th-TH" sz="1800" b="1" dirty="0" err="1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บิวต์</a:t>
                      </a:r>
                      <a:endParaRPr lang="en-US" sz="1800" b="1" dirty="0" smtClean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91454" marR="91454" marT="45700" marB="457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32880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765175"/>
            <a:ext cx="8785225" cy="744538"/>
          </a:xfrm>
        </p:spPr>
        <p:txBody>
          <a:bodyPr/>
          <a:lstStyle/>
          <a:p>
            <a:pPr marL="0" indent="0">
              <a:buFont typeface="Georgia" panose="02040502050405020303" pitchFamily="18" charset="0"/>
              <a:buNone/>
            </a:pPr>
            <a:r>
              <a:rPr lang="th-TH" altLang="th-TH" sz="3400" b="1" smtClean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ตัวอย่างแอททริบิวท์อย่างง่าย หรือ แบบธรรมดา (Simple Attribute)</a:t>
            </a:r>
            <a:r>
              <a:rPr lang="th-TH" altLang="th-TH" sz="3400" smtClean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</a:p>
        </p:txBody>
      </p:sp>
      <p:sp>
        <p:nvSpPr>
          <p:cNvPr id="23555" name="Slide Number Placeholder 1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  <a:normAutofit fontScale="62500" lnSpcReduction="20000"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996735C8-24A5-4399-8365-186CB84F810E}" type="slidenum">
              <a:rPr lang="en-US" altLang="th-TH" sz="1800" smtClean="0">
                <a:solidFill>
                  <a:srgbClr val="FFFFFF"/>
                </a:solidFill>
              </a:rPr>
              <a:pPr/>
              <a:t>83</a:t>
            </a:fld>
            <a:endParaRPr lang="en-US" altLang="th-TH" sz="1800" smtClean="0">
              <a:solidFill>
                <a:srgbClr val="FFFFFF"/>
              </a:solidFill>
            </a:endParaRPr>
          </a:p>
        </p:txBody>
      </p:sp>
      <p:sp>
        <p:nvSpPr>
          <p:cNvPr id="23556" name="Rectangle 1"/>
          <p:cNvSpPr>
            <a:spLocks noChangeArrowheads="1"/>
          </p:cNvSpPr>
          <p:nvPr/>
        </p:nvSpPr>
        <p:spPr bwMode="auto">
          <a:xfrm>
            <a:off x="1905000" y="2133600"/>
            <a:ext cx="90328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/>
            <a:r>
              <a:rPr lang="th-TH" altLang="th-TH" b="1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แบบ </a:t>
            </a:r>
            <a:r>
              <a:rPr lang="en-US" altLang="th-TH" b="1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endParaRPr lang="th-TH" altLang="th-TH" b="1">
              <a:solidFill>
                <a:srgbClr val="0070C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3557" name="Rectangle 2"/>
          <p:cNvSpPr>
            <a:spLocks noChangeArrowheads="1"/>
          </p:cNvSpPr>
          <p:nvPr/>
        </p:nvSpPr>
        <p:spPr bwMode="auto">
          <a:xfrm>
            <a:off x="5219700" y="2151063"/>
            <a:ext cx="35290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/>
            <a:r>
              <a:rPr lang="th-TH" altLang="th-TH" b="1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แบบ </a:t>
            </a:r>
            <a:r>
              <a:rPr lang="en-US" altLang="th-TH" b="1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 (Crow’s Foot)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500563" y="2728913"/>
            <a:ext cx="0" cy="28082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6"/>
          <p:cNvSpPr>
            <a:spLocks noChangeArrowheads="1"/>
          </p:cNvSpPr>
          <p:nvPr/>
        </p:nvSpPr>
        <p:spPr bwMode="auto">
          <a:xfrm>
            <a:off x="956320" y="3598167"/>
            <a:ext cx="1219200" cy="533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th-TH" sz="1800" b="1" u="sng" dirty="0">
                <a:latin typeface="Cordia New" panose="020B0304020202020204" pitchFamily="34" charset="-34"/>
                <a:cs typeface="Cordia New" panose="020B0304020202020204" pitchFamily="34" charset="-34"/>
              </a:rPr>
              <a:t>รหัสนักศึกษา</a:t>
            </a:r>
            <a:endParaRPr lang="en-US" sz="1800" b="1" u="sng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2" name="Oval 8"/>
          <p:cNvSpPr>
            <a:spLocks noChangeArrowheads="1"/>
          </p:cNvSpPr>
          <p:nvPr/>
        </p:nvSpPr>
        <p:spPr bwMode="auto">
          <a:xfrm>
            <a:off x="1794519" y="3140967"/>
            <a:ext cx="1219200" cy="533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th-TH" sz="18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ชื่อ</a:t>
            </a:r>
            <a:endParaRPr lang="en-US" sz="1800" b="1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3" name="Oval 9"/>
          <p:cNvSpPr>
            <a:spLocks noChangeArrowheads="1"/>
          </p:cNvSpPr>
          <p:nvPr/>
        </p:nvSpPr>
        <p:spPr bwMode="auto">
          <a:xfrm>
            <a:off x="2632720" y="3598167"/>
            <a:ext cx="1219200" cy="533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th-TH" sz="18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เบอร์โทรศัพท์</a:t>
            </a:r>
            <a:endParaRPr lang="en-US" sz="1800" b="1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3568" name="Line 10"/>
          <p:cNvSpPr>
            <a:spLocks noChangeShapeType="1"/>
          </p:cNvSpPr>
          <p:nvPr/>
        </p:nvSpPr>
        <p:spPr bwMode="auto">
          <a:xfrm>
            <a:off x="1641475" y="4132263"/>
            <a:ext cx="304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23569" name="Line 11"/>
          <p:cNvSpPr>
            <a:spLocks noChangeShapeType="1"/>
          </p:cNvSpPr>
          <p:nvPr/>
        </p:nvSpPr>
        <p:spPr bwMode="auto">
          <a:xfrm>
            <a:off x="2403475" y="3675063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23570" name="Line 12"/>
          <p:cNvSpPr>
            <a:spLocks noChangeShapeType="1"/>
          </p:cNvSpPr>
          <p:nvPr/>
        </p:nvSpPr>
        <p:spPr bwMode="auto">
          <a:xfrm flipH="1">
            <a:off x="2784475" y="4132263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15379" name="Rectangle 4"/>
          <p:cNvSpPr>
            <a:spLocks noChangeArrowheads="1"/>
          </p:cNvSpPr>
          <p:nvPr/>
        </p:nvSpPr>
        <p:spPr bwMode="auto">
          <a:xfrm>
            <a:off x="1336675" y="4348163"/>
            <a:ext cx="1905000" cy="63341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 eaLnBrk="0" hangingPunct="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th-TH" altLang="th-TH" sz="1800" b="1" smtClean="0">
                <a:latin typeface="Cordia New" panose="020B0304020202020204" pitchFamily="34" charset="-34"/>
                <a:cs typeface="Cordia New" panose="020B0304020202020204" pitchFamily="34" charset="-34"/>
              </a:rPr>
              <a:t>นักศึกษา</a:t>
            </a:r>
          </a:p>
        </p:txBody>
      </p:sp>
      <p:graphicFrame>
        <p:nvGraphicFramePr>
          <p:cNvPr id="18" name="ตาราง 40"/>
          <p:cNvGraphicFramePr>
            <a:graphicFrameLocks noGrp="1"/>
          </p:cNvGraphicFramePr>
          <p:nvPr/>
        </p:nvGraphicFramePr>
        <p:xfrm>
          <a:off x="5651500" y="3408363"/>
          <a:ext cx="2400300" cy="1389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172"/>
                <a:gridCol w="1752128"/>
              </a:tblGrid>
              <a:tr h="370754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th-TH" sz="1800" b="1" dirty="0" smtClean="0">
                          <a:solidFill>
                            <a:schemeClr val="tx1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นักศึกษา</a:t>
                      </a:r>
                    </a:p>
                  </a:txBody>
                  <a:tcPr marL="91454" marR="91454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</a:tr>
              <a:tr h="36579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PK</a:t>
                      </a:r>
                      <a:endParaRPr lang="th-TH" sz="1800" b="1" dirty="0">
                        <a:solidFill>
                          <a:schemeClr val="tx1"/>
                        </a:solidFill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91454" marR="91454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th-TH" sz="1800" b="1" u="sng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รหัสนักศึกษา</a:t>
                      </a:r>
                      <a:endParaRPr lang="en-US" sz="1800" b="1" u="sng" dirty="0" smtClean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91454" marR="91454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2516">
                <a:tc>
                  <a:txBody>
                    <a:bodyPr/>
                    <a:lstStyle/>
                    <a:p>
                      <a:pPr algn="ctr"/>
                      <a:endParaRPr lang="th-TH" sz="1800" dirty="0">
                        <a:solidFill>
                          <a:schemeClr val="tx1"/>
                        </a:solidFill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91454" marR="91454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th-TH" sz="1800" b="1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ชื่อ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th-TH" sz="1800" b="1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เบอร์โทรศัพท์</a:t>
                      </a:r>
                      <a:endParaRPr lang="en-US" sz="1800" b="1" dirty="0" smtClean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91454" marR="91454" marT="45709" marB="4570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55412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idx="1"/>
          </p:nvPr>
        </p:nvSpPr>
        <p:spPr>
          <a:xfrm>
            <a:off x="358775" y="1633538"/>
            <a:ext cx="8534400" cy="1939925"/>
          </a:xfrm>
        </p:spPr>
        <p:txBody>
          <a:bodyPr>
            <a:normAutofit lnSpcReduction="10000"/>
          </a:bodyPr>
          <a:lstStyle/>
          <a:p>
            <a:pPr marL="395288" indent="-395288">
              <a:buClr>
                <a:srgbClr val="E88651"/>
              </a:buClr>
              <a:buFont typeface="Wingdings" panose="05000000000000000000" pitchFamily="2" charset="2"/>
              <a:buAutoNum type="arabicPeriod" startAt="2"/>
            </a:pPr>
            <a:r>
              <a:rPr lang="th-TH" altLang="th-TH" b="1" smtClean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คอมโพสิตแอททริบิวท์ (Composite Attribute)</a:t>
            </a:r>
          </a:p>
          <a:p>
            <a:pPr marL="395288" indent="-395288">
              <a:buClr>
                <a:srgbClr val="E88651"/>
              </a:buClr>
            </a:pPr>
            <a:r>
              <a:rPr lang="th-TH" altLang="th-TH" smtClean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altLang="th-TH" smtClean="0">
                <a:latin typeface="Cordia New" panose="020B0304020202020204" pitchFamily="34" charset="-34"/>
                <a:cs typeface="Cordia New" panose="020B0304020202020204" pitchFamily="34" charset="-34"/>
              </a:rPr>
              <a:t>แอททริบิวท์ที่สามารถแบ่งย่อยได้อีก   เช่น    Attribute ที่อยู่     สามารถแบ่งเป็นแอททริบิวท์ย่อยๆ ได้ เป็น เลขที่ ถนน อำเภอ จังหวัด</a:t>
            </a:r>
          </a:p>
          <a:p>
            <a:pPr marL="395288" indent="-395288">
              <a:buFont typeface="Georgia" panose="02040502050405020303" pitchFamily="18" charset="0"/>
              <a:buNone/>
            </a:pPr>
            <a:r>
              <a:rPr lang="th-TH" altLang="th-TH" b="1" smtClean="0">
                <a:latin typeface="Cordia New" panose="020B0304020202020204" pitchFamily="34" charset="-34"/>
                <a:cs typeface="Cordia New" panose="020B0304020202020204" pitchFamily="34" charset="-34"/>
              </a:rPr>
              <a:t>                                     สัญลักษณ์</a:t>
            </a:r>
          </a:p>
        </p:txBody>
      </p:sp>
      <p:sp>
        <p:nvSpPr>
          <p:cNvPr id="25603" name="Slide Number Placeholder 1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  <a:normAutofit fontScale="62500" lnSpcReduction="20000"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8DC65C7D-450D-40B6-8E23-EE815C6F34FC}" type="slidenum">
              <a:rPr lang="en-US" altLang="th-TH" sz="1800" smtClean="0">
                <a:solidFill>
                  <a:srgbClr val="FFFFFF"/>
                </a:solidFill>
              </a:rPr>
              <a:pPr/>
              <a:t>84</a:t>
            </a:fld>
            <a:endParaRPr lang="en-US" altLang="th-TH" sz="1800" smtClean="0">
              <a:solidFill>
                <a:srgbClr val="FFFFFF"/>
              </a:solidFill>
            </a:endParaRPr>
          </a:p>
        </p:txBody>
      </p:sp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620713"/>
            <a:ext cx="6858000" cy="914400"/>
          </a:xfrm>
        </p:spPr>
        <p:txBody>
          <a:bodyPr/>
          <a:lstStyle/>
          <a:p>
            <a:r>
              <a:rPr lang="th-TH" altLang="th-TH" sz="4400" b="1" smtClean="0">
                <a:solidFill>
                  <a:schemeClr val="tx1"/>
                </a:solidFill>
                <a:latin typeface="Cordia New" panose="020B0304020202020204" pitchFamily="34" charset="-34"/>
              </a:rPr>
              <a:t>ชนิดของ Attribute</a:t>
            </a:r>
          </a:p>
        </p:txBody>
      </p:sp>
      <p:sp>
        <p:nvSpPr>
          <p:cNvPr id="25605" name="Rectangle 16"/>
          <p:cNvSpPr>
            <a:spLocks noChangeArrowheads="1"/>
          </p:cNvSpPr>
          <p:nvPr/>
        </p:nvSpPr>
        <p:spPr bwMode="auto">
          <a:xfrm>
            <a:off x="1847850" y="3267075"/>
            <a:ext cx="90328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/>
            <a:r>
              <a:rPr lang="th-TH" altLang="th-TH" b="1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แบบ 1</a:t>
            </a:r>
          </a:p>
        </p:txBody>
      </p:sp>
      <p:sp>
        <p:nvSpPr>
          <p:cNvPr id="25606" name="Rectangle 17"/>
          <p:cNvSpPr>
            <a:spLocks noChangeArrowheads="1"/>
          </p:cNvSpPr>
          <p:nvPr/>
        </p:nvSpPr>
        <p:spPr bwMode="auto">
          <a:xfrm>
            <a:off x="5324475" y="3338513"/>
            <a:ext cx="24114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/>
            <a:r>
              <a:rPr lang="th-TH" altLang="th-TH" b="1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แบบ </a:t>
            </a:r>
            <a:r>
              <a:rPr lang="en-US" altLang="th-TH" b="1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 (Crow’s Foot)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4356100" y="3573463"/>
            <a:ext cx="0" cy="28082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ตาราง 40"/>
          <p:cNvGraphicFramePr>
            <a:graphicFrameLocks noGrp="1"/>
          </p:cNvGraphicFramePr>
          <p:nvPr/>
        </p:nvGraphicFramePr>
        <p:xfrm>
          <a:off x="5508625" y="4287838"/>
          <a:ext cx="2398713" cy="742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744"/>
                <a:gridCol w="1750969"/>
              </a:tblGrid>
              <a:tr h="371475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th-TH" sz="1800" b="1" dirty="0" smtClean="0">
                          <a:solidFill>
                            <a:schemeClr val="tx1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ชื่อ</a:t>
                      </a:r>
                      <a:r>
                        <a:rPr lang="th-TH" sz="1800" b="1" dirty="0" err="1" smtClean="0">
                          <a:solidFill>
                            <a:schemeClr val="tx1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เอนทิตี้</a:t>
                      </a:r>
                      <a:endParaRPr lang="th-TH" sz="1800" b="1" dirty="0" smtClean="0">
                        <a:solidFill>
                          <a:schemeClr val="tx1"/>
                        </a:solidFill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91394" marR="91394" marT="45798" marB="457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</a:tr>
              <a:tr h="371475">
                <a:tc>
                  <a:txBody>
                    <a:bodyPr/>
                    <a:lstStyle/>
                    <a:p>
                      <a:pPr algn="ctr"/>
                      <a:endParaRPr lang="th-TH" sz="1800" dirty="0">
                        <a:solidFill>
                          <a:schemeClr val="tx1"/>
                        </a:solidFill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91394" marR="91394" marT="45798" marB="457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th-TH" sz="1800" b="1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ชื่อแอททริ</a:t>
                      </a:r>
                      <a:r>
                        <a:rPr lang="th-TH" sz="1800" b="1" dirty="0" err="1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บิวต์</a:t>
                      </a:r>
                      <a:endParaRPr lang="en-US" sz="1800" b="1" dirty="0" smtClean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91394" marR="91394" marT="45798" marB="457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25618" name="Group 26"/>
          <p:cNvGrpSpPr>
            <a:grpSpLocks/>
          </p:cNvGrpSpPr>
          <p:nvPr/>
        </p:nvGrpSpPr>
        <p:grpSpPr bwMode="auto">
          <a:xfrm>
            <a:off x="971550" y="3860800"/>
            <a:ext cx="2895600" cy="1828800"/>
            <a:chOff x="192" y="2640"/>
            <a:chExt cx="1824" cy="1152"/>
          </a:xfrm>
        </p:grpSpPr>
        <p:sp>
          <p:nvSpPr>
            <p:cNvPr id="25622" name="Oval 6"/>
            <p:cNvSpPr>
              <a:spLocks noChangeArrowheads="1"/>
            </p:cNvSpPr>
            <p:nvPr/>
          </p:nvSpPr>
          <p:spPr bwMode="auto">
            <a:xfrm>
              <a:off x="192" y="2928"/>
              <a:ext cx="768" cy="336"/>
            </a:xfrm>
            <a:prstGeom prst="ellipse">
              <a:avLst/>
            </a:prstGeom>
            <a:solidFill>
              <a:srgbClr val="CC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th-TH" altLang="th-TH" sz="1800" b="1">
                  <a:latin typeface="Cordia New" panose="020B0304020202020204" pitchFamily="34" charset="-34"/>
                  <a:cs typeface="Cordia New" panose="020B0304020202020204" pitchFamily="34" charset="-34"/>
                </a:rPr>
                <a:t>ชื่อแอททริบิวต์</a:t>
              </a:r>
              <a:endParaRPr lang="en-US" altLang="th-TH" sz="1800" b="1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25623" name="Oval 8"/>
            <p:cNvSpPr>
              <a:spLocks noChangeArrowheads="1"/>
            </p:cNvSpPr>
            <p:nvPr/>
          </p:nvSpPr>
          <p:spPr bwMode="auto">
            <a:xfrm>
              <a:off x="720" y="2640"/>
              <a:ext cx="768" cy="336"/>
            </a:xfrm>
            <a:prstGeom prst="ellipse">
              <a:avLst/>
            </a:prstGeom>
            <a:solidFill>
              <a:srgbClr val="CC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th-TH" altLang="th-TH" sz="1800" b="1">
                  <a:latin typeface="Cordia New" panose="020B0304020202020204" pitchFamily="34" charset="-34"/>
                  <a:cs typeface="Cordia New" panose="020B0304020202020204" pitchFamily="34" charset="-34"/>
                </a:rPr>
                <a:t>ชื่อแอททริบิวต์</a:t>
              </a:r>
              <a:endParaRPr lang="en-US" altLang="th-TH" sz="1800" b="1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25624" name="Oval 9"/>
            <p:cNvSpPr>
              <a:spLocks noChangeArrowheads="1"/>
            </p:cNvSpPr>
            <p:nvPr/>
          </p:nvSpPr>
          <p:spPr bwMode="auto">
            <a:xfrm>
              <a:off x="1248" y="2928"/>
              <a:ext cx="768" cy="336"/>
            </a:xfrm>
            <a:prstGeom prst="ellipse">
              <a:avLst/>
            </a:prstGeom>
            <a:solidFill>
              <a:srgbClr val="CC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th-TH" altLang="th-TH" sz="1800" b="1">
                  <a:latin typeface="Cordia New" panose="020B0304020202020204" pitchFamily="34" charset="-34"/>
                  <a:cs typeface="Cordia New" panose="020B0304020202020204" pitchFamily="34" charset="-34"/>
                </a:rPr>
                <a:t>ชื่อแอททริบิวต์</a:t>
              </a:r>
              <a:endParaRPr lang="en-US" altLang="th-TH" sz="1800" b="1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25625" name="Line 10"/>
            <p:cNvSpPr>
              <a:spLocks noChangeShapeType="1"/>
            </p:cNvSpPr>
            <p:nvPr/>
          </p:nvSpPr>
          <p:spPr bwMode="auto">
            <a:xfrm>
              <a:off x="624" y="3264"/>
              <a:ext cx="521" cy="1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25626" name="Line 11"/>
            <p:cNvSpPr>
              <a:spLocks noChangeShapeType="1"/>
            </p:cNvSpPr>
            <p:nvPr/>
          </p:nvSpPr>
          <p:spPr bwMode="auto">
            <a:xfrm>
              <a:off x="1104" y="2976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25627" name="Line 12"/>
            <p:cNvSpPr>
              <a:spLocks noChangeShapeType="1"/>
            </p:cNvSpPr>
            <p:nvPr/>
          </p:nvSpPr>
          <p:spPr bwMode="auto">
            <a:xfrm flipH="1">
              <a:off x="1054" y="3264"/>
              <a:ext cx="530" cy="1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25628" name="Oval 13"/>
            <p:cNvSpPr>
              <a:spLocks noChangeArrowheads="1"/>
            </p:cNvSpPr>
            <p:nvPr/>
          </p:nvSpPr>
          <p:spPr bwMode="auto">
            <a:xfrm>
              <a:off x="576" y="3408"/>
              <a:ext cx="1056" cy="38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th-TH" altLang="th-TH" sz="2000" b="1">
                  <a:latin typeface="Cordia New" panose="020B0304020202020204" pitchFamily="34" charset="-34"/>
                  <a:cs typeface="Cordia New" panose="020B0304020202020204" pitchFamily="34" charset="-34"/>
                </a:rPr>
                <a:t>ชื่อแอททริบิวต์</a:t>
              </a:r>
              <a:endParaRPr lang="en-US" altLang="th-TH" sz="2000" b="1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  <p:sp>
        <p:nvSpPr>
          <p:cNvPr id="25619" name="Line 11"/>
          <p:cNvSpPr>
            <a:spLocks noChangeShapeType="1"/>
          </p:cNvSpPr>
          <p:nvPr/>
        </p:nvSpPr>
        <p:spPr bwMode="auto">
          <a:xfrm>
            <a:off x="2422525" y="5692775"/>
            <a:ext cx="0" cy="469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16404" name="Rectangle 4"/>
          <p:cNvSpPr>
            <a:spLocks noChangeArrowheads="1"/>
          </p:cNvSpPr>
          <p:nvPr/>
        </p:nvSpPr>
        <p:spPr bwMode="auto">
          <a:xfrm>
            <a:off x="1670050" y="6021388"/>
            <a:ext cx="1698625" cy="57626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 eaLnBrk="0" hangingPunct="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th-TH" altLang="th-TH" sz="2400" b="1" smtClean="0">
                <a:latin typeface="Cordia New" panose="020B0304020202020204" pitchFamily="34" charset="-34"/>
                <a:cs typeface="Cordia New" panose="020B0304020202020204" pitchFamily="34" charset="-34"/>
              </a:rPr>
              <a:t>ชื่อเอนทิตี้</a:t>
            </a:r>
          </a:p>
        </p:txBody>
      </p:sp>
      <p:sp>
        <p:nvSpPr>
          <p:cNvPr id="58" name="สี่เหลี่ยมผืนผ้า 36"/>
          <p:cNvSpPr/>
          <p:nvPr/>
        </p:nvSpPr>
        <p:spPr>
          <a:xfrm>
            <a:off x="827088" y="3789363"/>
            <a:ext cx="3384550" cy="194310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395045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1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  <a:normAutofit fontScale="62500" lnSpcReduction="20000"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FE780351-BB53-41EE-A0CF-5DBD8E84F1DD}" type="slidenum">
              <a:rPr lang="en-US" altLang="th-TH" sz="1800" smtClean="0">
                <a:solidFill>
                  <a:srgbClr val="FFFFFF"/>
                </a:solidFill>
              </a:rPr>
              <a:pPr/>
              <a:t>85</a:t>
            </a:fld>
            <a:endParaRPr lang="en-US" altLang="th-TH" sz="1800" smtClean="0">
              <a:solidFill>
                <a:srgbClr val="FFFFFF"/>
              </a:solidFill>
            </a:endParaRPr>
          </a:p>
        </p:txBody>
      </p:sp>
      <p:sp>
        <p:nvSpPr>
          <p:cNvPr id="27651" name="Rectangle 16"/>
          <p:cNvSpPr>
            <a:spLocks noChangeArrowheads="1"/>
          </p:cNvSpPr>
          <p:nvPr/>
        </p:nvSpPr>
        <p:spPr bwMode="auto">
          <a:xfrm>
            <a:off x="2055813" y="2060575"/>
            <a:ext cx="9032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/>
            <a:r>
              <a:rPr lang="th-TH" altLang="th-TH" b="1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แบบ </a:t>
            </a:r>
            <a:r>
              <a:rPr lang="en-US" altLang="th-TH" b="1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endParaRPr lang="th-TH" altLang="th-TH" b="1">
              <a:solidFill>
                <a:srgbClr val="0070C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7652" name="Rectangle 17"/>
          <p:cNvSpPr>
            <a:spLocks noChangeArrowheads="1"/>
          </p:cNvSpPr>
          <p:nvPr/>
        </p:nvSpPr>
        <p:spPr bwMode="auto">
          <a:xfrm>
            <a:off x="5684838" y="2060575"/>
            <a:ext cx="24114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/>
            <a:r>
              <a:rPr lang="th-TH" altLang="th-TH" b="1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แบบ </a:t>
            </a:r>
            <a:r>
              <a:rPr lang="en-US" altLang="th-TH" b="1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 (Crow’s Foot)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4859338" y="1989138"/>
            <a:ext cx="0" cy="439261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54" name="Line 12"/>
          <p:cNvSpPr>
            <a:spLocks noChangeShapeType="1"/>
          </p:cNvSpPr>
          <p:nvPr/>
        </p:nvSpPr>
        <p:spPr bwMode="auto">
          <a:xfrm flipH="1">
            <a:off x="2051050" y="5102225"/>
            <a:ext cx="1246188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31" name="Oval 6"/>
          <p:cNvSpPr>
            <a:spLocks noChangeArrowheads="1"/>
          </p:cNvSpPr>
          <p:nvPr/>
        </p:nvSpPr>
        <p:spPr bwMode="auto">
          <a:xfrm>
            <a:off x="112440" y="4670573"/>
            <a:ext cx="1219200" cy="533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th-TH" sz="18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ชื่อ</a:t>
            </a:r>
            <a:endParaRPr lang="en-US" sz="1800" b="1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2" name="Oval 8"/>
          <p:cNvSpPr>
            <a:spLocks noChangeArrowheads="1"/>
          </p:cNvSpPr>
          <p:nvPr/>
        </p:nvSpPr>
        <p:spPr bwMode="auto">
          <a:xfrm>
            <a:off x="827584" y="4166517"/>
            <a:ext cx="1219200" cy="533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th-TH" sz="18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นามสกุล</a:t>
            </a:r>
            <a:endParaRPr lang="en-US" sz="1800" b="1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3" name="Oval 9"/>
          <p:cNvSpPr>
            <a:spLocks noChangeArrowheads="1"/>
          </p:cNvSpPr>
          <p:nvPr/>
        </p:nvSpPr>
        <p:spPr bwMode="auto">
          <a:xfrm>
            <a:off x="3059832" y="4670573"/>
            <a:ext cx="1219200" cy="533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th-TH" sz="18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เบอร์โทรศัพท์</a:t>
            </a:r>
            <a:endParaRPr lang="en-US" sz="1800" b="1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7664" name="Line 10"/>
          <p:cNvSpPr>
            <a:spLocks noChangeShapeType="1"/>
          </p:cNvSpPr>
          <p:nvPr/>
        </p:nvSpPr>
        <p:spPr bwMode="auto">
          <a:xfrm>
            <a:off x="827088" y="5229225"/>
            <a:ext cx="1223962" cy="233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27665" name="Line 11"/>
          <p:cNvSpPr>
            <a:spLocks noChangeShapeType="1"/>
          </p:cNvSpPr>
          <p:nvPr/>
        </p:nvSpPr>
        <p:spPr bwMode="auto">
          <a:xfrm>
            <a:off x="1403350" y="4705350"/>
            <a:ext cx="647700" cy="757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27666" name="Line 11"/>
          <p:cNvSpPr>
            <a:spLocks noChangeShapeType="1"/>
          </p:cNvSpPr>
          <p:nvPr/>
        </p:nvSpPr>
        <p:spPr bwMode="auto">
          <a:xfrm flipH="1">
            <a:off x="2051050" y="4670425"/>
            <a:ext cx="649288" cy="79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37" name="Oval 9"/>
          <p:cNvSpPr>
            <a:spLocks noChangeArrowheads="1"/>
          </p:cNvSpPr>
          <p:nvPr/>
        </p:nvSpPr>
        <p:spPr bwMode="auto">
          <a:xfrm>
            <a:off x="2123728" y="4166517"/>
            <a:ext cx="1219200" cy="533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th-TH" sz="18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ที่อยู่</a:t>
            </a:r>
            <a:endParaRPr lang="en-US" sz="1800" b="1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8" name="Oval 9"/>
          <p:cNvSpPr>
            <a:spLocks noChangeArrowheads="1"/>
          </p:cNvSpPr>
          <p:nvPr/>
        </p:nvSpPr>
        <p:spPr bwMode="auto">
          <a:xfrm>
            <a:off x="1331639" y="3129061"/>
            <a:ext cx="1008112" cy="46139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th-TH" sz="18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ถนน</a:t>
            </a:r>
            <a:endParaRPr lang="en-US" sz="1800" b="1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9" name="Oval 9"/>
          <p:cNvSpPr>
            <a:spLocks noChangeArrowheads="1"/>
          </p:cNvSpPr>
          <p:nvPr/>
        </p:nvSpPr>
        <p:spPr bwMode="auto">
          <a:xfrm>
            <a:off x="2339752" y="2913037"/>
            <a:ext cx="1008112" cy="46139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th-TH" sz="18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ตำบล</a:t>
            </a:r>
            <a:endParaRPr lang="en-US" sz="1800" b="1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40" name="Oval 9"/>
          <p:cNvSpPr>
            <a:spLocks noChangeArrowheads="1"/>
          </p:cNvSpPr>
          <p:nvPr/>
        </p:nvSpPr>
        <p:spPr bwMode="auto">
          <a:xfrm>
            <a:off x="3275856" y="3158405"/>
            <a:ext cx="1008112" cy="46139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th-TH" sz="18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อำเภอ</a:t>
            </a:r>
            <a:endParaRPr lang="en-US" sz="1800" b="1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7679" name="Line 12"/>
          <p:cNvSpPr>
            <a:spLocks noChangeShapeType="1"/>
          </p:cNvSpPr>
          <p:nvPr/>
        </p:nvSpPr>
        <p:spPr bwMode="auto">
          <a:xfrm flipH="1">
            <a:off x="2771775" y="4022725"/>
            <a:ext cx="1008063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27680" name="Line 12"/>
          <p:cNvSpPr>
            <a:spLocks noChangeShapeType="1"/>
          </p:cNvSpPr>
          <p:nvPr/>
        </p:nvSpPr>
        <p:spPr bwMode="auto">
          <a:xfrm flipH="1">
            <a:off x="2771775" y="3590925"/>
            <a:ext cx="64770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27681" name="Line 12"/>
          <p:cNvSpPr>
            <a:spLocks noChangeShapeType="1"/>
          </p:cNvSpPr>
          <p:nvPr/>
        </p:nvSpPr>
        <p:spPr bwMode="auto">
          <a:xfrm flipH="1">
            <a:off x="2771775" y="3375025"/>
            <a:ext cx="0" cy="808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17442" name="Rectangle 4"/>
          <p:cNvSpPr>
            <a:spLocks noChangeArrowheads="1"/>
          </p:cNvSpPr>
          <p:nvPr/>
        </p:nvSpPr>
        <p:spPr bwMode="auto">
          <a:xfrm>
            <a:off x="1589088" y="5462588"/>
            <a:ext cx="1430337" cy="50482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 eaLnBrk="0" hangingPunct="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th-TH" altLang="th-TH" sz="1800" b="1" smtClean="0">
                <a:latin typeface="Cordia New" panose="020B0304020202020204" pitchFamily="34" charset="-34"/>
                <a:cs typeface="Cordia New" panose="020B0304020202020204" pitchFamily="34" charset="-34"/>
              </a:rPr>
              <a:t>นักศึกษา</a:t>
            </a:r>
          </a:p>
        </p:txBody>
      </p:sp>
      <p:sp>
        <p:nvSpPr>
          <p:cNvPr id="45" name="Oval 9"/>
          <p:cNvSpPr>
            <a:spLocks noChangeArrowheads="1"/>
          </p:cNvSpPr>
          <p:nvPr/>
        </p:nvSpPr>
        <p:spPr bwMode="auto">
          <a:xfrm>
            <a:off x="3563888" y="3645023"/>
            <a:ext cx="1008112" cy="46139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th-TH" sz="18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จังหวัด</a:t>
            </a:r>
            <a:endParaRPr lang="en-US" sz="1800" b="1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7686" name="Line 12"/>
          <p:cNvSpPr>
            <a:spLocks noChangeShapeType="1"/>
          </p:cNvSpPr>
          <p:nvPr/>
        </p:nvSpPr>
        <p:spPr bwMode="auto">
          <a:xfrm>
            <a:off x="2195513" y="3517900"/>
            <a:ext cx="576262" cy="649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27687" name="Line 12"/>
          <p:cNvSpPr>
            <a:spLocks noChangeShapeType="1"/>
          </p:cNvSpPr>
          <p:nvPr/>
        </p:nvSpPr>
        <p:spPr bwMode="auto">
          <a:xfrm>
            <a:off x="1835150" y="3878263"/>
            <a:ext cx="936625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48" name="Oval 9"/>
          <p:cNvSpPr>
            <a:spLocks noChangeArrowheads="1"/>
          </p:cNvSpPr>
          <p:nvPr/>
        </p:nvSpPr>
        <p:spPr bwMode="auto">
          <a:xfrm>
            <a:off x="899592" y="3590453"/>
            <a:ext cx="1008112" cy="46139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th-TH" sz="18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บ้านเลขที่</a:t>
            </a:r>
            <a:endParaRPr lang="en-US" sz="1800" b="1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7691" name="Rectangle 3"/>
          <p:cNvSpPr txBox="1">
            <a:spLocks noChangeArrowheads="1"/>
          </p:cNvSpPr>
          <p:nvPr/>
        </p:nvSpPr>
        <p:spPr bwMode="auto">
          <a:xfrm>
            <a:off x="250825" y="765175"/>
            <a:ext cx="8785225" cy="74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ts val="300"/>
              </a:spcBef>
              <a:buClr>
                <a:srgbClr val="E66C7D"/>
              </a:buClr>
            </a:pPr>
            <a:r>
              <a:rPr lang="th-TH" altLang="th-TH" sz="3400" b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ตัวอย่างคอมโพสิตแอททริบิวท์ (</a:t>
            </a:r>
            <a:r>
              <a:rPr lang="en-US" altLang="th-TH" sz="3400" b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Composite Attribute)</a:t>
            </a:r>
          </a:p>
          <a:p>
            <a:pPr>
              <a:spcBef>
                <a:spcPts val="300"/>
              </a:spcBef>
              <a:buClr>
                <a:srgbClr val="E66C7D"/>
              </a:buClr>
            </a:pPr>
            <a:endParaRPr lang="th-TH" altLang="th-TH" sz="3400">
              <a:solidFill>
                <a:srgbClr val="C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graphicFrame>
        <p:nvGraphicFramePr>
          <p:cNvPr id="50" name="ตาราง 40"/>
          <p:cNvGraphicFramePr>
            <a:graphicFrameLocks noGrp="1"/>
          </p:cNvGraphicFramePr>
          <p:nvPr/>
        </p:nvGraphicFramePr>
        <p:xfrm>
          <a:off x="5724525" y="2924175"/>
          <a:ext cx="2400300" cy="3292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172"/>
                <a:gridCol w="1752128"/>
              </a:tblGrid>
              <a:tr h="396334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th-TH" sz="2000" b="1" dirty="0" smtClean="0">
                          <a:solidFill>
                            <a:schemeClr val="tx1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นักศึกษา</a:t>
                      </a:r>
                    </a:p>
                  </a:txBody>
                  <a:tcPr marL="91454" marR="91454" marT="45731" marB="45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</a:tr>
              <a:tr h="3657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PK</a:t>
                      </a:r>
                      <a:endParaRPr lang="th-TH" sz="1800" b="1" dirty="0">
                        <a:solidFill>
                          <a:schemeClr val="tx1"/>
                        </a:solidFill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91454" marR="91454" marT="45691" marB="456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th-TH" sz="1800" b="1" u="sng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รหัสนักศึกษา</a:t>
                      </a:r>
                      <a:endParaRPr lang="en-US" sz="1800" b="1" u="sng" dirty="0" smtClean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91454" marR="91454" marT="45691" marB="456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0439">
                <a:tc>
                  <a:txBody>
                    <a:bodyPr/>
                    <a:lstStyle/>
                    <a:p>
                      <a:pPr algn="ctr"/>
                      <a:endParaRPr lang="th-TH" sz="2400" dirty="0">
                        <a:solidFill>
                          <a:schemeClr val="tx1"/>
                        </a:solidFill>
                      </a:endParaRPr>
                    </a:p>
                  </a:txBody>
                  <a:tcPr marL="91454" marR="91454" marT="45731" marB="45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th-TH" sz="2000" b="1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ชื่อ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th-TH" sz="2000" b="1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นามสกุล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th-TH" sz="2000" b="1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บ้านเลขที่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th-TH" sz="2000" b="1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ถนน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th-TH" sz="2000" b="1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ตำบล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th-TH" sz="2000" b="1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อำเภอ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th-TH" sz="2000" b="1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จังหวัด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th-TH" sz="2000" b="1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เบอร์โทรศัพท์</a:t>
                      </a:r>
                      <a:endParaRPr lang="en-US" sz="2000" b="1" dirty="0" smtClean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91454" marR="91454" marT="45731" marB="4573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7" name="Oval 6"/>
          <p:cNvSpPr>
            <a:spLocks noChangeArrowheads="1"/>
          </p:cNvSpPr>
          <p:nvPr/>
        </p:nvSpPr>
        <p:spPr bwMode="auto">
          <a:xfrm>
            <a:off x="112440" y="5398417"/>
            <a:ext cx="1219200" cy="533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th-TH" sz="1800" b="1" u="sng" dirty="0">
                <a:latin typeface="Cordia New" panose="020B0304020202020204" pitchFamily="34" charset="-34"/>
                <a:cs typeface="Cordia New" panose="020B0304020202020204" pitchFamily="34" charset="-34"/>
              </a:rPr>
              <a:t>รหัสนักศึกษา</a:t>
            </a:r>
            <a:endParaRPr lang="en-US" sz="1800" b="1" u="sng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7708" name="Line 10"/>
          <p:cNvSpPr>
            <a:spLocks noChangeShapeType="1"/>
          </p:cNvSpPr>
          <p:nvPr/>
        </p:nvSpPr>
        <p:spPr bwMode="auto">
          <a:xfrm>
            <a:off x="1331913" y="5668963"/>
            <a:ext cx="2571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501352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534400" cy="3413125"/>
          </a:xfrm>
        </p:spPr>
        <p:txBody>
          <a:bodyPr/>
          <a:lstStyle/>
          <a:p>
            <a:pPr marL="609600" indent="-609600">
              <a:buClr>
                <a:schemeClr val="accent5"/>
              </a:buClr>
              <a:buFontTx/>
              <a:buAutoNum type="arabicPeriod" startAt="3"/>
              <a:defRPr/>
            </a:pPr>
            <a:r>
              <a:rPr lang="th-TH" altLang="th-TH" b="1" dirty="0" smtClean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คีย์แอททริบิวท์ (</a:t>
            </a:r>
            <a:r>
              <a:rPr lang="en-US" altLang="th-TH" b="1" dirty="0" smtClean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Key Attribute</a:t>
            </a:r>
            <a:r>
              <a:rPr lang="th-TH" altLang="th-TH" b="1" dirty="0" smtClean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) </a:t>
            </a:r>
          </a:p>
          <a:p>
            <a:pPr marL="857250" lvl="1" indent="-457200"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th-TH" altLang="th-TH" sz="28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แอททริบิวท์หรือกลุ่มของแอททริบิวท์ที่มีค่าของข้อมูล</a:t>
            </a:r>
          </a:p>
          <a:p>
            <a:pPr marL="857250" lvl="1" indent="-457200"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th-TH" altLang="th-TH" sz="28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ในแต่ละสมาชิกของเอ็นทิตี้ไม่ซ้ำกัน</a:t>
            </a:r>
          </a:p>
          <a:p>
            <a:pPr marL="857250" lvl="1" indent="-457200">
              <a:buClr>
                <a:schemeClr val="accent5"/>
              </a:buClr>
              <a:buFont typeface="Arial" panose="020B0604020202020204" pitchFamily="34" charset="0"/>
              <a:buChar char="•"/>
              <a:defRPr/>
            </a:pPr>
            <a:r>
              <a:rPr lang="th-TH" altLang="th-TH" sz="2800" dirty="0" smtClean="0">
                <a:solidFill>
                  <a:schemeClr val="tx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ทำให้สามารถระบุความแตกต่างของแต่ละสมาชิกในเอ็นทิตี้</a:t>
            </a:r>
          </a:p>
        </p:txBody>
      </p:sp>
      <p:sp>
        <p:nvSpPr>
          <p:cNvPr id="29699" name="Slide Number Placeholder 1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  <a:normAutofit fontScale="62500" lnSpcReduction="20000"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4EEEE4DE-1470-44BB-8029-D1A5C19C9CD7}" type="slidenum">
              <a:rPr lang="en-US" altLang="th-TH" sz="1800" smtClean="0">
                <a:solidFill>
                  <a:srgbClr val="FFFFFF"/>
                </a:solidFill>
              </a:rPr>
              <a:pPr/>
              <a:t>86</a:t>
            </a:fld>
            <a:endParaRPr lang="en-US" altLang="th-TH" sz="1800" smtClean="0">
              <a:solidFill>
                <a:srgbClr val="FFFFFF"/>
              </a:solidFill>
            </a:endParaRPr>
          </a:p>
        </p:txBody>
      </p:sp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620713"/>
            <a:ext cx="6858000" cy="914400"/>
          </a:xfrm>
        </p:spPr>
        <p:txBody>
          <a:bodyPr/>
          <a:lstStyle/>
          <a:p>
            <a:r>
              <a:rPr lang="th-TH" altLang="th-TH" sz="4400" b="1" smtClean="0">
                <a:solidFill>
                  <a:schemeClr val="tx1"/>
                </a:solidFill>
                <a:latin typeface="Cordia New" panose="020B0304020202020204" pitchFamily="34" charset="-34"/>
              </a:rPr>
              <a:t>ชนิดของ Attribute</a:t>
            </a:r>
          </a:p>
        </p:txBody>
      </p:sp>
      <p:sp>
        <p:nvSpPr>
          <p:cNvPr id="29701" name="Rectangle 8"/>
          <p:cNvSpPr>
            <a:spLocks noChangeArrowheads="1"/>
          </p:cNvSpPr>
          <p:nvPr/>
        </p:nvSpPr>
        <p:spPr bwMode="auto">
          <a:xfrm>
            <a:off x="1693863" y="3573463"/>
            <a:ext cx="9017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/>
            <a:r>
              <a:rPr lang="th-TH" altLang="th-TH" b="1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แบบ </a:t>
            </a:r>
            <a:r>
              <a:rPr lang="en-US" altLang="th-TH" b="1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endParaRPr lang="th-TH" altLang="th-TH" b="1">
              <a:solidFill>
                <a:srgbClr val="0070C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9702" name="Rectangle 9"/>
          <p:cNvSpPr>
            <a:spLocks noChangeArrowheads="1"/>
          </p:cNvSpPr>
          <p:nvPr/>
        </p:nvSpPr>
        <p:spPr bwMode="auto">
          <a:xfrm>
            <a:off x="5324475" y="3573463"/>
            <a:ext cx="24114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/>
            <a:r>
              <a:rPr lang="th-TH" altLang="th-TH" b="1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แบบ </a:t>
            </a:r>
            <a:r>
              <a:rPr lang="en-US" altLang="th-TH" b="1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 (Crow’s Foot)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356100" y="3573463"/>
            <a:ext cx="0" cy="28082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6"/>
          <p:cNvSpPr>
            <a:spLocks noChangeArrowheads="1"/>
          </p:cNvSpPr>
          <p:nvPr/>
        </p:nvSpPr>
        <p:spPr bwMode="auto">
          <a:xfrm>
            <a:off x="735360" y="4565104"/>
            <a:ext cx="1219200" cy="533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th-TH" sz="1800" b="1" u="sng" dirty="0">
                <a:latin typeface="Cordia New" panose="020B0304020202020204" pitchFamily="34" charset="-34"/>
                <a:cs typeface="Cordia New" panose="020B0304020202020204" pitchFamily="34" charset="-34"/>
              </a:rPr>
              <a:t>ชื่อแอททริ</a:t>
            </a:r>
            <a:r>
              <a:rPr lang="th-TH" sz="1800" b="1" u="sng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บิวต์</a:t>
            </a:r>
            <a:endParaRPr lang="en-US" sz="1800" b="1" u="sng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3" name="Oval 8"/>
          <p:cNvSpPr>
            <a:spLocks noChangeArrowheads="1"/>
          </p:cNvSpPr>
          <p:nvPr/>
        </p:nvSpPr>
        <p:spPr bwMode="auto">
          <a:xfrm>
            <a:off x="1573560" y="4107904"/>
            <a:ext cx="1219200" cy="533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th-TH" sz="18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ชื่อแอททริ</a:t>
            </a:r>
            <a:r>
              <a:rPr lang="th-TH" sz="1800" b="1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บิวต์</a:t>
            </a:r>
            <a:endParaRPr lang="en-US" sz="1800" b="1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14" name="Oval 9"/>
          <p:cNvSpPr>
            <a:spLocks noChangeArrowheads="1"/>
          </p:cNvSpPr>
          <p:nvPr/>
        </p:nvSpPr>
        <p:spPr bwMode="auto">
          <a:xfrm>
            <a:off x="2411760" y="4565104"/>
            <a:ext cx="1219200" cy="533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th-TH" sz="18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ชื่อแอททริ</a:t>
            </a:r>
            <a:r>
              <a:rPr lang="th-TH" sz="1800" b="1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บิวต์</a:t>
            </a:r>
            <a:endParaRPr lang="en-US" sz="1800" b="1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9713" name="Line 10"/>
          <p:cNvSpPr>
            <a:spLocks noChangeShapeType="1"/>
          </p:cNvSpPr>
          <p:nvPr/>
        </p:nvSpPr>
        <p:spPr bwMode="auto">
          <a:xfrm>
            <a:off x="1420813" y="5099050"/>
            <a:ext cx="304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29714" name="Line 11"/>
          <p:cNvSpPr>
            <a:spLocks noChangeShapeType="1"/>
          </p:cNvSpPr>
          <p:nvPr/>
        </p:nvSpPr>
        <p:spPr bwMode="auto">
          <a:xfrm>
            <a:off x="2182813" y="464185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29715" name="Line 12"/>
          <p:cNvSpPr>
            <a:spLocks noChangeShapeType="1"/>
          </p:cNvSpPr>
          <p:nvPr/>
        </p:nvSpPr>
        <p:spPr bwMode="auto">
          <a:xfrm flipH="1">
            <a:off x="2563813" y="509905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18452" name="Rectangle 4"/>
          <p:cNvSpPr>
            <a:spLocks noChangeArrowheads="1"/>
          </p:cNvSpPr>
          <p:nvPr/>
        </p:nvSpPr>
        <p:spPr bwMode="auto">
          <a:xfrm>
            <a:off x="1116013" y="5314950"/>
            <a:ext cx="1905000" cy="635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 eaLnBrk="0" hangingPunct="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th-TH" altLang="th-TH" sz="1800" b="1" dirty="0" smtClean="0">
                <a:latin typeface="Cordia New" panose="020B0304020202020204" pitchFamily="34" charset="-34"/>
                <a:cs typeface="Cordia New" panose="020B0304020202020204" pitchFamily="34" charset="-34"/>
              </a:rPr>
              <a:t>ชื่อเอนทิตี้</a:t>
            </a:r>
          </a:p>
        </p:txBody>
      </p:sp>
      <p:graphicFrame>
        <p:nvGraphicFramePr>
          <p:cNvPr id="21" name="ตาราง 24"/>
          <p:cNvGraphicFramePr>
            <a:graphicFrameLocks noGrp="1"/>
          </p:cNvGraphicFramePr>
          <p:nvPr/>
        </p:nvGraphicFramePr>
        <p:xfrm>
          <a:off x="5724525" y="4292600"/>
          <a:ext cx="2400300" cy="13827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172"/>
                <a:gridCol w="1752128"/>
              </a:tblGrid>
              <a:tr h="371096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th-TH" sz="1800" b="1" dirty="0" smtClean="0">
                          <a:solidFill>
                            <a:schemeClr val="tx1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ชื่อ</a:t>
                      </a:r>
                      <a:r>
                        <a:rPr lang="th-TH" sz="1800" b="1" dirty="0" err="1" smtClean="0">
                          <a:solidFill>
                            <a:schemeClr val="tx1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เอนทิตี้</a:t>
                      </a:r>
                      <a:endParaRPr lang="th-TH" sz="1800" b="1" dirty="0" smtClean="0">
                        <a:solidFill>
                          <a:schemeClr val="tx1"/>
                        </a:solidFill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91454" marR="91454" marT="45752" marB="457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</a:tr>
              <a:tr h="371096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PK</a:t>
                      </a:r>
                      <a:endParaRPr lang="th-TH" sz="1800" b="1" dirty="0">
                        <a:solidFill>
                          <a:schemeClr val="tx1"/>
                        </a:solidFill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91454" marR="91454" marT="45752" marB="457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th-TH" sz="1800" b="1" u="sng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ชื่อแอททริ</a:t>
                      </a:r>
                      <a:r>
                        <a:rPr lang="th-TH" sz="1800" b="1" u="sng" dirty="0" err="1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บิวต์</a:t>
                      </a:r>
                      <a:endParaRPr lang="en-US" sz="1800" b="1" u="sng" dirty="0" smtClean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91454" marR="91454" marT="45752" marB="457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521">
                <a:tc>
                  <a:txBody>
                    <a:bodyPr/>
                    <a:lstStyle/>
                    <a:p>
                      <a:pPr algn="ctr"/>
                      <a:endParaRPr lang="th-TH" sz="1800" dirty="0">
                        <a:solidFill>
                          <a:schemeClr val="tx1"/>
                        </a:solidFill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91454" marR="91454" marT="45752" marB="457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th-TH" sz="1800" b="1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ชื่อแอททริ</a:t>
                      </a:r>
                      <a:r>
                        <a:rPr lang="th-TH" sz="1800" b="1" dirty="0" err="1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บิวต์</a:t>
                      </a:r>
                      <a:endParaRPr lang="en-US" sz="1800" b="1" dirty="0" smtClean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th-TH" sz="1800" b="1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ชื่อแอททริ</a:t>
                      </a:r>
                      <a:r>
                        <a:rPr lang="th-TH" sz="1800" b="1" dirty="0" err="1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บิวต์</a:t>
                      </a:r>
                      <a:endParaRPr lang="en-US" sz="1800" b="1" dirty="0" smtClean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91454" marR="91454" marT="45752" marB="457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Right Arrow 3"/>
          <p:cNvSpPr/>
          <p:nvPr/>
        </p:nvSpPr>
        <p:spPr>
          <a:xfrm rot="1594819">
            <a:off x="523875" y="4422775"/>
            <a:ext cx="288925" cy="32226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th-TH"/>
          </a:p>
        </p:txBody>
      </p:sp>
      <p:sp>
        <p:nvSpPr>
          <p:cNvPr id="24" name="Right Arrow 23"/>
          <p:cNvSpPr/>
          <p:nvPr/>
        </p:nvSpPr>
        <p:spPr>
          <a:xfrm rot="1594819">
            <a:off x="5364163" y="4614863"/>
            <a:ext cx="287337" cy="32226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791347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1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  <a:normAutofit fontScale="62500" lnSpcReduction="20000"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61902657-91D9-4B90-9AB9-EFCE38F35B0E}" type="slidenum">
              <a:rPr lang="en-US" altLang="th-TH" sz="1800" smtClean="0">
                <a:solidFill>
                  <a:srgbClr val="FFFFFF"/>
                </a:solidFill>
              </a:rPr>
              <a:pPr/>
              <a:t>87</a:t>
            </a:fld>
            <a:endParaRPr lang="en-US" altLang="th-TH" sz="1800" smtClean="0">
              <a:solidFill>
                <a:srgbClr val="FFFFFF"/>
              </a:solidFill>
            </a:endParaRPr>
          </a:p>
        </p:txBody>
      </p:sp>
      <p:sp>
        <p:nvSpPr>
          <p:cNvPr id="31747" name="Rectangle 16"/>
          <p:cNvSpPr>
            <a:spLocks noChangeArrowheads="1"/>
          </p:cNvSpPr>
          <p:nvPr/>
        </p:nvSpPr>
        <p:spPr bwMode="auto">
          <a:xfrm>
            <a:off x="2055813" y="2060575"/>
            <a:ext cx="9032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/>
            <a:r>
              <a:rPr lang="th-TH" altLang="th-TH" b="1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แบบ </a:t>
            </a:r>
            <a:r>
              <a:rPr lang="en-US" altLang="th-TH" b="1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endParaRPr lang="th-TH" altLang="th-TH" b="1">
              <a:solidFill>
                <a:srgbClr val="0070C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1748" name="Rectangle 17"/>
          <p:cNvSpPr>
            <a:spLocks noChangeArrowheads="1"/>
          </p:cNvSpPr>
          <p:nvPr/>
        </p:nvSpPr>
        <p:spPr bwMode="auto">
          <a:xfrm>
            <a:off x="5684838" y="2060575"/>
            <a:ext cx="24114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/>
            <a:r>
              <a:rPr lang="th-TH" altLang="th-TH" b="1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แบบ </a:t>
            </a:r>
            <a:r>
              <a:rPr lang="en-US" altLang="th-TH" b="1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 (Crow’s Foot)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4859338" y="1989138"/>
            <a:ext cx="0" cy="439261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50" name="Line 12"/>
          <p:cNvSpPr>
            <a:spLocks noChangeShapeType="1"/>
          </p:cNvSpPr>
          <p:nvPr/>
        </p:nvSpPr>
        <p:spPr bwMode="auto">
          <a:xfrm flipH="1">
            <a:off x="2273300" y="4076700"/>
            <a:ext cx="124460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31" name="Oval 6"/>
          <p:cNvSpPr>
            <a:spLocks noChangeArrowheads="1"/>
          </p:cNvSpPr>
          <p:nvPr/>
        </p:nvSpPr>
        <p:spPr bwMode="auto">
          <a:xfrm>
            <a:off x="584840" y="3430788"/>
            <a:ext cx="1219200" cy="533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th-TH" sz="18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ชื่อ</a:t>
            </a:r>
            <a:endParaRPr lang="en-US" sz="1800" b="1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2" name="Oval 8"/>
          <p:cNvSpPr>
            <a:spLocks noChangeArrowheads="1"/>
          </p:cNvSpPr>
          <p:nvPr/>
        </p:nvSpPr>
        <p:spPr bwMode="auto">
          <a:xfrm>
            <a:off x="1782994" y="3146327"/>
            <a:ext cx="1219200" cy="533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th-TH" sz="18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นามสกุล</a:t>
            </a:r>
            <a:endParaRPr lang="en-US" sz="1800" b="1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3" name="Oval 9"/>
          <p:cNvSpPr>
            <a:spLocks noChangeArrowheads="1"/>
          </p:cNvSpPr>
          <p:nvPr/>
        </p:nvSpPr>
        <p:spPr bwMode="auto">
          <a:xfrm>
            <a:off x="3280792" y="3644949"/>
            <a:ext cx="1219200" cy="533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th-TH" sz="18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เบอร์โทรศัพท์</a:t>
            </a:r>
            <a:endParaRPr lang="en-US" sz="1800" b="1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1760" name="Line 10"/>
          <p:cNvSpPr>
            <a:spLocks noChangeShapeType="1"/>
          </p:cNvSpPr>
          <p:nvPr/>
        </p:nvSpPr>
        <p:spPr bwMode="auto">
          <a:xfrm>
            <a:off x="1477963" y="3963988"/>
            <a:ext cx="795337" cy="473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31761" name="Line 11"/>
          <p:cNvSpPr>
            <a:spLocks noChangeShapeType="1"/>
          </p:cNvSpPr>
          <p:nvPr/>
        </p:nvSpPr>
        <p:spPr bwMode="auto">
          <a:xfrm flipH="1">
            <a:off x="2273300" y="3679825"/>
            <a:ext cx="119063" cy="757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19474" name="Rectangle 4"/>
          <p:cNvSpPr>
            <a:spLocks noChangeArrowheads="1"/>
          </p:cNvSpPr>
          <p:nvPr/>
        </p:nvSpPr>
        <p:spPr bwMode="auto">
          <a:xfrm>
            <a:off x="1809750" y="4437063"/>
            <a:ext cx="1430338" cy="50482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 eaLnBrk="0" hangingPunct="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th-TH" altLang="th-TH" sz="1800" b="1" smtClean="0">
                <a:latin typeface="Cordia New" panose="020B0304020202020204" pitchFamily="34" charset="-34"/>
                <a:cs typeface="Cordia New" panose="020B0304020202020204" pitchFamily="34" charset="-34"/>
              </a:rPr>
              <a:t>นักศึกษา</a:t>
            </a:r>
          </a:p>
        </p:txBody>
      </p:sp>
      <p:sp>
        <p:nvSpPr>
          <p:cNvPr id="31763" name="Rectangle 3"/>
          <p:cNvSpPr txBox="1">
            <a:spLocks noChangeArrowheads="1"/>
          </p:cNvSpPr>
          <p:nvPr/>
        </p:nvSpPr>
        <p:spPr bwMode="auto">
          <a:xfrm>
            <a:off x="250825" y="765175"/>
            <a:ext cx="8785225" cy="74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ts val="300"/>
              </a:spcBef>
              <a:buClr>
                <a:srgbClr val="E66C7D"/>
              </a:buClr>
            </a:pPr>
            <a:r>
              <a:rPr lang="th-TH" altLang="th-TH" sz="3400" b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ตัวอย่างคีย์แอททริบิวท์ (</a:t>
            </a:r>
            <a:r>
              <a:rPr lang="en-US" altLang="th-TH" sz="3400" b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Key Attribute) </a:t>
            </a:r>
          </a:p>
          <a:p>
            <a:pPr>
              <a:spcBef>
                <a:spcPts val="300"/>
              </a:spcBef>
              <a:buClr>
                <a:srgbClr val="E66C7D"/>
              </a:buClr>
            </a:pPr>
            <a:endParaRPr lang="th-TH" altLang="th-TH" sz="3400">
              <a:solidFill>
                <a:srgbClr val="C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graphicFrame>
        <p:nvGraphicFramePr>
          <p:cNvPr id="50" name="ตาราง 40"/>
          <p:cNvGraphicFramePr>
            <a:graphicFrameLocks noGrp="1"/>
          </p:cNvGraphicFramePr>
          <p:nvPr/>
        </p:nvGraphicFramePr>
        <p:xfrm>
          <a:off x="5724525" y="2924175"/>
          <a:ext cx="2400300" cy="1860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172"/>
                <a:gridCol w="1752128"/>
              </a:tblGrid>
              <a:tr h="396511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th-TH" sz="2000" b="1" dirty="0" smtClean="0">
                          <a:solidFill>
                            <a:schemeClr val="tx1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นักศึกษา</a:t>
                      </a:r>
                    </a:p>
                  </a:txBody>
                  <a:tcPr marL="91454" marR="91454" marT="45751" marB="45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</a:tr>
              <a:tr h="45751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PK</a:t>
                      </a:r>
                      <a:endParaRPr lang="th-TH" sz="2400" b="1" dirty="0">
                        <a:solidFill>
                          <a:schemeClr val="tx1"/>
                        </a:solidFill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91454" marR="91454" marT="45751" marB="45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th-TH" sz="2000" b="1" u="sng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รหัสนักศึกษา</a:t>
                      </a:r>
                    </a:p>
                  </a:txBody>
                  <a:tcPr marL="91454" marR="91454" marT="45751" marB="45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6527">
                <a:tc>
                  <a:txBody>
                    <a:bodyPr/>
                    <a:lstStyle/>
                    <a:p>
                      <a:pPr algn="ctr"/>
                      <a:endParaRPr lang="th-TH" sz="2400" dirty="0">
                        <a:solidFill>
                          <a:schemeClr val="tx1"/>
                        </a:solidFill>
                      </a:endParaRPr>
                    </a:p>
                  </a:txBody>
                  <a:tcPr marL="91454" marR="91454" marT="45751" marB="45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th-TH" sz="2000" b="1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ชื่อ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th-TH" sz="2000" b="1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นามสกุล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th-TH" sz="2000" b="1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เบอร์โทรศัพท์</a:t>
                      </a:r>
                      <a:endParaRPr lang="en-US" sz="2000" b="1" dirty="0" smtClean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91454" marR="91454" marT="45751" marB="45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7" name="Oval 6"/>
          <p:cNvSpPr>
            <a:spLocks noChangeArrowheads="1"/>
          </p:cNvSpPr>
          <p:nvPr/>
        </p:nvSpPr>
        <p:spPr bwMode="auto">
          <a:xfrm>
            <a:off x="107504" y="4096506"/>
            <a:ext cx="1219200" cy="533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th-TH" sz="1800" b="1" u="sng" dirty="0">
                <a:latin typeface="Cordia New" panose="020B0304020202020204" pitchFamily="34" charset="-34"/>
                <a:cs typeface="Cordia New" panose="020B0304020202020204" pitchFamily="34" charset="-34"/>
              </a:rPr>
              <a:t>รหัสนักศึกษา</a:t>
            </a:r>
            <a:endParaRPr lang="en-US" sz="1800" b="1" u="sng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1780" name="Line 10"/>
          <p:cNvSpPr>
            <a:spLocks noChangeShapeType="1"/>
          </p:cNvSpPr>
          <p:nvPr/>
        </p:nvSpPr>
        <p:spPr bwMode="auto">
          <a:xfrm>
            <a:off x="1255713" y="4468813"/>
            <a:ext cx="554037" cy="236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306914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534400" cy="1973263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th-TH" altLang="th-TH" b="1" smtClean="0">
                <a:solidFill>
                  <a:srgbClr val="E8865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4.</a:t>
            </a:r>
            <a:r>
              <a:rPr lang="th-TH" altLang="th-TH" b="1" smtClean="0">
                <a:solidFill>
                  <a:srgbClr val="FF79A2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  </a:t>
            </a:r>
            <a:r>
              <a:rPr lang="th-TH" altLang="th-TH" b="1" smtClean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แอททริบิวท์ที่มีหลายค่า (Multi-</a:t>
            </a:r>
            <a:r>
              <a:rPr lang="en-US" altLang="th-TH" b="1" smtClean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V</a:t>
            </a:r>
            <a:r>
              <a:rPr lang="th-TH" altLang="th-TH" b="1" smtClean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alued Attribute)</a:t>
            </a:r>
            <a:r>
              <a:rPr lang="th-TH" altLang="th-TH" smtClean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altLang="th-TH" smtClean="0">
                <a:latin typeface="Cordia New" panose="020B0304020202020204" pitchFamily="34" charset="-34"/>
                <a:cs typeface="Cordia New" panose="020B0304020202020204" pitchFamily="34" charset="-34"/>
              </a:rPr>
              <a:t>หมายถึงแอททริบิวท์ที่สามารถมีได้หลายค่า เช่น คนหนึ่งคนสามารถมีวุฒิการศึกษาได้หลายระดับ เช่น ปริญญาตรี,โท,เอก เป็นต้น หรือ นักศึกษาหนึ่งคนอาจมีเบอร์โทรศัพท์ได้หลายเบอร์ โดยจะ</a:t>
            </a:r>
            <a:r>
              <a:rPr lang="th-TH" altLang="th-TH" smtClean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ใช้วงรีสองวงซ้อนกันแทนแอททริบิวท์ที่มีหลายค่า</a:t>
            </a:r>
          </a:p>
        </p:txBody>
      </p:sp>
      <p:sp>
        <p:nvSpPr>
          <p:cNvPr id="33795" name="Slide Number Placeholder 1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  <a:normAutofit fontScale="62500" lnSpcReduction="20000"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8A46DCC1-53A8-48B9-981E-3375F37EF279}" type="slidenum">
              <a:rPr lang="en-US" altLang="th-TH" sz="1800" smtClean="0">
                <a:solidFill>
                  <a:srgbClr val="FFFFFF"/>
                </a:solidFill>
              </a:rPr>
              <a:pPr/>
              <a:t>88</a:t>
            </a:fld>
            <a:endParaRPr lang="en-US" altLang="th-TH" sz="1800" smtClean="0">
              <a:solidFill>
                <a:srgbClr val="FFFFFF"/>
              </a:solidFill>
            </a:endParaRPr>
          </a:p>
        </p:txBody>
      </p:sp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620713"/>
            <a:ext cx="6858000" cy="914400"/>
          </a:xfrm>
        </p:spPr>
        <p:txBody>
          <a:bodyPr/>
          <a:lstStyle/>
          <a:p>
            <a:r>
              <a:rPr lang="th-TH" altLang="th-TH" sz="4400" b="1" smtClean="0">
                <a:solidFill>
                  <a:schemeClr val="tx1"/>
                </a:solidFill>
                <a:latin typeface="Cordia New" panose="020B0304020202020204" pitchFamily="34" charset="-34"/>
              </a:rPr>
              <a:t>ชนิดของ Attribute</a:t>
            </a:r>
          </a:p>
        </p:txBody>
      </p:sp>
      <p:sp>
        <p:nvSpPr>
          <p:cNvPr id="33797" name="Rectangle 16"/>
          <p:cNvSpPr>
            <a:spLocks noChangeArrowheads="1"/>
          </p:cNvSpPr>
          <p:nvPr/>
        </p:nvSpPr>
        <p:spPr bwMode="auto">
          <a:xfrm>
            <a:off x="1693863" y="3573463"/>
            <a:ext cx="9017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/>
            <a:r>
              <a:rPr lang="th-TH" altLang="th-TH" b="1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แบบ </a:t>
            </a:r>
            <a:r>
              <a:rPr lang="en-US" altLang="th-TH" b="1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endParaRPr lang="th-TH" altLang="th-TH" b="1">
              <a:solidFill>
                <a:srgbClr val="0070C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3798" name="Rectangle 17"/>
          <p:cNvSpPr>
            <a:spLocks noChangeArrowheads="1"/>
          </p:cNvSpPr>
          <p:nvPr/>
        </p:nvSpPr>
        <p:spPr bwMode="auto">
          <a:xfrm>
            <a:off x="5946775" y="3573463"/>
            <a:ext cx="90328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/>
            <a:r>
              <a:rPr lang="th-TH" altLang="th-TH" b="1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แบบ </a:t>
            </a:r>
            <a:r>
              <a:rPr lang="en-US" altLang="th-TH" b="1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356100" y="3573463"/>
            <a:ext cx="0" cy="28082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6"/>
          <p:cNvSpPr>
            <a:spLocks noChangeArrowheads="1"/>
          </p:cNvSpPr>
          <p:nvPr/>
        </p:nvSpPr>
        <p:spPr bwMode="auto">
          <a:xfrm>
            <a:off x="735360" y="4565104"/>
            <a:ext cx="1219200" cy="533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th-TH" sz="1800" b="1" u="sng" dirty="0">
                <a:latin typeface="Cordia New" panose="020B0304020202020204" pitchFamily="34" charset="-34"/>
                <a:cs typeface="Cordia New" panose="020B0304020202020204" pitchFamily="34" charset="-34"/>
              </a:rPr>
              <a:t>ชื่อแอททริ</a:t>
            </a:r>
            <a:r>
              <a:rPr lang="th-TH" sz="1800" b="1" u="sng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บิวต์</a:t>
            </a:r>
            <a:endParaRPr lang="en-US" sz="1800" b="1" u="sng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1" name="Oval 8"/>
          <p:cNvSpPr>
            <a:spLocks noChangeArrowheads="1"/>
          </p:cNvSpPr>
          <p:nvPr/>
        </p:nvSpPr>
        <p:spPr bwMode="auto">
          <a:xfrm>
            <a:off x="1573560" y="4107904"/>
            <a:ext cx="1219200" cy="533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th-TH" sz="18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ชื่อแอททริ</a:t>
            </a:r>
            <a:r>
              <a:rPr lang="th-TH" sz="1800" b="1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บิวต์</a:t>
            </a:r>
            <a:endParaRPr lang="en-US" sz="1800" b="1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2" name="Oval 9"/>
          <p:cNvSpPr>
            <a:spLocks noChangeArrowheads="1"/>
          </p:cNvSpPr>
          <p:nvPr/>
        </p:nvSpPr>
        <p:spPr bwMode="auto">
          <a:xfrm>
            <a:off x="2411759" y="4565103"/>
            <a:ext cx="1219200" cy="533400"/>
          </a:xfrm>
          <a:prstGeom prst="ellipse">
            <a:avLst/>
          </a:prstGeom>
          <a:ln w="41275" cmpd="dbl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th-TH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ชื่อแอททริบิวต์</a:t>
            </a:r>
          </a:p>
          <a:p>
            <a:pPr algn="ctr" eaLnBrk="1" hangingPunct="1">
              <a:defRPr/>
            </a:pPr>
            <a:r>
              <a:rPr lang="th-TH" sz="14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ที่มีหลายค่า </a:t>
            </a:r>
            <a:endParaRPr lang="en-US" sz="1400" b="1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3809" name="Line 10"/>
          <p:cNvSpPr>
            <a:spLocks noChangeShapeType="1"/>
          </p:cNvSpPr>
          <p:nvPr/>
        </p:nvSpPr>
        <p:spPr bwMode="auto">
          <a:xfrm>
            <a:off x="1420813" y="5099050"/>
            <a:ext cx="304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33810" name="Line 11"/>
          <p:cNvSpPr>
            <a:spLocks noChangeShapeType="1"/>
          </p:cNvSpPr>
          <p:nvPr/>
        </p:nvSpPr>
        <p:spPr bwMode="auto">
          <a:xfrm>
            <a:off x="2182813" y="464185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33811" name="Line 12"/>
          <p:cNvSpPr>
            <a:spLocks noChangeShapeType="1"/>
          </p:cNvSpPr>
          <p:nvPr/>
        </p:nvSpPr>
        <p:spPr bwMode="auto">
          <a:xfrm flipH="1">
            <a:off x="2563813" y="509905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20500" name="Rectangle 4"/>
          <p:cNvSpPr>
            <a:spLocks noChangeArrowheads="1"/>
          </p:cNvSpPr>
          <p:nvPr/>
        </p:nvSpPr>
        <p:spPr bwMode="auto">
          <a:xfrm>
            <a:off x="1344613" y="5314950"/>
            <a:ext cx="1676400" cy="41751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 eaLnBrk="0" hangingPunct="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th-TH" altLang="th-TH" sz="1800" b="1" smtClean="0">
                <a:latin typeface="Cordia New" panose="020B0304020202020204" pitchFamily="34" charset="-34"/>
                <a:cs typeface="Cordia New" panose="020B0304020202020204" pitchFamily="34" charset="-34"/>
              </a:rPr>
              <a:t>ชื่อเอนทิตี้</a:t>
            </a:r>
          </a:p>
        </p:txBody>
      </p:sp>
      <p:sp>
        <p:nvSpPr>
          <p:cNvPr id="28" name="Right Arrow 27"/>
          <p:cNvSpPr/>
          <p:nvPr/>
        </p:nvSpPr>
        <p:spPr>
          <a:xfrm rot="8578583">
            <a:off x="3536950" y="4370388"/>
            <a:ext cx="287338" cy="32226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th-TH"/>
          </a:p>
        </p:txBody>
      </p:sp>
      <p:sp>
        <p:nvSpPr>
          <p:cNvPr id="29" name="Right Arrow 28"/>
          <p:cNvSpPr/>
          <p:nvPr/>
        </p:nvSpPr>
        <p:spPr>
          <a:xfrm rot="1594819">
            <a:off x="7018338" y="4556125"/>
            <a:ext cx="287337" cy="32226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th-TH"/>
          </a:p>
        </p:txBody>
      </p:sp>
      <p:graphicFrame>
        <p:nvGraphicFramePr>
          <p:cNvPr id="31" name="ตาราง 24"/>
          <p:cNvGraphicFramePr>
            <a:graphicFrameLocks noGrp="1"/>
          </p:cNvGraphicFramePr>
          <p:nvPr/>
        </p:nvGraphicFramePr>
        <p:xfrm>
          <a:off x="4500563" y="4640263"/>
          <a:ext cx="1800225" cy="1111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54"/>
                <a:gridCol w="1368171"/>
              </a:tblGrid>
              <a:tr h="37041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th-TH" sz="1800" b="1" dirty="0" smtClean="0">
                          <a:solidFill>
                            <a:schemeClr val="tx1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ชื่อ</a:t>
                      </a:r>
                      <a:r>
                        <a:rPr lang="th-TH" sz="1800" b="1" dirty="0" err="1" smtClean="0">
                          <a:solidFill>
                            <a:schemeClr val="tx1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เอนทิตี้</a:t>
                      </a:r>
                      <a:endParaRPr lang="th-TH" sz="1800" b="1" dirty="0" smtClean="0">
                        <a:solidFill>
                          <a:schemeClr val="tx1"/>
                        </a:solidFill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91441" marR="91441" marT="45668" marB="456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</a:tr>
              <a:tr h="370417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PK</a:t>
                      </a:r>
                      <a:endParaRPr lang="th-TH" sz="1800" b="1" dirty="0">
                        <a:solidFill>
                          <a:schemeClr val="tx1"/>
                        </a:solidFill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91441" marR="91441" marT="45668" marB="456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th-TH" sz="1800" b="1" u="sng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ชื่อแอททริ</a:t>
                      </a:r>
                      <a:r>
                        <a:rPr lang="th-TH" sz="1800" b="1" u="sng" dirty="0" err="1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บิวต์</a:t>
                      </a:r>
                      <a:endParaRPr lang="en-US" sz="1800" b="1" u="sng" dirty="0" smtClean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91441" marR="91441" marT="45668" marB="456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417">
                <a:tc>
                  <a:txBody>
                    <a:bodyPr/>
                    <a:lstStyle/>
                    <a:p>
                      <a:pPr algn="ctr"/>
                      <a:endParaRPr lang="th-TH" sz="1800" dirty="0">
                        <a:solidFill>
                          <a:schemeClr val="tx1"/>
                        </a:solidFill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91441" marR="91441" marT="45668" marB="456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th-TH" sz="1800" b="1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ชื่อแอททริ</a:t>
                      </a:r>
                      <a:r>
                        <a:rPr lang="th-TH" sz="1800" b="1" dirty="0" err="1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บิวต์</a:t>
                      </a:r>
                      <a:endParaRPr lang="en-US" sz="1800" b="1" dirty="0" smtClean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91441" marR="91441" marT="45668" marB="456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32" name="ตัวเชื่อมต่อตรง 32"/>
          <p:cNvCxnSpPr/>
          <p:nvPr/>
        </p:nvCxnSpPr>
        <p:spPr>
          <a:xfrm>
            <a:off x="6300788" y="5287963"/>
            <a:ext cx="708025" cy="6350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ตัวเชื่อมต่อตรง 38"/>
          <p:cNvCxnSpPr/>
          <p:nvPr/>
        </p:nvCxnSpPr>
        <p:spPr>
          <a:xfrm flipH="1" flipV="1">
            <a:off x="6829425" y="5294313"/>
            <a:ext cx="136525" cy="6826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ตัวเชื่อมต่อตรง 39"/>
          <p:cNvCxnSpPr/>
          <p:nvPr/>
        </p:nvCxnSpPr>
        <p:spPr>
          <a:xfrm flipV="1">
            <a:off x="6821488" y="5208588"/>
            <a:ext cx="133350" cy="7461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33831" name="Table 33830"/>
          <p:cNvGraphicFramePr>
            <a:graphicFrameLocks noGrp="1"/>
          </p:cNvGraphicFramePr>
          <p:nvPr/>
        </p:nvGraphicFramePr>
        <p:xfrm>
          <a:off x="6970713" y="4868863"/>
          <a:ext cx="2065337" cy="1193800"/>
        </p:xfrm>
        <a:graphic>
          <a:graphicData uri="http://schemas.openxmlformats.org/drawingml/2006/table">
            <a:tbl>
              <a:tblPr/>
              <a:tblGrid>
                <a:gridCol w="641350"/>
                <a:gridCol w="1423987"/>
              </a:tblGrid>
              <a:tr h="371111">
                <a:tc gridSpan="2">
                  <a:txBody>
                    <a:bodyPr/>
                    <a:lstStyle>
                      <a:lvl1pPr>
                        <a:spcBef>
                          <a:spcPts val="300"/>
                        </a:spcBef>
                        <a:buClr>
                          <a:srgbClr val="E66C7D"/>
                        </a:buClr>
                        <a:buFont typeface="Georgia" panose="02040502050405020303" pitchFamily="18" charset="0"/>
                        <a:defRPr sz="24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1pPr>
                      <a:lvl2pPr>
                        <a:spcBef>
                          <a:spcPts val="300"/>
                        </a:spcBef>
                        <a:buClr>
                          <a:schemeClr val="accent2"/>
                        </a:buClr>
                        <a:buFont typeface="Georgia" panose="02040502050405020303" pitchFamily="18" charset="0"/>
                        <a:defRPr sz="2200">
                          <a:solidFill>
                            <a:schemeClr val="accent2"/>
                          </a:solidFill>
                          <a:latin typeface="Georgia" panose="02040502050405020303" pitchFamily="18" charset="0"/>
                        </a:defRPr>
                      </a:lvl2pPr>
                      <a:lvl3pPr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accent1"/>
                          </a:solidFill>
                          <a:latin typeface="Georgia" panose="02040502050405020303" pitchFamily="18" charset="0"/>
                        </a:defRPr>
                      </a:lvl3pPr>
                      <a:lvl4pPr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accent1"/>
                          </a:solidFill>
                          <a:latin typeface="Georgia" panose="02040502050405020303" pitchFamily="18" charset="0"/>
                        </a:defRPr>
                      </a:lvl4pPr>
                      <a:lvl5pPr>
                        <a:spcBef>
                          <a:spcPts val="300"/>
                        </a:spcBef>
                        <a:buClr>
                          <a:srgbClr val="E66C7D"/>
                        </a:buClr>
                        <a:buFont typeface="Georgia" panose="02040502050405020303" pitchFamily="18" charset="0"/>
                        <a:defRPr>
                          <a:solidFill>
                            <a:srgbClr val="E66C7D"/>
                          </a:solidFill>
                          <a:latin typeface="Georgia" panose="02040502050405020303" pitchFamily="18" charset="0"/>
                        </a:defRPr>
                      </a:lvl5pPr>
                      <a:lvl6pPr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E66C7D"/>
                        </a:buClr>
                        <a:buFont typeface="Georgia" panose="02040502050405020303" pitchFamily="18" charset="0"/>
                        <a:defRPr>
                          <a:solidFill>
                            <a:srgbClr val="E66C7D"/>
                          </a:solidFill>
                          <a:latin typeface="Georgia" panose="02040502050405020303" pitchFamily="18" charset="0"/>
                        </a:defRPr>
                      </a:lvl6pPr>
                      <a:lvl7pPr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E66C7D"/>
                        </a:buClr>
                        <a:buFont typeface="Georgia" panose="02040502050405020303" pitchFamily="18" charset="0"/>
                        <a:defRPr>
                          <a:solidFill>
                            <a:srgbClr val="E66C7D"/>
                          </a:solidFill>
                          <a:latin typeface="Georgia" panose="02040502050405020303" pitchFamily="18" charset="0"/>
                        </a:defRPr>
                      </a:lvl7pPr>
                      <a:lvl8pPr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E66C7D"/>
                        </a:buClr>
                        <a:buFont typeface="Georgia" panose="02040502050405020303" pitchFamily="18" charset="0"/>
                        <a:defRPr>
                          <a:solidFill>
                            <a:srgbClr val="E66C7D"/>
                          </a:solidFill>
                          <a:latin typeface="Georgia" panose="02040502050405020303" pitchFamily="18" charset="0"/>
                        </a:defRPr>
                      </a:lvl8pPr>
                      <a:lvl9pPr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E66C7D"/>
                        </a:buClr>
                        <a:buFont typeface="Georgia" panose="02040502050405020303" pitchFamily="18" charset="0"/>
                        <a:defRPr>
                          <a:solidFill>
                            <a:srgbClr val="E66C7D"/>
                          </a:solidFill>
                          <a:latin typeface="Georgia" panose="02040502050405020303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altLang="th-TH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ชื่อเอนทิตี้_ชื่อมัลติแอททริบิวต์</a:t>
                      </a:r>
                    </a:p>
                  </a:txBody>
                  <a:tcPr marL="91428" marR="91428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</a:tr>
              <a:tr h="822689"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buClr>
                          <a:srgbClr val="E66C7D"/>
                        </a:buClr>
                        <a:buFont typeface="Georgia" panose="02040502050405020303" pitchFamily="18" charset="0"/>
                        <a:defRPr sz="24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1pPr>
                      <a:lvl2pPr>
                        <a:spcBef>
                          <a:spcPts val="300"/>
                        </a:spcBef>
                        <a:buClr>
                          <a:schemeClr val="accent2"/>
                        </a:buClr>
                        <a:buFont typeface="Georgia" panose="02040502050405020303" pitchFamily="18" charset="0"/>
                        <a:defRPr sz="2200">
                          <a:solidFill>
                            <a:schemeClr val="accent2"/>
                          </a:solidFill>
                          <a:latin typeface="Georgia" panose="02040502050405020303" pitchFamily="18" charset="0"/>
                        </a:defRPr>
                      </a:lvl2pPr>
                      <a:lvl3pPr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accent1"/>
                          </a:solidFill>
                          <a:latin typeface="Georgia" panose="02040502050405020303" pitchFamily="18" charset="0"/>
                        </a:defRPr>
                      </a:lvl3pPr>
                      <a:lvl4pPr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accent1"/>
                          </a:solidFill>
                          <a:latin typeface="Georgia" panose="02040502050405020303" pitchFamily="18" charset="0"/>
                        </a:defRPr>
                      </a:lvl4pPr>
                      <a:lvl5pPr>
                        <a:spcBef>
                          <a:spcPts val="300"/>
                        </a:spcBef>
                        <a:buClr>
                          <a:srgbClr val="E66C7D"/>
                        </a:buClr>
                        <a:buFont typeface="Georgia" panose="02040502050405020303" pitchFamily="18" charset="0"/>
                        <a:defRPr>
                          <a:solidFill>
                            <a:srgbClr val="E66C7D"/>
                          </a:solidFill>
                          <a:latin typeface="Georgia" panose="02040502050405020303" pitchFamily="18" charset="0"/>
                        </a:defRPr>
                      </a:lvl5pPr>
                      <a:lvl6pPr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E66C7D"/>
                        </a:buClr>
                        <a:buFont typeface="Georgia" panose="02040502050405020303" pitchFamily="18" charset="0"/>
                        <a:defRPr>
                          <a:solidFill>
                            <a:srgbClr val="E66C7D"/>
                          </a:solidFill>
                          <a:latin typeface="Georgia" panose="02040502050405020303" pitchFamily="18" charset="0"/>
                        </a:defRPr>
                      </a:lvl6pPr>
                      <a:lvl7pPr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E66C7D"/>
                        </a:buClr>
                        <a:buFont typeface="Georgia" panose="02040502050405020303" pitchFamily="18" charset="0"/>
                        <a:defRPr>
                          <a:solidFill>
                            <a:srgbClr val="E66C7D"/>
                          </a:solidFill>
                          <a:latin typeface="Georgia" panose="02040502050405020303" pitchFamily="18" charset="0"/>
                        </a:defRPr>
                      </a:lvl7pPr>
                      <a:lvl8pPr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E66C7D"/>
                        </a:buClr>
                        <a:buFont typeface="Georgia" panose="02040502050405020303" pitchFamily="18" charset="0"/>
                        <a:defRPr>
                          <a:solidFill>
                            <a:srgbClr val="E66C7D"/>
                          </a:solidFill>
                          <a:latin typeface="Georgia" panose="02040502050405020303" pitchFamily="18" charset="0"/>
                        </a:defRPr>
                      </a:lvl8pPr>
                      <a:lvl9pPr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E66C7D"/>
                        </a:buClr>
                        <a:buFont typeface="Georgia" panose="02040502050405020303" pitchFamily="18" charset="0"/>
                        <a:defRPr>
                          <a:solidFill>
                            <a:srgbClr val="E66C7D"/>
                          </a:solidFill>
                          <a:latin typeface="Georgia" panose="020405020504050203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altLang="th-TH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PK1,FK</a:t>
                      </a:r>
                      <a:endParaRPr kumimoji="0" lang="th-TH" altLang="th-TH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altLang="th-TH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PK2</a:t>
                      </a:r>
                    </a:p>
                  </a:txBody>
                  <a:tcPr marL="91428" marR="91428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buClr>
                          <a:srgbClr val="E66C7D"/>
                        </a:buClr>
                        <a:buFont typeface="Georgia" panose="02040502050405020303" pitchFamily="18" charset="0"/>
                        <a:defRPr sz="24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1pPr>
                      <a:lvl2pPr>
                        <a:spcBef>
                          <a:spcPts val="300"/>
                        </a:spcBef>
                        <a:buClr>
                          <a:schemeClr val="accent2"/>
                        </a:buClr>
                        <a:buFont typeface="Georgia" panose="02040502050405020303" pitchFamily="18" charset="0"/>
                        <a:defRPr sz="2200">
                          <a:solidFill>
                            <a:schemeClr val="accent2"/>
                          </a:solidFill>
                          <a:latin typeface="Georgia" panose="02040502050405020303" pitchFamily="18" charset="0"/>
                        </a:defRPr>
                      </a:lvl2pPr>
                      <a:lvl3pPr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accent1"/>
                          </a:solidFill>
                          <a:latin typeface="Georgia" panose="02040502050405020303" pitchFamily="18" charset="0"/>
                        </a:defRPr>
                      </a:lvl3pPr>
                      <a:lvl4pPr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accent1"/>
                          </a:solidFill>
                          <a:latin typeface="Georgia" panose="02040502050405020303" pitchFamily="18" charset="0"/>
                        </a:defRPr>
                      </a:lvl4pPr>
                      <a:lvl5pPr>
                        <a:spcBef>
                          <a:spcPts val="300"/>
                        </a:spcBef>
                        <a:buClr>
                          <a:srgbClr val="E66C7D"/>
                        </a:buClr>
                        <a:buFont typeface="Georgia" panose="02040502050405020303" pitchFamily="18" charset="0"/>
                        <a:defRPr>
                          <a:solidFill>
                            <a:srgbClr val="E66C7D"/>
                          </a:solidFill>
                          <a:latin typeface="Georgia" panose="02040502050405020303" pitchFamily="18" charset="0"/>
                        </a:defRPr>
                      </a:lvl5pPr>
                      <a:lvl6pPr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E66C7D"/>
                        </a:buClr>
                        <a:buFont typeface="Georgia" panose="02040502050405020303" pitchFamily="18" charset="0"/>
                        <a:defRPr>
                          <a:solidFill>
                            <a:srgbClr val="E66C7D"/>
                          </a:solidFill>
                          <a:latin typeface="Georgia" panose="02040502050405020303" pitchFamily="18" charset="0"/>
                        </a:defRPr>
                      </a:lvl6pPr>
                      <a:lvl7pPr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E66C7D"/>
                        </a:buClr>
                        <a:buFont typeface="Georgia" panose="02040502050405020303" pitchFamily="18" charset="0"/>
                        <a:defRPr>
                          <a:solidFill>
                            <a:srgbClr val="E66C7D"/>
                          </a:solidFill>
                          <a:latin typeface="Georgia" panose="02040502050405020303" pitchFamily="18" charset="0"/>
                        </a:defRPr>
                      </a:lvl7pPr>
                      <a:lvl8pPr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E66C7D"/>
                        </a:buClr>
                        <a:buFont typeface="Georgia" panose="02040502050405020303" pitchFamily="18" charset="0"/>
                        <a:defRPr>
                          <a:solidFill>
                            <a:srgbClr val="E66C7D"/>
                          </a:solidFill>
                          <a:latin typeface="Georgia" panose="02040502050405020303" pitchFamily="18" charset="0"/>
                        </a:defRPr>
                      </a:lvl8pPr>
                      <a:lvl9pPr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E66C7D"/>
                        </a:buClr>
                        <a:buFont typeface="Georgia" panose="02040502050405020303" pitchFamily="18" charset="0"/>
                        <a:defRPr>
                          <a:solidFill>
                            <a:srgbClr val="E66C7D"/>
                          </a:solidFill>
                          <a:latin typeface="Georgia" panose="020405020504050203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altLang="th-TH" sz="1600" b="1" i="0" u="sng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ชื่อแอททริบิวต์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altLang="th-TH" sz="1600" b="1" i="0" u="sng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ชื่อมัลติแอททริบิวต์</a:t>
                      </a:r>
                      <a:endParaRPr kumimoji="0" lang="en-US" altLang="th-TH" sz="1600" b="1" i="0" u="sng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91428" marR="91428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</a:tr>
            </a:tbl>
          </a:graphicData>
        </a:graphic>
      </p:graphicFrame>
      <p:cxnSp>
        <p:nvCxnSpPr>
          <p:cNvPr id="36" name="ตัวเชื่อมต่อตรง 44"/>
          <p:cNvCxnSpPr/>
          <p:nvPr/>
        </p:nvCxnSpPr>
        <p:spPr>
          <a:xfrm>
            <a:off x="6834188" y="5216525"/>
            <a:ext cx="0" cy="14287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ตัวเชื่อมต่อตรง 49"/>
          <p:cNvCxnSpPr/>
          <p:nvPr/>
        </p:nvCxnSpPr>
        <p:spPr>
          <a:xfrm>
            <a:off x="6443663" y="5216525"/>
            <a:ext cx="0" cy="14287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ตัวเชื่อมต่อตรง 50"/>
          <p:cNvCxnSpPr/>
          <p:nvPr/>
        </p:nvCxnSpPr>
        <p:spPr>
          <a:xfrm>
            <a:off x="6372225" y="5216525"/>
            <a:ext cx="0" cy="14287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672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1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  <a:normAutofit fontScale="62500" lnSpcReduction="20000"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EDF9DA95-EABC-4289-B611-ACCCF0B4BE00}" type="slidenum">
              <a:rPr lang="en-US" altLang="th-TH" sz="1800" smtClean="0">
                <a:solidFill>
                  <a:srgbClr val="FFFFFF"/>
                </a:solidFill>
              </a:rPr>
              <a:pPr/>
              <a:t>89</a:t>
            </a:fld>
            <a:endParaRPr lang="en-US" altLang="th-TH" sz="1800" smtClean="0">
              <a:solidFill>
                <a:srgbClr val="FFFFFF"/>
              </a:solidFill>
            </a:endParaRPr>
          </a:p>
        </p:txBody>
      </p:sp>
      <p:sp>
        <p:nvSpPr>
          <p:cNvPr id="35843" name="Rectangle 16"/>
          <p:cNvSpPr>
            <a:spLocks noChangeArrowheads="1"/>
          </p:cNvSpPr>
          <p:nvPr/>
        </p:nvSpPr>
        <p:spPr bwMode="auto">
          <a:xfrm>
            <a:off x="2055813" y="2060575"/>
            <a:ext cx="9032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/>
            <a:r>
              <a:rPr lang="th-TH" altLang="th-TH" b="1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แบบ </a:t>
            </a:r>
            <a:r>
              <a:rPr lang="en-US" altLang="th-TH" b="1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endParaRPr lang="th-TH" altLang="th-TH" b="1">
              <a:solidFill>
                <a:srgbClr val="0070C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5844" name="Rectangle 17"/>
          <p:cNvSpPr>
            <a:spLocks noChangeArrowheads="1"/>
          </p:cNvSpPr>
          <p:nvPr/>
        </p:nvSpPr>
        <p:spPr bwMode="auto">
          <a:xfrm>
            <a:off x="5683250" y="2060575"/>
            <a:ext cx="2413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/>
            <a:r>
              <a:rPr lang="th-TH" altLang="th-TH" b="1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แบบ </a:t>
            </a:r>
            <a:r>
              <a:rPr lang="en-US" altLang="th-TH" b="1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 (Crow’s Foot)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4356100" y="2141538"/>
            <a:ext cx="0" cy="439261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46" name="Line 12"/>
          <p:cNvSpPr>
            <a:spLocks noChangeShapeType="1"/>
          </p:cNvSpPr>
          <p:nvPr/>
        </p:nvSpPr>
        <p:spPr bwMode="auto">
          <a:xfrm flipH="1">
            <a:off x="2327275" y="4076700"/>
            <a:ext cx="1190625" cy="635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31" name="Oval 6"/>
          <p:cNvSpPr>
            <a:spLocks noChangeArrowheads="1"/>
          </p:cNvSpPr>
          <p:nvPr/>
        </p:nvSpPr>
        <p:spPr bwMode="auto">
          <a:xfrm>
            <a:off x="584840" y="3430788"/>
            <a:ext cx="1219200" cy="533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th-TH" sz="18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ชื่อ</a:t>
            </a:r>
            <a:endParaRPr lang="en-US" sz="1800" b="1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2" name="Oval 8"/>
          <p:cNvSpPr>
            <a:spLocks noChangeArrowheads="1"/>
          </p:cNvSpPr>
          <p:nvPr/>
        </p:nvSpPr>
        <p:spPr bwMode="auto">
          <a:xfrm>
            <a:off x="1846792" y="3431414"/>
            <a:ext cx="1219200" cy="533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th-TH" sz="18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นามสกุล</a:t>
            </a:r>
            <a:endParaRPr lang="en-US" sz="1800" b="1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3" name="Oval 9"/>
          <p:cNvSpPr>
            <a:spLocks noChangeArrowheads="1"/>
          </p:cNvSpPr>
          <p:nvPr/>
        </p:nvSpPr>
        <p:spPr bwMode="auto">
          <a:xfrm>
            <a:off x="2671192" y="3882380"/>
            <a:ext cx="1219200" cy="533400"/>
          </a:xfrm>
          <a:prstGeom prst="ellipse">
            <a:avLst/>
          </a:prstGeom>
          <a:ln w="34925" cmpd="dbl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th-TH" sz="18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เบอร์โทรศัพท์</a:t>
            </a:r>
            <a:endParaRPr lang="en-US" sz="1800" b="1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5856" name="Line 10"/>
          <p:cNvSpPr>
            <a:spLocks noChangeShapeType="1"/>
          </p:cNvSpPr>
          <p:nvPr/>
        </p:nvSpPr>
        <p:spPr bwMode="auto">
          <a:xfrm>
            <a:off x="1414463" y="3963988"/>
            <a:ext cx="793750" cy="747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35857" name="Line 11"/>
          <p:cNvSpPr>
            <a:spLocks noChangeShapeType="1"/>
          </p:cNvSpPr>
          <p:nvPr/>
        </p:nvSpPr>
        <p:spPr bwMode="auto">
          <a:xfrm flipH="1">
            <a:off x="2208213" y="3968750"/>
            <a:ext cx="119062" cy="758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21522" name="Rectangle 4"/>
          <p:cNvSpPr>
            <a:spLocks noChangeArrowheads="1"/>
          </p:cNvSpPr>
          <p:nvPr/>
        </p:nvSpPr>
        <p:spPr bwMode="auto">
          <a:xfrm>
            <a:off x="1506538" y="4711700"/>
            <a:ext cx="1430337" cy="50482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 eaLnBrk="0" hangingPunct="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th-TH" altLang="th-TH" sz="1800" b="1" smtClean="0">
                <a:latin typeface="Cordia New" panose="020B0304020202020204" pitchFamily="34" charset="-34"/>
                <a:cs typeface="Cordia New" panose="020B0304020202020204" pitchFamily="34" charset="-34"/>
              </a:rPr>
              <a:t>นักศึกษา</a:t>
            </a:r>
          </a:p>
        </p:txBody>
      </p:sp>
      <p:sp>
        <p:nvSpPr>
          <p:cNvPr id="35859" name="Rectangle 3"/>
          <p:cNvSpPr txBox="1">
            <a:spLocks noChangeArrowheads="1"/>
          </p:cNvSpPr>
          <p:nvPr/>
        </p:nvSpPr>
        <p:spPr bwMode="auto">
          <a:xfrm>
            <a:off x="250825" y="765175"/>
            <a:ext cx="8785225" cy="74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>
              <a:spcBef>
                <a:spcPts val="300"/>
              </a:spcBef>
              <a:buClr>
                <a:srgbClr val="E66C7D"/>
              </a:buClr>
            </a:pPr>
            <a:r>
              <a:rPr lang="th-TH" altLang="th-TH" sz="3400" b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ตัวอย่างแอททริบิวท์ที่มีหลายค่า (</a:t>
            </a:r>
            <a:r>
              <a:rPr lang="en-US" altLang="th-TH" sz="3400" b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Multi-Valued Attribute) </a:t>
            </a:r>
            <a:endParaRPr lang="th-TH" altLang="th-TH" sz="3400">
              <a:solidFill>
                <a:srgbClr val="C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27" name="Oval 6"/>
          <p:cNvSpPr>
            <a:spLocks noChangeArrowheads="1"/>
          </p:cNvSpPr>
          <p:nvPr/>
        </p:nvSpPr>
        <p:spPr bwMode="auto">
          <a:xfrm>
            <a:off x="107504" y="3964188"/>
            <a:ext cx="1219200" cy="533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th-TH" sz="1800" b="1" u="sng" dirty="0">
                <a:latin typeface="Cordia New" panose="020B0304020202020204" pitchFamily="34" charset="-34"/>
                <a:cs typeface="Cordia New" panose="020B0304020202020204" pitchFamily="34" charset="-34"/>
              </a:rPr>
              <a:t>รหัสนักศึกษา</a:t>
            </a:r>
            <a:endParaRPr lang="en-US" sz="1800" b="1" u="sng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5863" name="Line 10"/>
          <p:cNvSpPr>
            <a:spLocks noChangeShapeType="1"/>
          </p:cNvSpPr>
          <p:nvPr/>
        </p:nvSpPr>
        <p:spPr bwMode="auto">
          <a:xfrm>
            <a:off x="1255713" y="4379913"/>
            <a:ext cx="527050" cy="331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graphicFrame>
        <p:nvGraphicFramePr>
          <p:cNvPr id="21" name="ตาราง 24"/>
          <p:cNvGraphicFramePr>
            <a:graphicFrameLocks noGrp="1"/>
          </p:cNvGraphicFramePr>
          <p:nvPr/>
        </p:nvGraphicFramePr>
        <p:xfrm>
          <a:off x="4449763" y="3357563"/>
          <a:ext cx="1800225" cy="1493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54"/>
                <a:gridCol w="1368171"/>
              </a:tblGrid>
              <a:tr h="396308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th-TH" sz="2000" b="1" dirty="0" smtClean="0">
                          <a:solidFill>
                            <a:schemeClr val="tx1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นักศึกษา</a:t>
                      </a:r>
                    </a:p>
                  </a:txBody>
                  <a:tcPr marL="91441" marR="91441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</a:tr>
              <a:tr h="39630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PK</a:t>
                      </a:r>
                      <a:endParaRPr lang="th-TH" sz="2000" b="1" dirty="0">
                        <a:solidFill>
                          <a:schemeClr val="tx1"/>
                        </a:solidFill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91441" marR="91441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th-TH" sz="2000" b="1" u="sng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รหัสนักศึกษา</a:t>
                      </a:r>
                      <a:endParaRPr lang="en-US" sz="2000" b="1" u="sng" dirty="0" smtClean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91441" marR="91441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1221">
                <a:tc>
                  <a:txBody>
                    <a:bodyPr/>
                    <a:lstStyle/>
                    <a:p>
                      <a:pPr algn="ctr"/>
                      <a:endParaRPr lang="th-TH" sz="1800" b="1" dirty="0">
                        <a:solidFill>
                          <a:schemeClr val="tx1"/>
                        </a:solidFill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91441" marR="91441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th-TH" sz="2000" b="1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ชื่อ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th-TH" sz="2000" b="1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นามสกุล</a:t>
                      </a:r>
                      <a:endParaRPr lang="en-US" sz="2000" b="1" dirty="0" smtClean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91441" marR="91441" marT="45698" marB="4569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22" name="ตัวเชื่อมต่อตรง 32"/>
          <p:cNvCxnSpPr/>
          <p:nvPr/>
        </p:nvCxnSpPr>
        <p:spPr>
          <a:xfrm>
            <a:off x="6249988" y="4005263"/>
            <a:ext cx="72072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ตัวเชื่อมต่อตรง 38"/>
          <p:cNvCxnSpPr/>
          <p:nvPr/>
        </p:nvCxnSpPr>
        <p:spPr>
          <a:xfrm flipH="1" flipV="1">
            <a:off x="6826250" y="4013200"/>
            <a:ext cx="144463" cy="13652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ตัวเชื่อมต่อตรง 39"/>
          <p:cNvCxnSpPr/>
          <p:nvPr/>
        </p:nvCxnSpPr>
        <p:spPr>
          <a:xfrm flipH="1">
            <a:off x="6826250" y="3933825"/>
            <a:ext cx="144463" cy="7143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35880" name="Table 35879"/>
          <p:cNvGraphicFramePr>
            <a:graphicFrameLocks noGrp="1"/>
          </p:cNvGraphicFramePr>
          <p:nvPr/>
        </p:nvGraphicFramePr>
        <p:xfrm>
          <a:off x="6934200" y="3357563"/>
          <a:ext cx="2101850" cy="1403350"/>
        </p:xfrm>
        <a:graphic>
          <a:graphicData uri="http://schemas.openxmlformats.org/drawingml/2006/table">
            <a:tbl>
              <a:tblPr/>
              <a:tblGrid>
                <a:gridCol w="755650"/>
                <a:gridCol w="1346200"/>
              </a:tblGrid>
              <a:tr h="397077">
                <a:tc gridSpan="2">
                  <a:txBody>
                    <a:bodyPr/>
                    <a:lstStyle>
                      <a:lvl1pPr>
                        <a:spcBef>
                          <a:spcPts val="300"/>
                        </a:spcBef>
                        <a:buClr>
                          <a:srgbClr val="E66C7D"/>
                        </a:buClr>
                        <a:buFont typeface="Georgia" panose="02040502050405020303" pitchFamily="18" charset="0"/>
                        <a:defRPr sz="24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1pPr>
                      <a:lvl2pPr>
                        <a:spcBef>
                          <a:spcPts val="300"/>
                        </a:spcBef>
                        <a:buClr>
                          <a:schemeClr val="accent2"/>
                        </a:buClr>
                        <a:buFont typeface="Georgia" panose="02040502050405020303" pitchFamily="18" charset="0"/>
                        <a:defRPr sz="2200">
                          <a:solidFill>
                            <a:schemeClr val="accent2"/>
                          </a:solidFill>
                          <a:latin typeface="Georgia" panose="02040502050405020303" pitchFamily="18" charset="0"/>
                        </a:defRPr>
                      </a:lvl2pPr>
                      <a:lvl3pPr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accent1"/>
                          </a:solidFill>
                          <a:latin typeface="Georgia" panose="02040502050405020303" pitchFamily="18" charset="0"/>
                        </a:defRPr>
                      </a:lvl3pPr>
                      <a:lvl4pPr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accent1"/>
                          </a:solidFill>
                          <a:latin typeface="Georgia" panose="02040502050405020303" pitchFamily="18" charset="0"/>
                        </a:defRPr>
                      </a:lvl4pPr>
                      <a:lvl5pPr>
                        <a:spcBef>
                          <a:spcPts val="300"/>
                        </a:spcBef>
                        <a:buClr>
                          <a:srgbClr val="E66C7D"/>
                        </a:buClr>
                        <a:buFont typeface="Georgia" panose="02040502050405020303" pitchFamily="18" charset="0"/>
                        <a:defRPr>
                          <a:solidFill>
                            <a:srgbClr val="E66C7D"/>
                          </a:solidFill>
                          <a:latin typeface="Georgia" panose="02040502050405020303" pitchFamily="18" charset="0"/>
                        </a:defRPr>
                      </a:lvl5pPr>
                      <a:lvl6pPr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E66C7D"/>
                        </a:buClr>
                        <a:buFont typeface="Georgia" panose="02040502050405020303" pitchFamily="18" charset="0"/>
                        <a:defRPr>
                          <a:solidFill>
                            <a:srgbClr val="E66C7D"/>
                          </a:solidFill>
                          <a:latin typeface="Georgia" panose="02040502050405020303" pitchFamily="18" charset="0"/>
                        </a:defRPr>
                      </a:lvl6pPr>
                      <a:lvl7pPr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E66C7D"/>
                        </a:buClr>
                        <a:buFont typeface="Georgia" panose="02040502050405020303" pitchFamily="18" charset="0"/>
                        <a:defRPr>
                          <a:solidFill>
                            <a:srgbClr val="E66C7D"/>
                          </a:solidFill>
                          <a:latin typeface="Georgia" panose="02040502050405020303" pitchFamily="18" charset="0"/>
                        </a:defRPr>
                      </a:lvl7pPr>
                      <a:lvl8pPr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E66C7D"/>
                        </a:buClr>
                        <a:buFont typeface="Georgia" panose="02040502050405020303" pitchFamily="18" charset="0"/>
                        <a:defRPr>
                          <a:solidFill>
                            <a:srgbClr val="E66C7D"/>
                          </a:solidFill>
                          <a:latin typeface="Georgia" panose="02040502050405020303" pitchFamily="18" charset="0"/>
                        </a:defRPr>
                      </a:lvl8pPr>
                      <a:lvl9pPr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E66C7D"/>
                        </a:buClr>
                        <a:buFont typeface="Georgia" panose="02040502050405020303" pitchFamily="18" charset="0"/>
                        <a:defRPr>
                          <a:solidFill>
                            <a:srgbClr val="E66C7D"/>
                          </a:solidFill>
                          <a:latin typeface="Georgia" panose="02040502050405020303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altLang="th-TH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นักศึกษา_เบอร์โทร</a:t>
                      </a:r>
                    </a:p>
                  </a:txBody>
                  <a:tcPr marL="91450" marR="91450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</a:tr>
              <a:tr h="1006273"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buClr>
                          <a:srgbClr val="E66C7D"/>
                        </a:buClr>
                        <a:buFont typeface="Georgia" panose="02040502050405020303" pitchFamily="18" charset="0"/>
                        <a:defRPr sz="24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1pPr>
                      <a:lvl2pPr>
                        <a:spcBef>
                          <a:spcPts val="300"/>
                        </a:spcBef>
                        <a:buClr>
                          <a:schemeClr val="accent2"/>
                        </a:buClr>
                        <a:buFont typeface="Georgia" panose="02040502050405020303" pitchFamily="18" charset="0"/>
                        <a:defRPr sz="2200">
                          <a:solidFill>
                            <a:schemeClr val="accent2"/>
                          </a:solidFill>
                          <a:latin typeface="Georgia" panose="02040502050405020303" pitchFamily="18" charset="0"/>
                        </a:defRPr>
                      </a:lvl2pPr>
                      <a:lvl3pPr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accent1"/>
                          </a:solidFill>
                          <a:latin typeface="Georgia" panose="02040502050405020303" pitchFamily="18" charset="0"/>
                        </a:defRPr>
                      </a:lvl3pPr>
                      <a:lvl4pPr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accent1"/>
                          </a:solidFill>
                          <a:latin typeface="Georgia" panose="02040502050405020303" pitchFamily="18" charset="0"/>
                        </a:defRPr>
                      </a:lvl4pPr>
                      <a:lvl5pPr>
                        <a:spcBef>
                          <a:spcPts val="300"/>
                        </a:spcBef>
                        <a:buClr>
                          <a:srgbClr val="E66C7D"/>
                        </a:buClr>
                        <a:buFont typeface="Georgia" panose="02040502050405020303" pitchFamily="18" charset="0"/>
                        <a:defRPr>
                          <a:solidFill>
                            <a:srgbClr val="E66C7D"/>
                          </a:solidFill>
                          <a:latin typeface="Georgia" panose="02040502050405020303" pitchFamily="18" charset="0"/>
                        </a:defRPr>
                      </a:lvl5pPr>
                      <a:lvl6pPr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E66C7D"/>
                        </a:buClr>
                        <a:buFont typeface="Georgia" panose="02040502050405020303" pitchFamily="18" charset="0"/>
                        <a:defRPr>
                          <a:solidFill>
                            <a:srgbClr val="E66C7D"/>
                          </a:solidFill>
                          <a:latin typeface="Georgia" panose="02040502050405020303" pitchFamily="18" charset="0"/>
                        </a:defRPr>
                      </a:lvl6pPr>
                      <a:lvl7pPr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E66C7D"/>
                        </a:buClr>
                        <a:buFont typeface="Georgia" panose="02040502050405020303" pitchFamily="18" charset="0"/>
                        <a:defRPr>
                          <a:solidFill>
                            <a:srgbClr val="E66C7D"/>
                          </a:solidFill>
                          <a:latin typeface="Georgia" panose="02040502050405020303" pitchFamily="18" charset="0"/>
                        </a:defRPr>
                      </a:lvl7pPr>
                      <a:lvl8pPr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E66C7D"/>
                        </a:buClr>
                        <a:buFont typeface="Georgia" panose="02040502050405020303" pitchFamily="18" charset="0"/>
                        <a:defRPr>
                          <a:solidFill>
                            <a:srgbClr val="E66C7D"/>
                          </a:solidFill>
                          <a:latin typeface="Georgia" panose="02040502050405020303" pitchFamily="18" charset="0"/>
                        </a:defRPr>
                      </a:lvl8pPr>
                      <a:lvl9pPr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E66C7D"/>
                        </a:buClr>
                        <a:buFont typeface="Georgia" panose="02040502050405020303" pitchFamily="18" charset="0"/>
                        <a:defRPr>
                          <a:solidFill>
                            <a:srgbClr val="E66C7D"/>
                          </a:solidFill>
                          <a:latin typeface="Georgia" panose="020405020504050203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altLang="th-TH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PK1,FK</a:t>
                      </a:r>
                      <a:endParaRPr kumimoji="0" lang="th-TH" altLang="th-TH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altLang="th-TH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PK2</a:t>
                      </a:r>
                    </a:p>
                  </a:txBody>
                  <a:tcPr marL="91450" marR="91450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00"/>
                        </a:spcBef>
                        <a:buClr>
                          <a:srgbClr val="E66C7D"/>
                        </a:buClr>
                        <a:buFont typeface="Georgia" panose="02040502050405020303" pitchFamily="18" charset="0"/>
                        <a:defRPr sz="2400">
                          <a:solidFill>
                            <a:schemeClr val="tx1"/>
                          </a:solidFill>
                          <a:latin typeface="Georgia" panose="02040502050405020303" pitchFamily="18" charset="0"/>
                        </a:defRPr>
                      </a:lvl1pPr>
                      <a:lvl2pPr>
                        <a:spcBef>
                          <a:spcPts val="300"/>
                        </a:spcBef>
                        <a:buClr>
                          <a:schemeClr val="accent2"/>
                        </a:buClr>
                        <a:buFont typeface="Georgia" panose="02040502050405020303" pitchFamily="18" charset="0"/>
                        <a:defRPr sz="2200">
                          <a:solidFill>
                            <a:schemeClr val="accent2"/>
                          </a:solidFill>
                          <a:latin typeface="Georgia" panose="02040502050405020303" pitchFamily="18" charset="0"/>
                        </a:defRPr>
                      </a:lvl2pPr>
                      <a:lvl3pPr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accent1"/>
                          </a:solidFill>
                          <a:latin typeface="Georgia" panose="02040502050405020303" pitchFamily="18" charset="0"/>
                        </a:defRPr>
                      </a:lvl3pPr>
                      <a:lvl4pPr>
                        <a:spcBef>
                          <a:spcPts val="300"/>
                        </a:spcBef>
                        <a:buClr>
                          <a:schemeClr val="accent1"/>
                        </a:buClr>
                        <a:buFont typeface="Wingdings 2" panose="05020102010507070707" pitchFamily="18" charset="2"/>
                        <a:defRPr sz="2000">
                          <a:solidFill>
                            <a:schemeClr val="accent1"/>
                          </a:solidFill>
                          <a:latin typeface="Georgia" panose="02040502050405020303" pitchFamily="18" charset="0"/>
                        </a:defRPr>
                      </a:lvl4pPr>
                      <a:lvl5pPr>
                        <a:spcBef>
                          <a:spcPts val="300"/>
                        </a:spcBef>
                        <a:buClr>
                          <a:srgbClr val="E66C7D"/>
                        </a:buClr>
                        <a:buFont typeface="Georgia" panose="02040502050405020303" pitchFamily="18" charset="0"/>
                        <a:defRPr>
                          <a:solidFill>
                            <a:srgbClr val="E66C7D"/>
                          </a:solidFill>
                          <a:latin typeface="Georgia" panose="02040502050405020303" pitchFamily="18" charset="0"/>
                        </a:defRPr>
                      </a:lvl5pPr>
                      <a:lvl6pPr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E66C7D"/>
                        </a:buClr>
                        <a:buFont typeface="Georgia" panose="02040502050405020303" pitchFamily="18" charset="0"/>
                        <a:defRPr>
                          <a:solidFill>
                            <a:srgbClr val="E66C7D"/>
                          </a:solidFill>
                          <a:latin typeface="Georgia" panose="02040502050405020303" pitchFamily="18" charset="0"/>
                        </a:defRPr>
                      </a:lvl6pPr>
                      <a:lvl7pPr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E66C7D"/>
                        </a:buClr>
                        <a:buFont typeface="Georgia" panose="02040502050405020303" pitchFamily="18" charset="0"/>
                        <a:defRPr>
                          <a:solidFill>
                            <a:srgbClr val="E66C7D"/>
                          </a:solidFill>
                          <a:latin typeface="Georgia" panose="02040502050405020303" pitchFamily="18" charset="0"/>
                        </a:defRPr>
                      </a:lvl7pPr>
                      <a:lvl8pPr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E66C7D"/>
                        </a:buClr>
                        <a:buFont typeface="Georgia" panose="02040502050405020303" pitchFamily="18" charset="0"/>
                        <a:defRPr>
                          <a:solidFill>
                            <a:srgbClr val="E66C7D"/>
                          </a:solidFill>
                          <a:latin typeface="Georgia" panose="02040502050405020303" pitchFamily="18" charset="0"/>
                        </a:defRPr>
                      </a:lvl8pPr>
                      <a:lvl9pPr eaLnBrk="0" fontAlgn="base" hangingPunct="0"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E66C7D"/>
                        </a:buClr>
                        <a:buFont typeface="Georgia" panose="02040502050405020303" pitchFamily="18" charset="0"/>
                        <a:defRPr>
                          <a:solidFill>
                            <a:srgbClr val="E66C7D"/>
                          </a:solidFill>
                          <a:latin typeface="Georgia" panose="02040502050405020303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altLang="th-TH" sz="2000" b="1" i="0" u="sng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รหัสนักศึกษา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h-TH" altLang="th-TH" sz="2000" b="1" i="0" u="sng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เบอร์โทรศัพท์</a:t>
                      </a:r>
                      <a:endParaRPr kumimoji="0" lang="en-US" altLang="th-TH" sz="1600" b="1" i="0" u="sng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91450" marR="91450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</a:tr>
            </a:tbl>
          </a:graphicData>
        </a:graphic>
      </p:graphicFrame>
      <p:cxnSp>
        <p:nvCxnSpPr>
          <p:cNvPr id="26" name="ตัวเชื่อมต่อตรง 44"/>
          <p:cNvCxnSpPr/>
          <p:nvPr/>
        </p:nvCxnSpPr>
        <p:spPr>
          <a:xfrm>
            <a:off x="6826250" y="3933825"/>
            <a:ext cx="0" cy="14287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ตัวเชื่อมต่อตรง 49"/>
          <p:cNvCxnSpPr/>
          <p:nvPr/>
        </p:nvCxnSpPr>
        <p:spPr>
          <a:xfrm>
            <a:off x="6394450" y="3933825"/>
            <a:ext cx="0" cy="14287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ตัวเชื่อมต่อตรง 50"/>
          <p:cNvCxnSpPr/>
          <p:nvPr/>
        </p:nvCxnSpPr>
        <p:spPr>
          <a:xfrm>
            <a:off x="6321425" y="3933825"/>
            <a:ext cx="0" cy="14287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120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เอ็น</a:t>
            </a:r>
            <a:r>
              <a:rPr lang="th-TH" dirty="0" err="1" smtClean="0"/>
              <a:t>ติตี้</a:t>
            </a:r>
            <a:r>
              <a:rPr lang="th-TH" dirty="0" smtClean="0"/>
              <a:t> (</a:t>
            </a:r>
            <a:r>
              <a:rPr lang="en-US" dirty="0" smtClean="0"/>
              <a:t>Entity)</a:t>
            </a:r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th-TH" dirty="0">
              <a:solidFill>
                <a:srgbClr val="00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43174" y="1344796"/>
            <a:ext cx="4071966" cy="5203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8686800" cy="2438400"/>
          </a:xfrm>
        </p:spPr>
        <p:txBody>
          <a:bodyPr/>
          <a:lstStyle/>
          <a:p>
            <a:pPr marL="107950" indent="0">
              <a:buFont typeface="Georgia" panose="02040502050405020303" pitchFamily="18" charset="0"/>
              <a:buNone/>
            </a:pPr>
            <a:r>
              <a:rPr lang="th-TH" altLang="th-TH" b="1" smtClean="0">
                <a:solidFill>
                  <a:srgbClr val="E88651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5.   </a:t>
            </a:r>
            <a:r>
              <a:rPr lang="th-TH" altLang="th-TH" b="1" smtClean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ดีไรฟ์แอททริบิวท์ (</a:t>
            </a:r>
            <a:r>
              <a:rPr lang="en-US" altLang="th-TH" b="1" smtClean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D</a:t>
            </a:r>
            <a:r>
              <a:rPr lang="th-TH" altLang="th-TH" b="1" smtClean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erived attribute)</a:t>
            </a:r>
            <a:r>
              <a:rPr lang="th-TH" altLang="th-TH" smtClean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altLang="th-TH" smtClean="0">
                <a:latin typeface="Cordia New" panose="020B0304020202020204" pitchFamily="34" charset="-34"/>
                <a:cs typeface="Cordia New" panose="020B0304020202020204" pitchFamily="34" charset="-34"/>
              </a:rPr>
              <a:t>คือ แอททริบิวท์ที่ได้มาจากการคำนวณจากแอททริบิวท์อื่น โดยทั่วไปไม่ต้องจัดเก็บแอททริบิวท์นี้ เช่น แอททริบิวท์อายุ เนื่องจากสามารถคำนวณได้จากวันเดือนปีเกิด หรือ ยอดรวมของใบเสร็จแต่ละใบ คำนวณได้จากรายการสินค้าในใบเสร็จ เป็นต้น</a:t>
            </a:r>
          </a:p>
        </p:txBody>
      </p:sp>
      <p:sp>
        <p:nvSpPr>
          <p:cNvPr id="37891" name="Slide Number Placeholder 1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  <a:normAutofit fontScale="62500" lnSpcReduction="20000"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D8550769-1C98-479D-8135-4DD4EB04C3BD}" type="slidenum">
              <a:rPr lang="en-US" altLang="th-TH" sz="1800" smtClean="0">
                <a:solidFill>
                  <a:srgbClr val="FFFFFF"/>
                </a:solidFill>
              </a:rPr>
              <a:pPr/>
              <a:t>90</a:t>
            </a:fld>
            <a:endParaRPr lang="en-US" altLang="th-TH" sz="1800" smtClean="0">
              <a:solidFill>
                <a:srgbClr val="FFFFFF"/>
              </a:solidFill>
            </a:endParaRPr>
          </a:p>
        </p:txBody>
      </p:sp>
      <p:sp>
        <p:nvSpPr>
          <p:cNvPr id="3789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620713"/>
            <a:ext cx="6858000" cy="914400"/>
          </a:xfrm>
        </p:spPr>
        <p:txBody>
          <a:bodyPr/>
          <a:lstStyle/>
          <a:p>
            <a:r>
              <a:rPr lang="th-TH" altLang="th-TH" sz="4400" b="1" smtClean="0">
                <a:solidFill>
                  <a:schemeClr val="tx1"/>
                </a:solidFill>
                <a:latin typeface="Cordia New" panose="020B0304020202020204" pitchFamily="34" charset="-34"/>
              </a:rPr>
              <a:t>ชนิดของ Attribute</a:t>
            </a:r>
          </a:p>
        </p:txBody>
      </p:sp>
      <p:sp>
        <p:nvSpPr>
          <p:cNvPr id="37893" name="Rectangle 32"/>
          <p:cNvSpPr>
            <a:spLocks noChangeArrowheads="1"/>
          </p:cNvSpPr>
          <p:nvPr/>
        </p:nvSpPr>
        <p:spPr bwMode="auto">
          <a:xfrm>
            <a:off x="1693863" y="3573463"/>
            <a:ext cx="901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/>
            <a:r>
              <a:rPr lang="th-TH" altLang="th-TH" b="1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แบบ </a:t>
            </a:r>
            <a:r>
              <a:rPr lang="en-US" altLang="th-TH" b="1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  <a:endParaRPr lang="th-TH" altLang="th-TH" b="1">
              <a:solidFill>
                <a:srgbClr val="0070C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7894" name="Rectangle 33"/>
          <p:cNvSpPr>
            <a:spLocks noChangeArrowheads="1"/>
          </p:cNvSpPr>
          <p:nvPr/>
        </p:nvSpPr>
        <p:spPr bwMode="auto">
          <a:xfrm>
            <a:off x="5324475" y="3573463"/>
            <a:ext cx="24114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/>
            <a:r>
              <a:rPr lang="th-TH" altLang="th-TH" b="1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แบบ </a:t>
            </a:r>
            <a:r>
              <a:rPr lang="en-US" altLang="th-TH" b="1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 (Crow’s Foot)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4356100" y="3573463"/>
            <a:ext cx="0" cy="28082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6"/>
          <p:cNvSpPr>
            <a:spLocks noChangeArrowheads="1"/>
          </p:cNvSpPr>
          <p:nvPr/>
        </p:nvSpPr>
        <p:spPr bwMode="auto">
          <a:xfrm>
            <a:off x="735360" y="4565104"/>
            <a:ext cx="1219200" cy="533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th-TH" sz="1800" b="1" u="sng" dirty="0">
                <a:latin typeface="Cordia New" panose="020B0304020202020204" pitchFamily="34" charset="-34"/>
                <a:cs typeface="Cordia New" panose="020B0304020202020204" pitchFamily="34" charset="-34"/>
              </a:rPr>
              <a:t>ชื่อแอททริ</a:t>
            </a:r>
            <a:r>
              <a:rPr lang="th-TH" sz="1800" b="1" u="sng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บิวต์</a:t>
            </a:r>
            <a:endParaRPr lang="en-US" sz="1800" b="1" u="sng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7" name="Oval 8"/>
          <p:cNvSpPr>
            <a:spLocks noChangeArrowheads="1"/>
          </p:cNvSpPr>
          <p:nvPr/>
        </p:nvSpPr>
        <p:spPr bwMode="auto">
          <a:xfrm>
            <a:off x="1573560" y="4107904"/>
            <a:ext cx="1219200" cy="533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th-TH" sz="18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ชื่อแอททริ</a:t>
            </a:r>
            <a:r>
              <a:rPr lang="th-TH" sz="1800" b="1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บิวต์</a:t>
            </a:r>
            <a:endParaRPr lang="en-US" sz="1800" b="1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8" name="Oval 9"/>
          <p:cNvSpPr>
            <a:spLocks noChangeArrowheads="1"/>
          </p:cNvSpPr>
          <p:nvPr/>
        </p:nvSpPr>
        <p:spPr bwMode="auto">
          <a:xfrm>
            <a:off x="2411760" y="4565104"/>
            <a:ext cx="1219200" cy="533400"/>
          </a:xfrm>
          <a:prstGeom prst="ellipse">
            <a:avLst/>
          </a:prstGeom>
          <a:ln w="22225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th-TH" sz="1800" b="1" dirty="0">
                <a:latin typeface="Cordia New" panose="020B0304020202020204" pitchFamily="34" charset="-34"/>
                <a:cs typeface="Cordia New" panose="020B0304020202020204" pitchFamily="34" charset="-34"/>
              </a:rPr>
              <a:t>ชื่อแอททริ</a:t>
            </a:r>
            <a:r>
              <a:rPr lang="th-TH" sz="1800" b="1" dirty="0" err="1">
                <a:latin typeface="Cordia New" panose="020B0304020202020204" pitchFamily="34" charset="-34"/>
                <a:cs typeface="Cordia New" panose="020B0304020202020204" pitchFamily="34" charset="-34"/>
              </a:rPr>
              <a:t>บิวต์</a:t>
            </a:r>
            <a:endParaRPr lang="en-US" sz="1800" b="1" dirty="0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7905" name="Line 10"/>
          <p:cNvSpPr>
            <a:spLocks noChangeShapeType="1"/>
          </p:cNvSpPr>
          <p:nvPr/>
        </p:nvSpPr>
        <p:spPr bwMode="auto">
          <a:xfrm>
            <a:off x="1420813" y="5099050"/>
            <a:ext cx="304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37906" name="Line 11"/>
          <p:cNvSpPr>
            <a:spLocks noChangeShapeType="1"/>
          </p:cNvSpPr>
          <p:nvPr/>
        </p:nvSpPr>
        <p:spPr bwMode="auto">
          <a:xfrm>
            <a:off x="2182813" y="464185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37907" name="Line 12"/>
          <p:cNvSpPr>
            <a:spLocks noChangeShapeType="1"/>
          </p:cNvSpPr>
          <p:nvPr/>
        </p:nvSpPr>
        <p:spPr bwMode="auto">
          <a:xfrm flipH="1">
            <a:off x="2563813" y="509905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22548" name="Rectangle 4"/>
          <p:cNvSpPr>
            <a:spLocks noChangeArrowheads="1"/>
          </p:cNvSpPr>
          <p:nvPr/>
        </p:nvSpPr>
        <p:spPr bwMode="auto">
          <a:xfrm>
            <a:off x="1116013" y="5314950"/>
            <a:ext cx="1905000" cy="635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 eaLnBrk="0" hangingPunct="0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11430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600200" indent="-228600" eaLnBrk="0" hangingPunct="0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2057400" indent="-228600" eaLnBrk="0" hangingPunct="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th-TH" altLang="th-TH" sz="1800" b="1" smtClean="0">
                <a:latin typeface="Cordia New" panose="020B0304020202020204" pitchFamily="34" charset="-34"/>
                <a:cs typeface="Cordia New" panose="020B0304020202020204" pitchFamily="34" charset="-34"/>
              </a:rPr>
              <a:t>ชื่อเอนทิตี้</a:t>
            </a:r>
          </a:p>
        </p:txBody>
      </p:sp>
      <p:graphicFrame>
        <p:nvGraphicFramePr>
          <p:cNvPr id="43" name="ตาราง 24"/>
          <p:cNvGraphicFramePr>
            <a:graphicFrameLocks noGrp="1"/>
          </p:cNvGraphicFramePr>
          <p:nvPr/>
        </p:nvGraphicFramePr>
        <p:xfrm>
          <a:off x="5724525" y="4292600"/>
          <a:ext cx="2400300" cy="13827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172"/>
                <a:gridCol w="1752128"/>
              </a:tblGrid>
              <a:tr h="371096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th-TH" sz="1800" b="1" dirty="0" smtClean="0">
                          <a:solidFill>
                            <a:schemeClr val="tx1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ชื่อ</a:t>
                      </a:r>
                      <a:r>
                        <a:rPr lang="th-TH" sz="1800" b="1" dirty="0" err="1" smtClean="0">
                          <a:solidFill>
                            <a:schemeClr val="tx1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เอนทิตี้</a:t>
                      </a:r>
                      <a:endParaRPr lang="th-TH" sz="1800" b="1" dirty="0" smtClean="0">
                        <a:solidFill>
                          <a:schemeClr val="tx1"/>
                        </a:solidFill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91454" marR="91454" marT="45752" marB="457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</a:tr>
              <a:tr h="371096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PK</a:t>
                      </a:r>
                      <a:endParaRPr lang="th-TH" sz="1800" b="1" dirty="0">
                        <a:solidFill>
                          <a:schemeClr val="tx1"/>
                        </a:solidFill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91454" marR="91454" marT="45752" marB="457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th-TH" sz="1800" b="1" u="sng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ชื่อแอททริ</a:t>
                      </a:r>
                      <a:r>
                        <a:rPr lang="th-TH" sz="1800" b="1" u="sng" dirty="0" err="1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บิวต์</a:t>
                      </a:r>
                      <a:endParaRPr lang="en-US" sz="1800" b="1" u="sng" dirty="0" smtClean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91454" marR="91454" marT="45752" marB="457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521">
                <a:tc>
                  <a:txBody>
                    <a:bodyPr/>
                    <a:lstStyle/>
                    <a:p>
                      <a:pPr algn="ctr"/>
                      <a:endParaRPr lang="th-TH" sz="1800" dirty="0">
                        <a:solidFill>
                          <a:schemeClr val="tx1"/>
                        </a:solidFill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91454" marR="91454" marT="45752" marB="457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th-TH" sz="1800" b="1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ชื่อแอททริ</a:t>
                      </a:r>
                      <a:r>
                        <a:rPr lang="th-TH" sz="1800" b="1" dirty="0" err="1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บิวต์</a:t>
                      </a:r>
                      <a:endParaRPr lang="en-US" sz="1800" b="1" dirty="0" smtClean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th-TH" sz="1800" b="1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ชื่อแอททริ</a:t>
                      </a:r>
                      <a:r>
                        <a:rPr lang="th-TH" sz="1800" b="1" dirty="0" err="1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บิวต์</a:t>
                      </a:r>
                      <a:endParaRPr lang="en-US" sz="1800" b="1" dirty="0" smtClean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91454" marR="91454" marT="45752" marB="457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4" name="Right Arrow 43"/>
          <p:cNvSpPr/>
          <p:nvPr/>
        </p:nvSpPr>
        <p:spPr>
          <a:xfrm rot="8214685">
            <a:off x="3487738" y="4314825"/>
            <a:ext cx="287337" cy="32385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703176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3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  <a:normAutofit fontScale="62500" lnSpcReduction="20000"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167C2F17-1FC9-453F-B3F5-9F34AF7E371B}" type="slidenum">
              <a:rPr lang="en-US" altLang="th-TH" sz="1800" smtClean="0">
                <a:solidFill>
                  <a:srgbClr val="FFFFFF"/>
                </a:solidFill>
              </a:rPr>
              <a:pPr/>
              <a:t>91</a:t>
            </a:fld>
            <a:endParaRPr lang="en-US" altLang="th-TH" sz="1800" smtClean="0">
              <a:solidFill>
                <a:srgbClr val="FFFFFF"/>
              </a:solidFill>
            </a:endParaRPr>
          </a:p>
        </p:txBody>
      </p:sp>
      <p:grpSp>
        <p:nvGrpSpPr>
          <p:cNvPr id="39939" name="Group 35"/>
          <p:cNvGrpSpPr>
            <a:grpSpLocks/>
          </p:cNvGrpSpPr>
          <p:nvPr/>
        </p:nvGrpSpPr>
        <p:grpSpPr bwMode="auto">
          <a:xfrm>
            <a:off x="136525" y="2276475"/>
            <a:ext cx="4795838" cy="2732088"/>
            <a:chOff x="135743" y="2276872"/>
            <a:chExt cx="4796297" cy="2732068"/>
          </a:xfrm>
        </p:grpSpPr>
        <p:sp>
          <p:nvSpPr>
            <p:cNvPr id="39959" name="Rectangle 3"/>
            <p:cNvSpPr>
              <a:spLocks noChangeArrowheads="1"/>
            </p:cNvSpPr>
            <p:nvPr/>
          </p:nvSpPr>
          <p:spPr bwMode="auto">
            <a:xfrm>
              <a:off x="2017834" y="4401814"/>
              <a:ext cx="1457103" cy="60712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th-TH" altLang="th-TH" sz="1800">
                  <a:latin typeface="Cordia New" panose="020B0304020202020204" pitchFamily="34" charset="-34"/>
                  <a:cs typeface="Cordia New" panose="020B0304020202020204" pitchFamily="34" charset="-34"/>
                </a:rPr>
                <a:t>นักศึกษา</a:t>
              </a:r>
            </a:p>
          </p:txBody>
        </p:sp>
        <p:sp>
          <p:nvSpPr>
            <p:cNvPr id="39960" name="Oval 5"/>
            <p:cNvSpPr>
              <a:spLocks noChangeArrowheads="1"/>
            </p:cNvSpPr>
            <p:nvPr/>
          </p:nvSpPr>
          <p:spPr bwMode="auto">
            <a:xfrm>
              <a:off x="135743" y="4462526"/>
              <a:ext cx="1153540" cy="485701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th-TH" altLang="th-TH" sz="1800" u="sng">
                  <a:latin typeface="Cordia New" panose="020B0304020202020204" pitchFamily="34" charset="-34"/>
                  <a:cs typeface="Cordia New" panose="020B0304020202020204" pitchFamily="34" charset="-34"/>
                </a:rPr>
                <a:t>รหัสนักศึกษา</a:t>
              </a:r>
            </a:p>
          </p:txBody>
        </p:sp>
        <p:sp>
          <p:nvSpPr>
            <p:cNvPr id="39961" name="Oval 7"/>
            <p:cNvSpPr>
              <a:spLocks noChangeArrowheads="1"/>
            </p:cNvSpPr>
            <p:nvPr/>
          </p:nvSpPr>
          <p:spPr bwMode="auto">
            <a:xfrm>
              <a:off x="439306" y="3855400"/>
              <a:ext cx="971402" cy="485701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th-TH" altLang="th-TH" sz="1800">
                  <a:latin typeface="Cordia New" panose="020B0304020202020204" pitchFamily="34" charset="-34"/>
                  <a:cs typeface="Cordia New" panose="020B0304020202020204" pitchFamily="34" charset="-34"/>
                </a:rPr>
                <a:t>ชื่อ</a:t>
              </a:r>
            </a:p>
          </p:txBody>
        </p:sp>
        <p:sp>
          <p:nvSpPr>
            <p:cNvPr id="39962" name="Oval 9"/>
            <p:cNvSpPr>
              <a:spLocks noChangeArrowheads="1"/>
            </p:cNvSpPr>
            <p:nvPr/>
          </p:nvSpPr>
          <p:spPr bwMode="auto">
            <a:xfrm>
              <a:off x="1107145" y="3430412"/>
              <a:ext cx="1092827" cy="485701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th-TH" altLang="th-TH" sz="1800">
                  <a:latin typeface="Cordia New" panose="020B0304020202020204" pitchFamily="34" charset="-34"/>
                  <a:cs typeface="Cordia New" panose="020B0304020202020204" pitchFamily="34" charset="-34"/>
                </a:rPr>
                <a:t>นามสกุล</a:t>
              </a:r>
            </a:p>
          </p:txBody>
        </p:sp>
        <p:sp>
          <p:nvSpPr>
            <p:cNvPr id="39963" name="Oval 10"/>
            <p:cNvSpPr>
              <a:spLocks noChangeArrowheads="1"/>
            </p:cNvSpPr>
            <p:nvPr/>
          </p:nvSpPr>
          <p:spPr bwMode="auto">
            <a:xfrm>
              <a:off x="2321397" y="3369699"/>
              <a:ext cx="971402" cy="485701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th-TH" altLang="th-TH" sz="1800">
                  <a:latin typeface="Cordia New" panose="020B0304020202020204" pitchFamily="34" charset="-34"/>
                  <a:cs typeface="Cordia New" panose="020B0304020202020204" pitchFamily="34" charset="-34"/>
                </a:rPr>
                <a:t>ที่อยู่</a:t>
              </a:r>
            </a:p>
          </p:txBody>
        </p:sp>
        <p:sp>
          <p:nvSpPr>
            <p:cNvPr id="39964" name="Oval 11"/>
            <p:cNvSpPr>
              <a:spLocks noChangeArrowheads="1"/>
            </p:cNvSpPr>
            <p:nvPr/>
          </p:nvSpPr>
          <p:spPr bwMode="auto">
            <a:xfrm>
              <a:off x="1046432" y="2823286"/>
              <a:ext cx="971402" cy="485701"/>
            </a:xfrm>
            <a:prstGeom prst="ellipse">
              <a:avLst/>
            </a:prstGeom>
            <a:solidFill>
              <a:srgbClr val="CC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th-TH" altLang="th-TH" sz="1800">
                  <a:latin typeface="Cordia New" panose="020B0304020202020204" pitchFamily="34" charset="-34"/>
                  <a:cs typeface="Cordia New" panose="020B0304020202020204" pitchFamily="34" charset="-34"/>
                </a:rPr>
                <a:t>บ้านเลขที่</a:t>
              </a:r>
            </a:p>
          </p:txBody>
        </p:sp>
        <p:sp>
          <p:nvSpPr>
            <p:cNvPr id="39965" name="Oval 12"/>
            <p:cNvSpPr>
              <a:spLocks noChangeArrowheads="1"/>
            </p:cNvSpPr>
            <p:nvPr/>
          </p:nvSpPr>
          <p:spPr bwMode="auto">
            <a:xfrm>
              <a:off x="1532133" y="2337585"/>
              <a:ext cx="849977" cy="424988"/>
            </a:xfrm>
            <a:prstGeom prst="ellipse">
              <a:avLst/>
            </a:prstGeom>
            <a:solidFill>
              <a:srgbClr val="CC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th-TH" altLang="th-TH" sz="1800">
                  <a:latin typeface="Cordia New" panose="020B0304020202020204" pitchFamily="34" charset="-34"/>
                  <a:cs typeface="Cordia New" panose="020B0304020202020204" pitchFamily="34" charset="-34"/>
                </a:rPr>
                <a:t>ถนน</a:t>
              </a:r>
            </a:p>
          </p:txBody>
        </p:sp>
        <p:sp>
          <p:nvSpPr>
            <p:cNvPr id="39966" name="Oval 13"/>
            <p:cNvSpPr>
              <a:spLocks noChangeArrowheads="1"/>
            </p:cNvSpPr>
            <p:nvPr/>
          </p:nvSpPr>
          <p:spPr bwMode="auto">
            <a:xfrm>
              <a:off x="2260685" y="2701860"/>
              <a:ext cx="849977" cy="424988"/>
            </a:xfrm>
            <a:prstGeom prst="ellipse">
              <a:avLst/>
            </a:prstGeom>
            <a:solidFill>
              <a:srgbClr val="CC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th-TH" altLang="th-TH" sz="1800">
                  <a:latin typeface="Cordia New" panose="020B0304020202020204" pitchFamily="34" charset="-34"/>
                  <a:cs typeface="Cordia New" panose="020B0304020202020204" pitchFamily="34" charset="-34"/>
                </a:rPr>
                <a:t>ตำบล</a:t>
              </a:r>
            </a:p>
          </p:txBody>
        </p:sp>
        <p:sp>
          <p:nvSpPr>
            <p:cNvPr id="39967" name="Oval 14"/>
            <p:cNvSpPr>
              <a:spLocks noChangeArrowheads="1"/>
            </p:cNvSpPr>
            <p:nvPr/>
          </p:nvSpPr>
          <p:spPr bwMode="auto">
            <a:xfrm>
              <a:off x="2807098" y="2276872"/>
              <a:ext cx="849977" cy="424988"/>
            </a:xfrm>
            <a:prstGeom prst="ellipse">
              <a:avLst/>
            </a:prstGeom>
            <a:solidFill>
              <a:srgbClr val="CC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th-TH" altLang="th-TH" sz="1800">
                  <a:latin typeface="Cordia New" panose="020B0304020202020204" pitchFamily="34" charset="-34"/>
                  <a:cs typeface="Cordia New" panose="020B0304020202020204" pitchFamily="34" charset="-34"/>
                </a:rPr>
                <a:t>อำเภอ</a:t>
              </a:r>
            </a:p>
          </p:txBody>
        </p:sp>
        <p:sp>
          <p:nvSpPr>
            <p:cNvPr id="39968" name="Oval 15"/>
            <p:cNvSpPr>
              <a:spLocks noChangeArrowheads="1"/>
            </p:cNvSpPr>
            <p:nvPr/>
          </p:nvSpPr>
          <p:spPr bwMode="auto">
            <a:xfrm>
              <a:off x="3353512" y="2701860"/>
              <a:ext cx="849977" cy="424988"/>
            </a:xfrm>
            <a:prstGeom prst="ellipse">
              <a:avLst/>
            </a:prstGeom>
            <a:solidFill>
              <a:srgbClr val="CC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th-TH" altLang="th-TH" sz="1800">
                  <a:latin typeface="Cordia New" panose="020B0304020202020204" pitchFamily="34" charset="-34"/>
                  <a:cs typeface="Cordia New" panose="020B0304020202020204" pitchFamily="34" charset="-34"/>
                </a:rPr>
                <a:t>จังหวัด</a:t>
              </a:r>
            </a:p>
          </p:txBody>
        </p:sp>
        <p:sp>
          <p:nvSpPr>
            <p:cNvPr id="39969" name="Oval 16"/>
            <p:cNvSpPr>
              <a:spLocks noChangeArrowheads="1"/>
            </p:cNvSpPr>
            <p:nvPr/>
          </p:nvSpPr>
          <p:spPr bwMode="auto">
            <a:xfrm>
              <a:off x="3535650" y="3187561"/>
              <a:ext cx="1280024" cy="424988"/>
            </a:xfrm>
            <a:prstGeom prst="ellipse">
              <a:avLst/>
            </a:prstGeom>
            <a:solidFill>
              <a:srgbClr val="CC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th-TH" altLang="th-TH" sz="1800">
                  <a:latin typeface="Cordia New" panose="020B0304020202020204" pitchFamily="34" charset="-34"/>
                  <a:cs typeface="Cordia New" panose="020B0304020202020204" pitchFamily="34" charset="-34"/>
                </a:rPr>
                <a:t>รหัสไปรษณีย์</a:t>
              </a:r>
            </a:p>
          </p:txBody>
        </p:sp>
        <p:sp>
          <p:nvSpPr>
            <p:cNvPr id="39970" name="Oval 17"/>
            <p:cNvSpPr>
              <a:spLocks noChangeArrowheads="1"/>
            </p:cNvSpPr>
            <p:nvPr/>
          </p:nvSpPr>
          <p:spPr bwMode="auto">
            <a:xfrm>
              <a:off x="3657075" y="3733975"/>
              <a:ext cx="971402" cy="485701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th-TH" altLang="th-TH" sz="1800">
                  <a:latin typeface="Cordia New" panose="020B0304020202020204" pitchFamily="34" charset="-34"/>
                  <a:cs typeface="Cordia New" panose="020B0304020202020204" pitchFamily="34" charset="-34"/>
                </a:rPr>
                <a:t>วันเกิด</a:t>
              </a:r>
            </a:p>
          </p:txBody>
        </p:sp>
        <p:sp>
          <p:nvSpPr>
            <p:cNvPr id="2" name="Oval 18"/>
            <p:cNvSpPr>
              <a:spLocks noChangeArrowheads="1"/>
            </p:cNvSpPr>
            <p:nvPr/>
          </p:nvSpPr>
          <p:spPr bwMode="auto">
            <a:xfrm>
              <a:off x="3960397" y="4280282"/>
              <a:ext cx="971643" cy="48577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prstDash val="dash"/>
              <a:round/>
            </a:ln>
          </p:spPr>
          <p:txBody>
            <a:bodyPr wrap="none" anchor="ctr"/>
            <a:lstStyle>
              <a:lvl1pPr eaLnBrk="0" hangingPunct="0">
                <a:spcBef>
                  <a:spcPts val="300"/>
                </a:spcBef>
                <a:buClr>
                  <a:srgbClr val="E66C7D"/>
                </a:buClr>
                <a:buFont typeface="Georgia" panose="02040502050405020303" pitchFamily="18" charset="0"/>
                <a:buChar char="•"/>
                <a:defRPr sz="2800">
                  <a:solidFill>
                    <a:schemeClr val="tx1"/>
                  </a:solidFill>
                  <a:latin typeface="Georgia" panose="02040502050405020303" pitchFamily="18" charset="0"/>
                </a:defRPr>
              </a:lvl1pPr>
              <a:lvl2pPr marL="742950" indent="-285750" eaLnBrk="0" hangingPunct="0">
                <a:spcBef>
                  <a:spcPts val="300"/>
                </a:spcBef>
                <a:buClr>
                  <a:schemeClr val="accent2"/>
                </a:buClr>
                <a:buFont typeface="Georgia" panose="02040502050405020303" pitchFamily="18" charset="0"/>
                <a:buChar char="▫"/>
                <a:defRPr sz="2600">
                  <a:solidFill>
                    <a:schemeClr val="accent2"/>
                  </a:solidFill>
                  <a:latin typeface="Georgia" panose="02040502050405020303" pitchFamily="18" charset="0"/>
                </a:defRPr>
              </a:lvl2pPr>
              <a:lvl3pPr marL="1143000" indent="-228600" eaLnBrk="0" hangingPunct="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400">
                  <a:solidFill>
                    <a:schemeClr val="accent1"/>
                  </a:solidFill>
                  <a:latin typeface="Georgia" panose="02040502050405020303" pitchFamily="18" charset="0"/>
                </a:defRPr>
              </a:lvl3pPr>
              <a:lvl4pPr marL="1600200" indent="-228600" eaLnBrk="0" hangingPunct="0">
                <a:spcBef>
                  <a:spcPts val="300"/>
                </a:spcBef>
                <a:buClr>
                  <a:schemeClr val="accent1"/>
                </a:buClr>
                <a:buFont typeface="Wingdings 2" panose="05020102010507070707" pitchFamily="18" charset="2"/>
                <a:buChar char=""/>
                <a:defRPr sz="2200">
                  <a:solidFill>
                    <a:schemeClr val="accent1"/>
                  </a:solidFill>
                  <a:latin typeface="Georgia" panose="02040502050405020303" pitchFamily="18" charset="0"/>
                </a:defRPr>
              </a:lvl4pPr>
              <a:lvl5pPr marL="2057400" indent="-228600" eaLnBrk="0" hangingPunct="0">
                <a:spcBef>
                  <a:spcPts val="300"/>
                </a:spcBef>
                <a:buClr>
                  <a:srgbClr val="E66C7D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E66C7D"/>
                  </a:solidFill>
                  <a:latin typeface="Georgia" panose="02040502050405020303" pitchFamily="18" charset="0"/>
                </a:defRPr>
              </a:lvl5pPr>
              <a:lvl6pPr marL="25146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E66C7D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E66C7D"/>
                  </a:solidFill>
                  <a:latin typeface="Georgia" panose="02040502050405020303" pitchFamily="18" charset="0"/>
                </a:defRPr>
              </a:lvl6pPr>
              <a:lvl7pPr marL="29718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E66C7D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E66C7D"/>
                  </a:solidFill>
                  <a:latin typeface="Georgia" panose="02040502050405020303" pitchFamily="18" charset="0"/>
                </a:defRPr>
              </a:lvl7pPr>
              <a:lvl8pPr marL="34290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E66C7D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E66C7D"/>
                  </a:solidFill>
                  <a:latin typeface="Georgia" panose="02040502050405020303" pitchFamily="18" charset="0"/>
                </a:defRPr>
              </a:lvl8pPr>
              <a:lvl9pPr marL="3886200" indent="-228600" eaLnBrk="0" fontAlgn="base" hangingPunct="0">
                <a:spcBef>
                  <a:spcPts val="300"/>
                </a:spcBef>
                <a:spcAft>
                  <a:spcPct val="0"/>
                </a:spcAft>
                <a:buClr>
                  <a:srgbClr val="E66C7D"/>
                </a:buClr>
                <a:buFont typeface="Georgia" panose="02040502050405020303" pitchFamily="18" charset="0"/>
                <a:buChar char="▫"/>
                <a:defRPr sz="2000">
                  <a:solidFill>
                    <a:srgbClr val="E66C7D"/>
                  </a:solidFill>
                  <a:latin typeface="Georgia" panose="02040502050405020303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th-TH" altLang="th-TH" sz="1800" smtClean="0">
                  <a:latin typeface="Cordia New" panose="020B0304020202020204" pitchFamily="34" charset="-34"/>
                  <a:cs typeface="Cordia New" panose="020B0304020202020204" pitchFamily="34" charset="-34"/>
                </a:rPr>
                <a:t>อายุ</a:t>
              </a:r>
            </a:p>
          </p:txBody>
        </p:sp>
        <p:sp>
          <p:nvSpPr>
            <p:cNvPr id="39972" name="Line 19"/>
            <p:cNvSpPr>
              <a:spLocks noChangeShapeType="1"/>
            </p:cNvSpPr>
            <p:nvPr/>
          </p:nvSpPr>
          <p:spPr bwMode="auto">
            <a:xfrm>
              <a:off x="1289283" y="4705377"/>
              <a:ext cx="72855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39973" name="Line 20"/>
            <p:cNvSpPr>
              <a:spLocks noChangeShapeType="1"/>
            </p:cNvSpPr>
            <p:nvPr/>
          </p:nvSpPr>
          <p:spPr bwMode="auto">
            <a:xfrm>
              <a:off x="1410708" y="4098251"/>
              <a:ext cx="607126" cy="4857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39974" name="Line 21"/>
            <p:cNvSpPr>
              <a:spLocks noChangeShapeType="1"/>
            </p:cNvSpPr>
            <p:nvPr/>
          </p:nvSpPr>
          <p:spPr bwMode="auto">
            <a:xfrm>
              <a:off x="1774984" y="3916113"/>
              <a:ext cx="485701" cy="4857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39975" name="Line 22"/>
            <p:cNvSpPr>
              <a:spLocks noChangeShapeType="1"/>
            </p:cNvSpPr>
            <p:nvPr/>
          </p:nvSpPr>
          <p:spPr bwMode="auto">
            <a:xfrm>
              <a:off x="2807098" y="3855400"/>
              <a:ext cx="0" cy="5464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39976" name="Line 23"/>
            <p:cNvSpPr>
              <a:spLocks noChangeShapeType="1"/>
            </p:cNvSpPr>
            <p:nvPr/>
          </p:nvSpPr>
          <p:spPr bwMode="auto">
            <a:xfrm flipH="1">
              <a:off x="3171374" y="4037538"/>
              <a:ext cx="485701" cy="3642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39977" name="Line 24"/>
            <p:cNvSpPr>
              <a:spLocks noChangeShapeType="1"/>
            </p:cNvSpPr>
            <p:nvPr/>
          </p:nvSpPr>
          <p:spPr bwMode="auto">
            <a:xfrm flipH="1">
              <a:off x="3474937" y="4523239"/>
              <a:ext cx="48570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39978" name="Line 25"/>
            <p:cNvSpPr>
              <a:spLocks noChangeShapeType="1"/>
            </p:cNvSpPr>
            <p:nvPr/>
          </p:nvSpPr>
          <p:spPr bwMode="auto">
            <a:xfrm>
              <a:off x="2017834" y="3066136"/>
              <a:ext cx="364276" cy="4249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39979" name="Line 26"/>
            <p:cNvSpPr>
              <a:spLocks noChangeShapeType="1"/>
            </p:cNvSpPr>
            <p:nvPr/>
          </p:nvSpPr>
          <p:spPr bwMode="auto">
            <a:xfrm>
              <a:off x="2017834" y="2762573"/>
              <a:ext cx="485701" cy="6678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39980" name="Line 27"/>
            <p:cNvSpPr>
              <a:spLocks noChangeShapeType="1"/>
            </p:cNvSpPr>
            <p:nvPr/>
          </p:nvSpPr>
          <p:spPr bwMode="auto">
            <a:xfrm>
              <a:off x="2746386" y="3126849"/>
              <a:ext cx="0" cy="242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39981" name="Line 28"/>
            <p:cNvSpPr>
              <a:spLocks noChangeShapeType="1"/>
            </p:cNvSpPr>
            <p:nvPr/>
          </p:nvSpPr>
          <p:spPr bwMode="auto">
            <a:xfrm flipH="1">
              <a:off x="3110661" y="2701860"/>
              <a:ext cx="121425" cy="7285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39982" name="Line 29"/>
            <p:cNvSpPr>
              <a:spLocks noChangeShapeType="1"/>
            </p:cNvSpPr>
            <p:nvPr/>
          </p:nvSpPr>
          <p:spPr bwMode="auto">
            <a:xfrm flipH="1">
              <a:off x="3232087" y="3066136"/>
              <a:ext cx="242850" cy="4249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  <p:sp>
          <p:nvSpPr>
            <p:cNvPr id="39983" name="Line 30"/>
            <p:cNvSpPr>
              <a:spLocks noChangeShapeType="1"/>
            </p:cNvSpPr>
            <p:nvPr/>
          </p:nvSpPr>
          <p:spPr bwMode="auto">
            <a:xfrm flipH="1">
              <a:off x="3292799" y="3430412"/>
              <a:ext cx="242850" cy="182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th-TH"/>
            </a:p>
          </p:txBody>
        </p:sp>
      </p:grpSp>
      <p:sp>
        <p:nvSpPr>
          <p:cNvPr id="39940" name="ตัวยึดเนื้อหา 5"/>
          <p:cNvSpPr txBox="1">
            <a:spLocks noChangeArrowheads="1"/>
          </p:cNvSpPr>
          <p:nvPr/>
        </p:nvSpPr>
        <p:spPr bwMode="auto">
          <a:xfrm>
            <a:off x="468313" y="1628775"/>
            <a:ext cx="41148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•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657225" indent="-246063">
              <a:spcBef>
                <a:spcPts val="300"/>
              </a:spcBef>
              <a:buClr>
                <a:schemeClr val="accent2"/>
              </a:buClr>
              <a:buFont typeface="Georgia" panose="02040502050405020303" pitchFamily="18" charset="0"/>
              <a:buChar char="▫"/>
              <a:defRPr sz="2600">
                <a:solidFill>
                  <a:schemeClr val="accent2"/>
                </a:solidFill>
                <a:latin typeface="Georgia" panose="02040502050405020303" pitchFamily="18" charset="0"/>
              </a:defRPr>
            </a:lvl2pPr>
            <a:lvl3pPr marL="922338" indent="-219075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400">
                <a:solidFill>
                  <a:schemeClr val="accent1"/>
                </a:solidFill>
                <a:latin typeface="Georgia" panose="02040502050405020303" pitchFamily="18" charset="0"/>
              </a:defRPr>
            </a:lvl3pPr>
            <a:lvl4pPr marL="1179513" indent="-200025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sz="2200">
                <a:solidFill>
                  <a:schemeClr val="accent1"/>
                </a:solidFill>
                <a:latin typeface="Georgia" panose="02040502050405020303" pitchFamily="18" charset="0"/>
              </a:defRPr>
            </a:lvl4pPr>
            <a:lvl5pPr marL="1389063" indent="-182563">
              <a:spcBef>
                <a:spcPts val="300"/>
              </a:spcBef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5pPr>
            <a:lvl6pPr marL="1846263" indent="-1825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6pPr>
            <a:lvl7pPr marL="2303463" indent="-1825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7pPr>
            <a:lvl8pPr marL="2760663" indent="-1825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8pPr>
            <a:lvl9pPr marL="3217863" indent="-182563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E66C7D"/>
              </a:buClr>
              <a:buFont typeface="Georgia" panose="02040502050405020303" pitchFamily="18" charset="0"/>
              <a:buChar char="▫"/>
              <a:defRPr sz="2000">
                <a:solidFill>
                  <a:srgbClr val="E66C7D"/>
                </a:solidFill>
                <a:latin typeface="Georgia" panose="02040502050405020303" pitchFamily="18" charset="0"/>
              </a:defRPr>
            </a:lvl9pPr>
          </a:lstStyle>
          <a:p>
            <a: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en-US" altLang="zh-CN" b="1">
                <a:latin typeface="Cordia New" panose="020B0304020202020204" pitchFamily="34" charset="-34"/>
              </a:rPr>
              <a:t>E-R Model </a:t>
            </a:r>
            <a:r>
              <a:rPr lang="th-TH" altLang="en-US" b="1">
                <a:latin typeface="Cordia New" panose="020B0304020202020204" pitchFamily="34" charset="-34"/>
                <a:ea typeface="SimSun" panose="02010600030101010101" pitchFamily="2" charset="-122"/>
                <a:cs typeface="Cordia New" panose="020B0304020202020204" pitchFamily="34" charset="-34"/>
              </a:rPr>
              <a:t>แบบ </a:t>
            </a:r>
            <a:r>
              <a:rPr lang="en-US" altLang="zh-CN" b="1">
                <a:solidFill>
                  <a:srgbClr val="FF0000"/>
                </a:solidFill>
                <a:latin typeface="Cordia New" panose="020B0304020202020204" pitchFamily="34" charset="-34"/>
              </a:rPr>
              <a:t>1</a:t>
            </a:r>
            <a:endParaRPr lang="th-TH" altLang="en-US" b="1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9941" name="สี่เหลี่ยมผืนผ้า 33"/>
          <p:cNvSpPr>
            <a:spLocks noChangeArrowheads="1"/>
          </p:cNvSpPr>
          <p:nvPr/>
        </p:nvSpPr>
        <p:spPr bwMode="auto">
          <a:xfrm>
            <a:off x="5435600" y="1628775"/>
            <a:ext cx="4356100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en-US" altLang="th-TH" b="1">
                <a:latin typeface="Cordia New" panose="020B0304020202020204" pitchFamily="34" charset="-34"/>
                <a:cs typeface="Cordia New" panose="020B0304020202020204" pitchFamily="34" charset="-34"/>
              </a:rPr>
              <a:t>E-R Model </a:t>
            </a:r>
            <a:r>
              <a:rPr lang="th-TH" altLang="th-TH" b="1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แบบ </a:t>
            </a:r>
            <a:r>
              <a:rPr lang="en-US" altLang="th-TH" b="1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 (Crow’s Foot)</a:t>
            </a:r>
          </a:p>
          <a:p>
            <a:pPr eaLnBrk="1" hangingPunct="1"/>
            <a:endParaRPr lang="en-US" altLang="th-TH" b="1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eaLnBrk="1" hangingPunct="1"/>
            <a:endParaRPr lang="en-US" altLang="th-TH" b="1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eaLnBrk="1" hangingPunct="1"/>
            <a:endParaRPr lang="en-US" altLang="th-TH" b="1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eaLnBrk="1" hangingPunct="1"/>
            <a:endParaRPr lang="en-US" altLang="th-TH" b="1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eaLnBrk="1" hangingPunct="1"/>
            <a:endParaRPr lang="en-US" altLang="th-TH" b="1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eaLnBrk="1" hangingPunct="1"/>
            <a:endParaRPr lang="th-TH" altLang="th-TH" b="1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graphicFrame>
        <p:nvGraphicFramePr>
          <p:cNvPr id="34" name="ตาราง 34"/>
          <p:cNvGraphicFramePr>
            <a:graphicFrameLocks noGrp="1"/>
          </p:cNvGraphicFramePr>
          <p:nvPr/>
        </p:nvGraphicFramePr>
        <p:xfrm>
          <a:off x="6156325" y="2133600"/>
          <a:ext cx="2400300" cy="3932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172"/>
                <a:gridCol w="1752128"/>
              </a:tblGrid>
              <a:tr h="396251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th-TH" sz="2000" b="1" dirty="0" smtClean="0">
                          <a:solidFill>
                            <a:schemeClr val="tx1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นักศึกษา</a:t>
                      </a:r>
                    </a:p>
                  </a:txBody>
                  <a:tcPr marL="91454" marR="91454" marT="45710" marB="457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</a:tr>
              <a:tr h="396251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PK</a:t>
                      </a:r>
                      <a:endParaRPr lang="th-TH" sz="2000" b="1" dirty="0">
                        <a:solidFill>
                          <a:schemeClr val="tx1"/>
                        </a:solidFill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91454" marR="91454" marT="45710" marB="457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th-TH" sz="2000" b="1" u="sng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รหัสนักศึกษา</a:t>
                      </a:r>
                      <a:endParaRPr lang="en-US" sz="2000" b="1" u="sng" dirty="0" smtClean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91454" marR="91454" marT="45710" marB="457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9736">
                <a:tc>
                  <a:txBody>
                    <a:bodyPr/>
                    <a:lstStyle/>
                    <a:p>
                      <a:pPr algn="l"/>
                      <a:endParaRPr lang="th-TH" sz="2000" b="1" dirty="0">
                        <a:solidFill>
                          <a:schemeClr val="tx1"/>
                        </a:solidFill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91454" marR="91454" marT="45710" marB="457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th-TH" sz="2000" b="1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ชื่อ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th-TH" sz="2000" b="1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นามสกุล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th-TH" sz="2000" b="1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บ้านเลขที่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th-TH" sz="2000" b="1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ถนน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th-TH" sz="2000" b="1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ตำบล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th-TH" sz="2000" b="1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อำเภอ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th-TH" sz="2000" b="1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จังหวัด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th-TH" sz="2000" b="1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รหัสไปรษณีย์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th-TH" sz="2000" b="1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วันเกิด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th-TH" sz="2000" b="1" dirty="0" smtClean="0">
                          <a:latin typeface="Cordia New" panose="020B0304020202020204" pitchFamily="34" charset="-34"/>
                          <a:cs typeface="Cordia New" panose="020B0304020202020204" pitchFamily="34" charset="-34"/>
                        </a:rPr>
                        <a:t>อายุ</a:t>
                      </a:r>
                      <a:endParaRPr lang="en-US" sz="2000" b="1" dirty="0" smtClean="0">
                        <a:latin typeface="Cordia New" panose="020B0304020202020204" pitchFamily="34" charset="-34"/>
                        <a:cs typeface="Cordia New" panose="020B0304020202020204" pitchFamily="34" charset="-34"/>
                      </a:endParaRPr>
                    </a:p>
                  </a:txBody>
                  <a:tcPr marL="91454" marR="91454" marT="45710" marB="457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35" name="ตัวเชื่อมต่อตรง 35"/>
          <p:cNvCxnSpPr/>
          <p:nvPr/>
        </p:nvCxnSpPr>
        <p:spPr>
          <a:xfrm>
            <a:off x="5219700" y="1773238"/>
            <a:ext cx="0" cy="508476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956" name="Rectangle 36"/>
          <p:cNvSpPr>
            <a:spLocks noChangeArrowheads="1"/>
          </p:cNvSpPr>
          <p:nvPr/>
        </p:nvSpPr>
        <p:spPr bwMode="auto">
          <a:xfrm>
            <a:off x="3109913" y="692150"/>
            <a:ext cx="324326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en-US" altLang="th-TH" sz="4800" b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Entity &amp; Attribute</a:t>
            </a:r>
            <a:endParaRPr lang="th-TH" altLang="th-TH" sz="4800" b="1">
              <a:solidFill>
                <a:srgbClr val="C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36" name="Right Arrow 35"/>
          <p:cNvSpPr/>
          <p:nvPr/>
        </p:nvSpPr>
        <p:spPr>
          <a:xfrm rot="8578583">
            <a:off x="4787900" y="4057650"/>
            <a:ext cx="287338" cy="32226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th-TH"/>
          </a:p>
        </p:txBody>
      </p:sp>
      <p:sp>
        <p:nvSpPr>
          <p:cNvPr id="37" name="Right Arrow 36"/>
          <p:cNvSpPr/>
          <p:nvPr/>
        </p:nvSpPr>
        <p:spPr>
          <a:xfrm rot="8578583">
            <a:off x="7258050" y="5643563"/>
            <a:ext cx="287338" cy="32226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8624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3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  <a:normAutofit fontScale="62500" lnSpcReduction="20000"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3E2C4F6B-B811-49B1-8B77-B532F14DDB8E}" type="slidenum">
              <a:rPr lang="en-US" altLang="th-TH" sz="1800" smtClean="0">
                <a:solidFill>
                  <a:srgbClr val="FFFFFF"/>
                </a:solidFill>
              </a:rPr>
              <a:pPr/>
              <a:t>92</a:t>
            </a:fld>
            <a:endParaRPr lang="en-US" altLang="th-TH" sz="1800" smtClean="0">
              <a:solidFill>
                <a:srgbClr val="FFFFFF"/>
              </a:solidFill>
            </a:endParaRPr>
          </a:p>
        </p:txBody>
      </p:sp>
      <p:sp>
        <p:nvSpPr>
          <p:cNvPr id="41987" name="Rectangle 36"/>
          <p:cNvSpPr>
            <a:spLocks noChangeArrowheads="1"/>
          </p:cNvSpPr>
          <p:nvPr/>
        </p:nvSpPr>
        <p:spPr bwMode="auto">
          <a:xfrm>
            <a:off x="3109913" y="692150"/>
            <a:ext cx="324326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en-US" altLang="th-TH" sz="4800" b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Entity &amp; Attribute</a:t>
            </a:r>
            <a:endParaRPr lang="th-TH" altLang="th-TH" sz="4800" b="1">
              <a:solidFill>
                <a:srgbClr val="C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3348038" y="2420938"/>
            <a:ext cx="5203825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th-TH" altLang="th-TH" b="1">
                <a:solidFill>
                  <a:srgbClr val="0000CC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เอนทิตี้ปกติและแอททริบิวต์</a:t>
            </a:r>
          </a:p>
          <a:p>
            <a:pPr eaLnBrk="1" hangingPunct="1"/>
            <a:r>
              <a:rPr lang="th-TH" altLang="th-TH">
                <a:latin typeface="Cordia New" panose="020B0304020202020204" pitchFamily="34" charset="-34"/>
                <a:cs typeface="Cordia New" panose="020B0304020202020204" pitchFamily="34" charset="-34"/>
              </a:rPr>
              <a:t>แอททริบิวต์จะแสดงข้างใต้ชื่อเอนทิตี้</a:t>
            </a:r>
          </a:p>
          <a:p>
            <a:pPr eaLnBrk="1" hangingPunct="1"/>
            <a:r>
              <a:rPr lang="en-US" altLang="th-TH">
                <a:latin typeface="Cordia New" panose="020B0304020202020204" pitchFamily="34" charset="-34"/>
                <a:cs typeface="Cordia New" panose="020B0304020202020204" pitchFamily="34" charset="-34"/>
              </a:rPr>
              <a:t>	-</a:t>
            </a:r>
            <a:r>
              <a:rPr lang="th-TH" altLang="th-TH">
                <a:latin typeface="Cordia New" panose="020B0304020202020204" pitchFamily="34" charset="-34"/>
                <a:cs typeface="Cordia New" panose="020B0304020202020204" pitchFamily="34" charset="-34"/>
              </a:rPr>
              <a:t> แอททริบิวต์ที่เป็นคีย์หลักจะขีดเส้นใต้ที่ใต้ชื่อแอททริบิวต์ พร้อมทั้งระบุ </a:t>
            </a:r>
            <a:r>
              <a:rPr lang="en-US" altLang="th-TH">
                <a:latin typeface="Cordia New" panose="020B0304020202020204" pitchFamily="34" charset="-34"/>
                <a:cs typeface="Cordia New" panose="020B0304020202020204" pitchFamily="34" charset="-34"/>
              </a:rPr>
              <a:t>PK</a:t>
            </a:r>
          </a:p>
          <a:p>
            <a:pPr eaLnBrk="1" hangingPunct="1"/>
            <a:r>
              <a:rPr lang="en-US" altLang="th-TH">
                <a:latin typeface="Cordia New" panose="020B0304020202020204" pitchFamily="34" charset="-34"/>
                <a:cs typeface="Cordia New" panose="020B0304020202020204" pitchFamily="34" charset="-34"/>
              </a:rPr>
              <a:t>	-</a:t>
            </a:r>
            <a:r>
              <a:rPr lang="th-TH" altLang="th-TH">
                <a:latin typeface="Cordia New" panose="020B0304020202020204" pitchFamily="34" charset="-34"/>
                <a:cs typeface="Cordia New" panose="020B0304020202020204" pitchFamily="34" charset="-34"/>
              </a:rPr>
              <a:t> แอททริบิวต์ที่เป็นคีย์นอกจะระบุ </a:t>
            </a:r>
            <a:r>
              <a:rPr lang="en-US" altLang="th-TH">
                <a:latin typeface="Cordia New" panose="020B0304020202020204" pitchFamily="34" charset="-34"/>
                <a:cs typeface="Cordia New" panose="020B0304020202020204" pitchFamily="34" charset="-34"/>
              </a:rPr>
              <a:t>FK</a:t>
            </a:r>
            <a:endParaRPr lang="th-TH" altLang="th-TH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eaLnBrk="1" hangingPunct="1"/>
            <a:endParaRPr lang="th-TH" altLang="th-TH" b="1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41989" name="Rectangle 22"/>
          <p:cNvSpPr>
            <a:spLocks noChangeArrowheads="1"/>
          </p:cNvSpPr>
          <p:nvPr/>
        </p:nvSpPr>
        <p:spPr bwMode="auto">
          <a:xfrm>
            <a:off x="755650" y="2420938"/>
            <a:ext cx="2160588" cy="5048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/>
            <a:r>
              <a:rPr lang="th-TH" altLang="th-TH" b="1">
                <a:latin typeface="Cordia New" panose="020B0304020202020204" pitchFamily="34" charset="-34"/>
                <a:cs typeface="Cordia New" panose="020B0304020202020204" pitchFamily="34" charset="-34"/>
              </a:rPr>
              <a:t>ชื่อเอนทิตี้</a:t>
            </a:r>
          </a:p>
        </p:txBody>
      </p:sp>
      <p:sp>
        <p:nvSpPr>
          <p:cNvPr id="41990" name="Rectangle 24"/>
          <p:cNvSpPr>
            <a:spLocks noChangeArrowheads="1"/>
          </p:cNvSpPr>
          <p:nvPr/>
        </p:nvSpPr>
        <p:spPr bwMode="auto">
          <a:xfrm>
            <a:off x="1331913" y="2925763"/>
            <a:ext cx="1584325" cy="1943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th-TH" altLang="th-TH" u="sng">
                <a:latin typeface="Cordia New" panose="020B0304020202020204" pitchFamily="34" charset="-34"/>
                <a:cs typeface="Cordia New" panose="020B0304020202020204" pitchFamily="34" charset="-34"/>
              </a:rPr>
              <a:t>แอททริบิวต์ </a:t>
            </a:r>
            <a:r>
              <a:rPr lang="en-US" altLang="th-TH" u="sng"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</a:p>
          <a:p>
            <a:pPr eaLnBrk="1" hangingPunct="1"/>
            <a:r>
              <a:rPr lang="th-TH" altLang="th-TH">
                <a:latin typeface="Cordia New" panose="020B0304020202020204" pitchFamily="34" charset="-34"/>
                <a:cs typeface="Cordia New" panose="020B0304020202020204" pitchFamily="34" charset="-34"/>
              </a:rPr>
              <a:t>แอททริบิวต์ </a:t>
            </a:r>
            <a:r>
              <a:rPr lang="en-US" altLang="th-TH"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endParaRPr lang="th-TH" altLang="th-TH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eaLnBrk="1" hangingPunct="1"/>
            <a:r>
              <a:rPr lang="th-TH" altLang="th-TH">
                <a:latin typeface="Cordia New" panose="020B0304020202020204" pitchFamily="34" charset="-34"/>
                <a:cs typeface="Cordia New" panose="020B0304020202020204" pitchFamily="34" charset="-34"/>
              </a:rPr>
              <a:t>แอททริบิวต์ </a:t>
            </a:r>
            <a:r>
              <a:rPr lang="en-US" altLang="th-TH">
                <a:latin typeface="Cordia New" panose="020B0304020202020204" pitchFamily="34" charset="-34"/>
                <a:cs typeface="Cordia New" panose="020B0304020202020204" pitchFamily="34" charset="-34"/>
              </a:rPr>
              <a:t>3</a:t>
            </a:r>
          </a:p>
          <a:p>
            <a:pPr eaLnBrk="1" hangingPunct="1"/>
            <a:r>
              <a:rPr lang="th-TH" altLang="th-TH">
                <a:latin typeface="Cordia New" panose="020B0304020202020204" pitchFamily="34" charset="-34"/>
                <a:cs typeface="Cordia New" panose="020B0304020202020204" pitchFamily="34" charset="-34"/>
              </a:rPr>
              <a:t>แอททริบิวต์ </a:t>
            </a:r>
            <a:r>
              <a:rPr lang="en-US" altLang="th-TH">
                <a:latin typeface="Cordia New" panose="020B0304020202020204" pitchFamily="34" charset="-34"/>
                <a:cs typeface="Cordia New" panose="020B0304020202020204" pitchFamily="34" charset="-34"/>
              </a:rPr>
              <a:t>4</a:t>
            </a:r>
            <a:endParaRPr lang="th-TH" altLang="th-TH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41991" name="Rectangle 24"/>
          <p:cNvSpPr>
            <a:spLocks noChangeArrowheads="1"/>
          </p:cNvSpPr>
          <p:nvPr/>
        </p:nvSpPr>
        <p:spPr bwMode="auto">
          <a:xfrm>
            <a:off x="755650" y="2925763"/>
            <a:ext cx="576263" cy="1943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en-US" altLang="th-TH">
                <a:latin typeface="Cordia New" panose="020B0304020202020204" pitchFamily="34" charset="-34"/>
                <a:cs typeface="Cordia New" panose="020B0304020202020204" pitchFamily="34" charset="-34"/>
              </a:rPr>
              <a:t>PK</a:t>
            </a:r>
          </a:p>
          <a:p>
            <a:pPr eaLnBrk="1" hangingPunct="1"/>
            <a:endParaRPr lang="en-US" altLang="th-TH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eaLnBrk="1" hangingPunct="1"/>
            <a:endParaRPr lang="en-US" altLang="th-TH" u="sng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eaLnBrk="1" hangingPunct="1"/>
            <a:r>
              <a:rPr lang="en-US" altLang="th-TH">
                <a:latin typeface="Cordia New" panose="020B0304020202020204" pitchFamily="34" charset="-34"/>
                <a:cs typeface="Cordia New" panose="020B0304020202020204" pitchFamily="34" charset="-34"/>
              </a:rPr>
              <a:t>FK</a:t>
            </a:r>
            <a:endParaRPr lang="th-TH" altLang="th-TH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cxnSp>
        <p:nvCxnSpPr>
          <p:cNvPr id="40" name="ตัวเชื่อมต่อตรง 2"/>
          <p:cNvCxnSpPr/>
          <p:nvPr/>
        </p:nvCxnSpPr>
        <p:spPr>
          <a:xfrm flipH="1">
            <a:off x="755650" y="3429000"/>
            <a:ext cx="21605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993" name="Text Box 21"/>
          <p:cNvSpPr txBox="1">
            <a:spLocks noChangeArrowheads="1"/>
          </p:cNvSpPr>
          <p:nvPr/>
        </p:nvSpPr>
        <p:spPr bwMode="auto">
          <a:xfrm>
            <a:off x="468313" y="1741488"/>
            <a:ext cx="56784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en-US" altLang="th-TH" sz="3200" b="1">
                <a:latin typeface="Cordia New" panose="020B0304020202020204" pitchFamily="34" charset="-34"/>
                <a:cs typeface="Cordia New" panose="020B0304020202020204" pitchFamily="34" charset="-34"/>
              </a:rPr>
              <a:t>E-R Model </a:t>
            </a:r>
            <a:r>
              <a:rPr lang="th-TH" altLang="th-TH" sz="3200" b="1">
                <a:latin typeface="Cordia New" panose="020B0304020202020204" pitchFamily="34" charset="-34"/>
                <a:cs typeface="Cordia New" panose="020B0304020202020204" pitchFamily="34" charset="-34"/>
              </a:rPr>
              <a:t>แบบ </a:t>
            </a:r>
            <a:r>
              <a:rPr lang="en-US" altLang="th-TH" sz="3200" b="1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Crow’s Foot </a:t>
            </a:r>
            <a:r>
              <a:rPr lang="th-TH" altLang="th-TH" sz="3200" b="1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กรณีมี </a:t>
            </a:r>
            <a:r>
              <a:rPr lang="en-US" altLang="th-TH" sz="3200" b="1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PK</a:t>
            </a:r>
            <a:r>
              <a:rPr lang="th-TH" altLang="th-TH" sz="3200" b="1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altLang="th-TH" sz="3200" b="1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 </a:t>
            </a:r>
            <a:r>
              <a:rPr lang="th-TH" altLang="th-TH" sz="3200" b="1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ตัว</a:t>
            </a:r>
          </a:p>
        </p:txBody>
      </p:sp>
    </p:spTree>
    <p:extLst>
      <p:ext uri="{BB962C8B-B14F-4D97-AF65-F5344CB8AC3E}">
        <p14:creationId xmlns:p14="http://schemas.microsoft.com/office/powerpoint/2010/main" val="189522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Number Placeholder 3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  <a:normAutofit fontScale="62500" lnSpcReduction="20000"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7C2EB239-3735-4C49-9694-9F7676568924}" type="slidenum">
              <a:rPr lang="en-US" altLang="th-TH" sz="1800" smtClean="0">
                <a:solidFill>
                  <a:srgbClr val="FFFFFF"/>
                </a:solidFill>
              </a:rPr>
              <a:pPr/>
              <a:t>93</a:t>
            </a:fld>
            <a:endParaRPr lang="en-US" altLang="th-TH" sz="1800" smtClean="0">
              <a:solidFill>
                <a:srgbClr val="FFFFFF"/>
              </a:solidFill>
            </a:endParaRPr>
          </a:p>
        </p:txBody>
      </p:sp>
      <p:sp>
        <p:nvSpPr>
          <p:cNvPr id="44035" name="Rectangle 36"/>
          <p:cNvSpPr>
            <a:spLocks noChangeArrowheads="1"/>
          </p:cNvSpPr>
          <p:nvPr/>
        </p:nvSpPr>
        <p:spPr bwMode="auto">
          <a:xfrm>
            <a:off x="3109913" y="692150"/>
            <a:ext cx="324326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en-US" altLang="th-TH" sz="4800" b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Entity &amp; Attribute</a:t>
            </a:r>
            <a:endParaRPr lang="th-TH" altLang="th-TH" sz="4800" b="1">
              <a:solidFill>
                <a:srgbClr val="C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3995738" y="2781300"/>
            <a:ext cx="4897437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th-TH" altLang="th-TH" b="1">
                <a:solidFill>
                  <a:srgbClr val="0000CC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เอนทิตี้ปกติและแอททริบิวต์</a:t>
            </a:r>
          </a:p>
          <a:p>
            <a:pPr eaLnBrk="1" hangingPunct="1"/>
            <a:r>
              <a:rPr lang="th-TH" altLang="th-TH">
                <a:latin typeface="Cordia New" panose="020B0304020202020204" pitchFamily="34" charset="-34"/>
                <a:cs typeface="Cordia New" panose="020B0304020202020204" pitchFamily="34" charset="-34"/>
              </a:rPr>
              <a:t>แอททริบิวต์จะแสดงข้างใต้ชื่อเอนทิตี้</a:t>
            </a:r>
          </a:p>
          <a:p>
            <a:pPr eaLnBrk="1" hangingPunct="1"/>
            <a:r>
              <a:rPr lang="en-US" altLang="th-TH">
                <a:latin typeface="Cordia New" panose="020B0304020202020204" pitchFamily="34" charset="-34"/>
                <a:cs typeface="Cordia New" panose="020B0304020202020204" pitchFamily="34" charset="-34"/>
              </a:rPr>
              <a:t>	-</a:t>
            </a:r>
            <a:r>
              <a:rPr lang="th-TH" altLang="th-TH">
                <a:latin typeface="Cordia New" panose="020B0304020202020204" pitchFamily="34" charset="-34"/>
                <a:cs typeface="Cordia New" panose="020B0304020202020204" pitchFamily="34" charset="-34"/>
              </a:rPr>
              <a:t> แอททริบิวต์ที่เป็นคีย์หลักจะขีดเส้นใต้ที่ใต้ชื่อแอททริบิวต์ พร้อมทั้งระบุ </a:t>
            </a:r>
            <a:r>
              <a:rPr lang="en-US" altLang="th-TH">
                <a:latin typeface="Cordia New" panose="020B0304020202020204" pitchFamily="34" charset="-34"/>
                <a:cs typeface="Cordia New" panose="020B0304020202020204" pitchFamily="34" charset="-34"/>
              </a:rPr>
              <a:t>PK</a:t>
            </a:r>
          </a:p>
          <a:p>
            <a:pPr eaLnBrk="1" hangingPunct="1"/>
            <a:r>
              <a:rPr lang="en-US" altLang="th-TH">
                <a:latin typeface="Cordia New" panose="020B0304020202020204" pitchFamily="34" charset="-34"/>
                <a:cs typeface="Cordia New" panose="020B0304020202020204" pitchFamily="34" charset="-34"/>
              </a:rPr>
              <a:t>	-</a:t>
            </a:r>
            <a:r>
              <a:rPr lang="th-TH" altLang="th-TH">
                <a:latin typeface="Cordia New" panose="020B0304020202020204" pitchFamily="34" charset="-34"/>
                <a:cs typeface="Cordia New" panose="020B0304020202020204" pitchFamily="34" charset="-34"/>
              </a:rPr>
              <a:t> แอททริบิวต์ที่เป็นคีย์นอกจะระบุ </a:t>
            </a:r>
            <a:r>
              <a:rPr lang="en-US" altLang="th-TH">
                <a:latin typeface="Cordia New" panose="020B0304020202020204" pitchFamily="34" charset="-34"/>
                <a:cs typeface="Cordia New" panose="020B0304020202020204" pitchFamily="34" charset="-34"/>
              </a:rPr>
              <a:t>FK</a:t>
            </a:r>
            <a:endParaRPr lang="th-TH" altLang="th-TH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eaLnBrk="1" hangingPunct="1"/>
            <a:endParaRPr lang="th-TH" altLang="th-TH" b="1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44037" name="Text Box 21"/>
          <p:cNvSpPr txBox="1">
            <a:spLocks noChangeArrowheads="1"/>
          </p:cNvSpPr>
          <p:nvPr/>
        </p:nvSpPr>
        <p:spPr bwMode="auto">
          <a:xfrm>
            <a:off x="468313" y="2033588"/>
            <a:ext cx="67675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en-US" altLang="th-TH" sz="3200" b="1">
                <a:latin typeface="Cordia New" panose="020B0304020202020204" pitchFamily="34" charset="-34"/>
                <a:cs typeface="Cordia New" panose="020B0304020202020204" pitchFamily="34" charset="-34"/>
              </a:rPr>
              <a:t>E-R Model </a:t>
            </a:r>
            <a:r>
              <a:rPr lang="th-TH" altLang="th-TH" sz="3200" b="1">
                <a:latin typeface="Cordia New" panose="020B0304020202020204" pitchFamily="34" charset="-34"/>
                <a:cs typeface="Cordia New" panose="020B0304020202020204" pitchFamily="34" charset="-34"/>
              </a:rPr>
              <a:t>แบบ </a:t>
            </a:r>
            <a:r>
              <a:rPr lang="en-US" altLang="th-TH" sz="3200" b="1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Crow’s Foot </a:t>
            </a:r>
            <a:r>
              <a:rPr lang="th-TH" altLang="th-TH" sz="3200" b="1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กรณีมี </a:t>
            </a:r>
            <a:r>
              <a:rPr lang="en-US" altLang="th-TH" sz="3200" b="1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PK</a:t>
            </a:r>
            <a:r>
              <a:rPr lang="th-TH" altLang="th-TH" sz="3200" b="1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มากกว่า </a:t>
            </a:r>
            <a:r>
              <a:rPr lang="en-US" altLang="th-TH" sz="3200" b="1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 </a:t>
            </a:r>
            <a:r>
              <a:rPr lang="th-TH" altLang="th-TH" sz="3200" b="1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ตัว</a:t>
            </a:r>
          </a:p>
        </p:txBody>
      </p:sp>
      <p:sp>
        <p:nvSpPr>
          <p:cNvPr id="44038" name="Rectangle 22"/>
          <p:cNvSpPr>
            <a:spLocks noChangeArrowheads="1"/>
          </p:cNvSpPr>
          <p:nvPr/>
        </p:nvSpPr>
        <p:spPr bwMode="auto">
          <a:xfrm>
            <a:off x="755650" y="2781300"/>
            <a:ext cx="2160588" cy="5048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/>
            <a:r>
              <a:rPr lang="th-TH" altLang="th-TH" b="1">
                <a:latin typeface="Cordia New" panose="020B0304020202020204" pitchFamily="34" charset="-34"/>
                <a:cs typeface="Cordia New" panose="020B0304020202020204" pitchFamily="34" charset="-34"/>
              </a:rPr>
              <a:t>ชื่อเอนทิตี้</a:t>
            </a:r>
          </a:p>
        </p:txBody>
      </p:sp>
      <p:sp>
        <p:nvSpPr>
          <p:cNvPr id="44039" name="Rectangle 24"/>
          <p:cNvSpPr>
            <a:spLocks noChangeArrowheads="1"/>
          </p:cNvSpPr>
          <p:nvPr/>
        </p:nvSpPr>
        <p:spPr bwMode="auto">
          <a:xfrm>
            <a:off x="1331913" y="3286125"/>
            <a:ext cx="1584325" cy="1943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th-TH" altLang="th-TH" u="sng">
                <a:latin typeface="Cordia New" panose="020B0304020202020204" pitchFamily="34" charset="-34"/>
                <a:cs typeface="Cordia New" panose="020B0304020202020204" pitchFamily="34" charset="-34"/>
              </a:rPr>
              <a:t>แอททริบิวต์ </a:t>
            </a:r>
            <a:r>
              <a:rPr lang="en-US" altLang="th-TH" u="sng"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</a:p>
          <a:p>
            <a:pPr eaLnBrk="1" hangingPunct="1"/>
            <a:r>
              <a:rPr lang="th-TH" altLang="th-TH" u="sng">
                <a:latin typeface="Cordia New" panose="020B0304020202020204" pitchFamily="34" charset="-34"/>
                <a:cs typeface="Cordia New" panose="020B0304020202020204" pitchFamily="34" charset="-34"/>
              </a:rPr>
              <a:t>แอททริบิวต์ </a:t>
            </a:r>
            <a:r>
              <a:rPr lang="en-US" altLang="th-TH" u="sng"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endParaRPr lang="th-TH" altLang="th-TH" u="sng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eaLnBrk="1" hangingPunct="1"/>
            <a:r>
              <a:rPr lang="th-TH" altLang="th-TH">
                <a:latin typeface="Cordia New" panose="020B0304020202020204" pitchFamily="34" charset="-34"/>
                <a:cs typeface="Cordia New" panose="020B0304020202020204" pitchFamily="34" charset="-34"/>
              </a:rPr>
              <a:t>แอททริบิวต์ </a:t>
            </a:r>
            <a:r>
              <a:rPr lang="en-US" altLang="th-TH">
                <a:latin typeface="Cordia New" panose="020B0304020202020204" pitchFamily="34" charset="-34"/>
                <a:cs typeface="Cordia New" panose="020B0304020202020204" pitchFamily="34" charset="-34"/>
              </a:rPr>
              <a:t>3</a:t>
            </a:r>
          </a:p>
          <a:p>
            <a:pPr eaLnBrk="1" hangingPunct="1"/>
            <a:r>
              <a:rPr lang="th-TH" altLang="th-TH">
                <a:latin typeface="Cordia New" panose="020B0304020202020204" pitchFamily="34" charset="-34"/>
                <a:cs typeface="Cordia New" panose="020B0304020202020204" pitchFamily="34" charset="-34"/>
              </a:rPr>
              <a:t>แอททริบิวต์ </a:t>
            </a:r>
            <a:r>
              <a:rPr lang="en-US" altLang="th-TH">
                <a:latin typeface="Cordia New" panose="020B0304020202020204" pitchFamily="34" charset="-34"/>
                <a:cs typeface="Cordia New" panose="020B0304020202020204" pitchFamily="34" charset="-34"/>
              </a:rPr>
              <a:t>4</a:t>
            </a:r>
            <a:endParaRPr lang="th-TH" altLang="th-TH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44040" name="Rectangle 24"/>
          <p:cNvSpPr>
            <a:spLocks noChangeArrowheads="1"/>
          </p:cNvSpPr>
          <p:nvPr/>
        </p:nvSpPr>
        <p:spPr bwMode="auto">
          <a:xfrm>
            <a:off x="755650" y="3286125"/>
            <a:ext cx="576263" cy="1943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en-US" altLang="th-TH">
                <a:latin typeface="Cordia New" panose="020B0304020202020204" pitchFamily="34" charset="-34"/>
                <a:cs typeface="Cordia New" panose="020B0304020202020204" pitchFamily="34" charset="-34"/>
              </a:rPr>
              <a:t>PK1</a:t>
            </a:r>
          </a:p>
          <a:p>
            <a:pPr eaLnBrk="1" hangingPunct="1"/>
            <a:r>
              <a:rPr lang="en-US" altLang="th-TH">
                <a:latin typeface="Cordia New" panose="020B0304020202020204" pitchFamily="34" charset="-34"/>
                <a:cs typeface="Cordia New" panose="020B0304020202020204" pitchFamily="34" charset="-34"/>
              </a:rPr>
              <a:t>PK2</a:t>
            </a:r>
          </a:p>
          <a:p>
            <a:pPr eaLnBrk="1" hangingPunct="1"/>
            <a:endParaRPr lang="en-US" altLang="th-TH" u="sng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eaLnBrk="1" hangingPunct="1"/>
            <a:r>
              <a:rPr lang="en-US" altLang="th-TH">
                <a:latin typeface="Cordia New" panose="020B0304020202020204" pitchFamily="34" charset="-34"/>
                <a:cs typeface="Cordia New" panose="020B0304020202020204" pitchFamily="34" charset="-34"/>
              </a:rPr>
              <a:t>FK1</a:t>
            </a:r>
            <a:endParaRPr lang="th-TH" altLang="th-TH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cxnSp>
        <p:nvCxnSpPr>
          <p:cNvPr id="14" name="ตัวเชื่อมต่อตรง 2"/>
          <p:cNvCxnSpPr/>
          <p:nvPr/>
        </p:nvCxnSpPr>
        <p:spPr>
          <a:xfrm flipH="1">
            <a:off x="755650" y="4221163"/>
            <a:ext cx="21605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92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Number Placeholder 3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  <a:normAutofit fontScale="62500" lnSpcReduction="20000"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9D14D96C-39E4-4AEB-9BD3-3DA5DCB81C5B}" type="slidenum">
              <a:rPr lang="en-US" altLang="th-TH" sz="1800" smtClean="0">
                <a:solidFill>
                  <a:srgbClr val="FFFFFF"/>
                </a:solidFill>
              </a:rPr>
              <a:pPr/>
              <a:t>94</a:t>
            </a:fld>
            <a:endParaRPr lang="en-US" altLang="th-TH" sz="1800" smtClean="0">
              <a:solidFill>
                <a:srgbClr val="FFFFFF"/>
              </a:solidFill>
            </a:endParaRPr>
          </a:p>
        </p:txBody>
      </p:sp>
      <p:sp>
        <p:nvSpPr>
          <p:cNvPr id="46083" name="Rectangle 36"/>
          <p:cNvSpPr>
            <a:spLocks noChangeArrowheads="1"/>
          </p:cNvSpPr>
          <p:nvPr/>
        </p:nvSpPr>
        <p:spPr bwMode="auto">
          <a:xfrm>
            <a:off x="3109913" y="692150"/>
            <a:ext cx="324326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en-US" altLang="th-TH" sz="4800" b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Entity &amp; Attribute</a:t>
            </a:r>
            <a:endParaRPr lang="th-TH" altLang="th-TH" sz="4800" b="1">
              <a:solidFill>
                <a:srgbClr val="C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3995738" y="2781300"/>
            <a:ext cx="4556125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th-TH" altLang="th-TH" b="1">
                <a:solidFill>
                  <a:srgbClr val="0000CC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เอนทิตี้ปกติและแอททริบิวต์</a:t>
            </a:r>
          </a:p>
          <a:p>
            <a:pPr eaLnBrk="1" hangingPunct="1"/>
            <a:r>
              <a:rPr lang="th-TH" altLang="th-TH">
                <a:latin typeface="Cordia New" panose="020B0304020202020204" pitchFamily="34" charset="-34"/>
                <a:cs typeface="Cordia New" panose="020B0304020202020204" pitchFamily="34" charset="-34"/>
              </a:rPr>
              <a:t>แอททริบิวต์จะแสดงข้างใต้ชื่อเอนทิตี้</a:t>
            </a:r>
          </a:p>
          <a:p>
            <a:pPr eaLnBrk="1" hangingPunct="1"/>
            <a:r>
              <a:rPr lang="en-US" altLang="th-TH">
                <a:latin typeface="Cordia New" panose="020B0304020202020204" pitchFamily="34" charset="-34"/>
                <a:cs typeface="Cordia New" panose="020B0304020202020204" pitchFamily="34" charset="-34"/>
              </a:rPr>
              <a:t>	-</a:t>
            </a:r>
            <a:r>
              <a:rPr lang="th-TH" altLang="th-TH">
                <a:latin typeface="Cordia New" panose="020B0304020202020204" pitchFamily="34" charset="-34"/>
                <a:cs typeface="Cordia New" panose="020B0304020202020204" pitchFamily="34" charset="-34"/>
              </a:rPr>
              <a:t> แอททริบิวต์ที่เป็นคีย์หลักจะขีดเส้นใต้ที่ใต้ชื่อแอททริบิวต์ พร้อมทั้งระบุ </a:t>
            </a:r>
            <a:r>
              <a:rPr lang="en-US" altLang="th-TH">
                <a:latin typeface="Cordia New" panose="020B0304020202020204" pitchFamily="34" charset="-34"/>
                <a:cs typeface="Cordia New" panose="020B0304020202020204" pitchFamily="34" charset="-34"/>
              </a:rPr>
              <a:t>PK</a:t>
            </a:r>
          </a:p>
          <a:p>
            <a:pPr eaLnBrk="1" hangingPunct="1"/>
            <a:r>
              <a:rPr lang="en-US" altLang="th-TH">
                <a:latin typeface="Cordia New" panose="020B0304020202020204" pitchFamily="34" charset="-34"/>
                <a:cs typeface="Cordia New" panose="020B0304020202020204" pitchFamily="34" charset="-34"/>
              </a:rPr>
              <a:t>	-</a:t>
            </a:r>
            <a:r>
              <a:rPr lang="th-TH" altLang="th-TH">
                <a:latin typeface="Cordia New" panose="020B0304020202020204" pitchFamily="34" charset="-34"/>
                <a:cs typeface="Cordia New" panose="020B0304020202020204" pitchFamily="34" charset="-34"/>
              </a:rPr>
              <a:t> แอททริบิวต์ที่เป็นคีย์นอก</a:t>
            </a:r>
          </a:p>
          <a:p>
            <a:pPr eaLnBrk="1" hangingPunct="1"/>
            <a:r>
              <a:rPr lang="th-TH" altLang="th-TH">
                <a:latin typeface="Cordia New" panose="020B0304020202020204" pitchFamily="34" charset="-34"/>
                <a:cs typeface="Cordia New" panose="020B0304020202020204" pitchFamily="34" charset="-34"/>
              </a:rPr>
              <a:t>จะระบุ </a:t>
            </a:r>
            <a:r>
              <a:rPr lang="en-US" altLang="th-TH">
                <a:latin typeface="Cordia New" panose="020B0304020202020204" pitchFamily="34" charset="-34"/>
                <a:cs typeface="Cordia New" panose="020B0304020202020204" pitchFamily="34" charset="-34"/>
              </a:rPr>
              <a:t>FK</a:t>
            </a:r>
            <a:endParaRPr lang="th-TH" altLang="th-TH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eaLnBrk="1" hangingPunct="1"/>
            <a:endParaRPr lang="th-TH" altLang="th-TH" b="1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46085" name="Text Box 21"/>
          <p:cNvSpPr txBox="1">
            <a:spLocks noChangeArrowheads="1"/>
          </p:cNvSpPr>
          <p:nvPr/>
        </p:nvSpPr>
        <p:spPr bwMode="auto">
          <a:xfrm>
            <a:off x="468313" y="2033588"/>
            <a:ext cx="77041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en-US" altLang="th-TH" sz="3200" b="1">
                <a:latin typeface="Cordia New" panose="020B0304020202020204" pitchFamily="34" charset="-34"/>
                <a:cs typeface="Cordia New" panose="020B0304020202020204" pitchFamily="34" charset="-34"/>
              </a:rPr>
              <a:t>E-R Model </a:t>
            </a:r>
            <a:r>
              <a:rPr lang="th-TH" altLang="th-TH" sz="3200" b="1">
                <a:latin typeface="Cordia New" panose="020B0304020202020204" pitchFamily="34" charset="-34"/>
                <a:cs typeface="Cordia New" panose="020B0304020202020204" pitchFamily="34" charset="-34"/>
              </a:rPr>
              <a:t>แบบ </a:t>
            </a:r>
            <a:r>
              <a:rPr lang="en-US" altLang="th-TH" sz="3200" b="1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Crow’s Foot  </a:t>
            </a:r>
            <a:r>
              <a:rPr lang="th-TH" altLang="th-TH" sz="3200" b="1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กรณีมี </a:t>
            </a:r>
            <a:r>
              <a:rPr lang="en-US" altLang="th-TH" sz="3200" b="1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FK</a:t>
            </a:r>
            <a:r>
              <a:rPr lang="th-TH" altLang="th-TH" sz="3200" b="1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มากกว่า </a:t>
            </a:r>
            <a:r>
              <a:rPr lang="en-US" altLang="th-TH" sz="3200" b="1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 </a:t>
            </a:r>
            <a:r>
              <a:rPr lang="th-TH" altLang="th-TH" sz="3200" b="1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ตัว</a:t>
            </a:r>
          </a:p>
        </p:txBody>
      </p:sp>
      <p:sp>
        <p:nvSpPr>
          <p:cNvPr id="46086" name="Rectangle 22"/>
          <p:cNvSpPr>
            <a:spLocks noChangeArrowheads="1"/>
          </p:cNvSpPr>
          <p:nvPr/>
        </p:nvSpPr>
        <p:spPr bwMode="auto">
          <a:xfrm>
            <a:off x="755650" y="2781300"/>
            <a:ext cx="2160588" cy="5048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/>
            <a:r>
              <a:rPr lang="th-TH" altLang="th-TH" b="1">
                <a:latin typeface="Cordia New" panose="020B0304020202020204" pitchFamily="34" charset="-34"/>
                <a:cs typeface="Cordia New" panose="020B0304020202020204" pitchFamily="34" charset="-34"/>
              </a:rPr>
              <a:t>ชื่อเอนทิตี้</a:t>
            </a:r>
          </a:p>
        </p:txBody>
      </p:sp>
      <p:sp>
        <p:nvSpPr>
          <p:cNvPr id="46087" name="Rectangle 24"/>
          <p:cNvSpPr>
            <a:spLocks noChangeArrowheads="1"/>
          </p:cNvSpPr>
          <p:nvPr/>
        </p:nvSpPr>
        <p:spPr bwMode="auto">
          <a:xfrm>
            <a:off x="1331913" y="3286125"/>
            <a:ext cx="1584325" cy="2446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th-TH" altLang="th-TH" u="sng">
                <a:latin typeface="Cordia New" panose="020B0304020202020204" pitchFamily="34" charset="-34"/>
                <a:cs typeface="Cordia New" panose="020B0304020202020204" pitchFamily="34" charset="-34"/>
              </a:rPr>
              <a:t>แอททริบิวต์ </a:t>
            </a:r>
            <a:r>
              <a:rPr lang="en-US" altLang="th-TH" u="sng"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</a:p>
          <a:p>
            <a:pPr eaLnBrk="1" hangingPunct="1"/>
            <a:r>
              <a:rPr lang="th-TH" altLang="th-TH">
                <a:latin typeface="Cordia New" panose="020B0304020202020204" pitchFamily="34" charset="-34"/>
                <a:cs typeface="Cordia New" panose="020B0304020202020204" pitchFamily="34" charset="-34"/>
              </a:rPr>
              <a:t>แอททริบิวต์ </a:t>
            </a:r>
            <a:r>
              <a:rPr lang="en-US" altLang="th-TH"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endParaRPr lang="th-TH" altLang="th-TH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eaLnBrk="1" hangingPunct="1"/>
            <a:r>
              <a:rPr lang="th-TH" altLang="th-TH">
                <a:latin typeface="Cordia New" panose="020B0304020202020204" pitchFamily="34" charset="-34"/>
                <a:cs typeface="Cordia New" panose="020B0304020202020204" pitchFamily="34" charset="-34"/>
              </a:rPr>
              <a:t>แอททริบิวต์ </a:t>
            </a:r>
            <a:r>
              <a:rPr lang="en-US" altLang="th-TH">
                <a:latin typeface="Cordia New" panose="020B0304020202020204" pitchFamily="34" charset="-34"/>
                <a:cs typeface="Cordia New" panose="020B0304020202020204" pitchFamily="34" charset="-34"/>
              </a:rPr>
              <a:t>3</a:t>
            </a:r>
          </a:p>
          <a:p>
            <a:pPr eaLnBrk="1" hangingPunct="1"/>
            <a:r>
              <a:rPr lang="th-TH" altLang="th-TH">
                <a:latin typeface="Cordia New" panose="020B0304020202020204" pitchFamily="34" charset="-34"/>
                <a:cs typeface="Cordia New" panose="020B0304020202020204" pitchFamily="34" charset="-34"/>
              </a:rPr>
              <a:t>แอททริบิวต์ </a:t>
            </a:r>
            <a:r>
              <a:rPr lang="en-US" altLang="th-TH">
                <a:latin typeface="Cordia New" panose="020B0304020202020204" pitchFamily="34" charset="-34"/>
                <a:cs typeface="Cordia New" panose="020B0304020202020204" pitchFamily="34" charset="-34"/>
              </a:rPr>
              <a:t>4</a:t>
            </a:r>
          </a:p>
          <a:p>
            <a:pPr eaLnBrk="1" hangingPunct="1"/>
            <a:r>
              <a:rPr lang="th-TH" altLang="th-TH">
                <a:latin typeface="Cordia New" panose="020B0304020202020204" pitchFamily="34" charset="-34"/>
                <a:cs typeface="Cordia New" panose="020B0304020202020204" pitchFamily="34" charset="-34"/>
              </a:rPr>
              <a:t>แอททริบิวต์ </a:t>
            </a:r>
            <a:r>
              <a:rPr lang="en-US" altLang="th-TH">
                <a:latin typeface="Cordia New" panose="020B0304020202020204" pitchFamily="34" charset="-34"/>
                <a:cs typeface="Cordia New" panose="020B0304020202020204" pitchFamily="34" charset="-34"/>
              </a:rPr>
              <a:t>5</a:t>
            </a:r>
            <a:endParaRPr lang="th-TH" altLang="th-TH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46088" name="Rectangle 24"/>
          <p:cNvSpPr>
            <a:spLocks noChangeArrowheads="1"/>
          </p:cNvSpPr>
          <p:nvPr/>
        </p:nvSpPr>
        <p:spPr bwMode="auto">
          <a:xfrm>
            <a:off x="755650" y="3286125"/>
            <a:ext cx="576263" cy="2446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en-US" altLang="th-TH">
                <a:latin typeface="Cordia New" panose="020B0304020202020204" pitchFamily="34" charset="-34"/>
                <a:cs typeface="Cordia New" panose="020B0304020202020204" pitchFamily="34" charset="-34"/>
              </a:rPr>
              <a:t>PK</a:t>
            </a:r>
          </a:p>
          <a:p>
            <a:pPr eaLnBrk="1" hangingPunct="1"/>
            <a:endParaRPr lang="en-US" altLang="th-TH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eaLnBrk="1" hangingPunct="1"/>
            <a:endParaRPr lang="en-US" altLang="th-TH" u="sng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eaLnBrk="1" hangingPunct="1"/>
            <a:r>
              <a:rPr lang="en-US" altLang="th-TH">
                <a:latin typeface="Cordia New" panose="020B0304020202020204" pitchFamily="34" charset="-34"/>
                <a:cs typeface="Cordia New" panose="020B0304020202020204" pitchFamily="34" charset="-34"/>
              </a:rPr>
              <a:t>FK1</a:t>
            </a:r>
          </a:p>
          <a:p>
            <a:pPr eaLnBrk="1" hangingPunct="1"/>
            <a:r>
              <a:rPr lang="en-US" altLang="th-TH">
                <a:latin typeface="Cordia New" panose="020B0304020202020204" pitchFamily="34" charset="-34"/>
                <a:cs typeface="Cordia New" panose="020B0304020202020204" pitchFamily="34" charset="-34"/>
              </a:rPr>
              <a:t>FK2</a:t>
            </a:r>
            <a:endParaRPr lang="th-TH" altLang="th-TH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cxnSp>
        <p:nvCxnSpPr>
          <p:cNvPr id="20" name="ตัวเชื่อมต่อตรง 2"/>
          <p:cNvCxnSpPr/>
          <p:nvPr/>
        </p:nvCxnSpPr>
        <p:spPr>
          <a:xfrm flipH="1">
            <a:off x="755650" y="3789363"/>
            <a:ext cx="21605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84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Number Placeholder 3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  <a:normAutofit fontScale="62500" lnSpcReduction="20000"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3ADF2998-E96A-486C-8056-7F1E02E4EC92}" type="slidenum">
              <a:rPr lang="en-US" altLang="th-TH" sz="1800" smtClean="0">
                <a:solidFill>
                  <a:srgbClr val="FFFFFF"/>
                </a:solidFill>
              </a:rPr>
              <a:pPr/>
              <a:t>95</a:t>
            </a:fld>
            <a:endParaRPr lang="en-US" altLang="th-TH" sz="1800" smtClean="0">
              <a:solidFill>
                <a:srgbClr val="FFFFFF"/>
              </a:solidFill>
            </a:endParaRPr>
          </a:p>
        </p:txBody>
      </p:sp>
      <p:sp>
        <p:nvSpPr>
          <p:cNvPr id="48131" name="Rectangle 36"/>
          <p:cNvSpPr>
            <a:spLocks noChangeArrowheads="1"/>
          </p:cNvSpPr>
          <p:nvPr/>
        </p:nvSpPr>
        <p:spPr bwMode="auto">
          <a:xfrm>
            <a:off x="3109913" y="692150"/>
            <a:ext cx="324326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en-US" altLang="th-TH" sz="4800" b="1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Entity &amp; Attribute</a:t>
            </a:r>
            <a:endParaRPr lang="th-TH" altLang="th-TH" sz="4800" b="1">
              <a:solidFill>
                <a:srgbClr val="C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3995738" y="2781300"/>
            <a:ext cx="4897437" cy="280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th-TH" altLang="th-TH" b="1">
                <a:solidFill>
                  <a:srgbClr val="0000CC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เอนทิตี้ปกติและแอททริบิวต์</a:t>
            </a:r>
          </a:p>
          <a:p>
            <a:pPr eaLnBrk="1" hangingPunct="1"/>
            <a:r>
              <a:rPr lang="th-TH" altLang="th-TH">
                <a:latin typeface="Cordia New" panose="020B0304020202020204" pitchFamily="34" charset="-34"/>
                <a:cs typeface="Cordia New" panose="020B0304020202020204" pitchFamily="34" charset="-34"/>
              </a:rPr>
              <a:t>แอททริบิวต์จะแสดงข้างใต้ชื่อเอนทิตี้</a:t>
            </a:r>
          </a:p>
          <a:p>
            <a:pPr eaLnBrk="1" hangingPunct="1"/>
            <a:r>
              <a:rPr lang="en-US" altLang="th-TH">
                <a:latin typeface="Cordia New" panose="020B0304020202020204" pitchFamily="34" charset="-34"/>
                <a:cs typeface="Cordia New" panose="020B0304020202020204" pitchFamily="34" charset="-34"/>
              </a:rPr>
              <a:t>	-</a:t>
            </a:r>
            <a:r>
              <a:rPr lang="th-TH" altLang="th-TH">
                <a:latin typeface="Cordia New" panose="020B0304020202020204" pitchFamily="34" charset="-34"/>
                <a:cs typeface="Cordia New" panose="020B0304020202020204" pitchFamily="34" charset="-34"/>
              </a:rPr>
              <a:t> แอททริบิวต์ที่เป็นคีย์หลักจะขีดเส้นใต้ที่ใต้ชื่อแอททริบิวต์ พร้อมทั้งระบุ </a:t>
            </a:r>
            <a:r>
              <a:rPr lang="en-US" altLang="th-TH">
                <a:latin typeface="Cordia New" panose="020B0304020202020204" pitchFamily="34" charset="-34"/>
                <a:cs typeface="Cordia New" panose="020B0304020202020204" pitchFamily="34" charset="-34"/>
              </a:rPr>
              <a:t>PK</a:t>
            </a:r>
          </a:p>
          <a:p>
            <a:pPr eaLnBrk="1" hangingPunct="1"/>
            <a:r>
              <a:rPr lang="en-US" altLang="th-TH">
                <a:latin typeface="Cordia New" panose="020B0304020202020204" pitchFamily="34" charset="-34"/>
                <a:cs typeface="Cordia New" panose="020B0304020202020204" pitchFamily="34" charset="-34"/>
              </a:rPr>
              <a:t>	-</a:t>
            </a:r>
            <a:r>
              <a:rPr lang="th-TH" altLang="th-TH">
                <a:latin typeface="Cordia New" panose="020B0304020202020204" pitchFamily="34" charset="-34"/>
                <a:cs typeface="Cordia New" panose="020B0304020202020204" pitchFamily="34" charset="-34"/>
              </a:rPr>
              <a:t> แอททริบิวต์ที่เป็นคีย์นอกจะระบุ </a:t>
            </a:r>
            <a:r>
              <a:rPr lang="en-US" altLang="th-TH">
                <a:latin typeface="Cordia New" panose="020B0304020202020204" pitchFamily="34" charset="-34"/>
                <a:cs typeface="Cordia New" panose="020B0304020202020204" pitchFamily="34" charset="-34"/>
              </a:rPr>
              <a:t>FK</a:t>
            </a:r>
            <a:endParaRPr lang="th-TH" altLang="th-TH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eaLnBrk="1" hangingPunct="1"/>
            <a:r>
              <a:rPr lang="en-US" altLang="th-TH" b="1" u="sng">
                <a:latin typeface="Cordia New" panose="020B0304020202020204" pitchFamily="34" charset="-34"/>
                <a:cs typeface="Cordia New" panose="020B0304020202020204" pitchFamily="34" charset="-34"/>
              </a:rPr>
              <a:t>EX.</a:t>
            </a:r>
            <a:r>
              <a:rPr lang="en-US" altLang="th-TH">
                <a:latin typeface="Cordia New" panose="020B0304020202020204" pitchFamily="34" charset="-34"/>
                <a:cs typeface="Cordia New" panose="020B0304020202020204" pitchFamily="34" charset="-34"/>
              </a:rPr>
              <a:t> Multivalue attribute</a:t>
            </a:r>
            <a:endParaRPr lang="th-TH" altLang="th-TH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48133" name="Text Box 21"/>
          <p:cNvSpPr txBox="1">
            <a:spLocks noChangeArrowheads="1"/>
          </p:cNvSpPr>
          <p:nvPr/>
        </p:nvSpPr>
        <p:spPr bwMode="auto">
          <a:xfrm>
            <a:off x="444500" y="1495425"/>
            <a:ext cx="7704138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en-US" altLang="th-TH" sz="3200" b="1">
                <a:latin typeface="Cordia New" panose="020B0304020202020204" pitchFamily="34" charset="-34"/>
                <a:cs typeface="Cordia New" panose="020B0304020202020204" pitchFamily="34" charset="-34"/>
              </a:rPr>
              <a:t>E-R Model </a:t>
            </a:r>
            <a:r>
              <a:rPr lang="th-TH" altLang="th-TH" sz="3200" b="1">
                <a:latin typeface="Cordia New" panose="020B0304020202020204" pitchFamily="34" charset="-34"/>
                <a:cs typeface="Cordia New" panose="020B0304020202020204" pitchFamily="34" charset="-34"/>
              </a:rPr>
              <a:t>แบบ </a:t>
            </a:r>
            <a:r>
              <a:rPr lang="en-US" altLang="th-TH" sz="3200" b="1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Crow’s Foot  </a:t>
            </a:r>
            <a:endParaRPr lang="th-TH" altLang="th-TH" sz="3200" b="1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eaLnBrk="1" hangingPunct="1"/>
            <a:r>
              <a:rPr lang="th-TH" altLang="th-TH" sz="3200" b="1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	กรณีที่มีแอททริบิวต์ที่เป็นต้อง </a:t>
            </a:r>
            <a:r>
              <a:rPr lang="en-US" altLang="th-TH" sz="3200" b="1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PK </a:t>
            </a:r>
            <a:r>
              <a:rPr lang="th-TH" altLang="th-TH" sz="3200" b="1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และ </a:t>
            </a:r>
            <a:r>
              <a:rPr lang="en-US" altLang="th-TH" sz="3200" b="1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FK</a:t>
            </a:r>
            <a:endParaRPr lang="th-TH" altLang="th-TH" sz="3200" b="1">
              <a:solidFill>
                <a:srgbClr val="FF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48134" name="Rectangle 22"/>
          <p:cNvSpPr>
            <a:spLocks noChangeArrowheads="1"/>
          </p:cNvSpPr>
          <p:nvPr/>
        </p:nvSpPr>
        <p:spPr bwMode="auto">
          <a:xfrm>
            <a:off x="444500" y="2708275"/>
            <a:ext cx="2471738" cy="577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/>
            <a:r>
              <a:rPr lang="th-TH" altLang="th-TH">
                <a:latin typeface="Cordia New" panose="020B0304020202020204" pitchFamily="34" charset="-34"/>
                <a:cs typeface="Cordia New" panose="020B0304020202020204" pitchFamily="34" charset="-34"/>
              </a:rPr>
              <a:t>ชื่อเอนทิตี้</a:t>
            </a:r>
          </a:p>
        </p:txBody>
      </p:sp>
      <p:sp>
        <p:nvSpPr>
          <p:cNvPr id="48135" name="Rectangle 24"/>
          <p:cNvSpPr>
            <a:spLocks noChangeArrowheads="1"/>
          </p:cNvSpPr>
          <p:nvPr/>
        </p:nvSpPr>
        <p:spPr bwMode="auto">
          <a:xfrm>
            <a:off x="1331913" y="3286125"/>
            <a:ext cx="1584325" cy="2446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th-TH" altLang="th-TH" u="sng">
                <a:latin typeface="Cordia New" panose="020B0304020202020204" pitchFamily="34" charset="-34"/>
                <a:cs typeface="Cordia New" panose="020B0304020202020204" pitchFamily="34" charset="-34"/>
              </a:rPr>
              <a:t>แอททริบิวต์ </a:t>
            </a:r>
            <a:r>
              <a:rPr lang="en-US" altLang="th-TH" u="sng">
                <a:latin typeface="Cordia New" panose="020B0304020202020204" pitchFamily="34" charset="-34"/>
                <a:cs typeface="Cordia New" panose="020B0304020202020204" pitchFamily="34" charset="-34"/>
              </a:rPr>
              <a:t>1</a:t>
            </a:r>
          </a:p>
          <a:p>
            <a:pPr eaLnBrk="1" hangingPunct="1"/>
            <a:r>
              <a:rPr lang="th-TH" altLang="th-TH">
                <a:latin typeface="Cordia New" panose="020B0304020202020204" pitchFamily="34" charset="-34"/>
                <a:cs typeface="Cordia New" panose="020B0304020202020204" pitchFamily="34" charset="-34"/>
              </a:rPr>
              <a:t>แอททริบิวต์ </a:t>
            </a:r>
            <a:r>
              <a:rPr lang="en-US" altLang="th-TH">
                <a:latin typeface="Cordia New" panose="020B0304020202020204" pitchFamily="34" charset="-34"/>
                <a:cs typeface="Cordia New" panose="020B0304020202020204" pitchFamily="34" charset="-34"/>
              </a:rPr>
              <a:t>2</a:t>
            </a:r>
            <a:endParaRPr lang="th-TH" altLang="th-TH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eaLnBrk="1" hangingPunct="1"/>
            <a:r>
              <a:rPr lang="th-TH" altLang="th-TH">
                <a:latin typeface="Cordia New" panose="020B0304020202020204" pitchFamily="34" charset="-34"/>
                <a:cs typeface="Cordia New" panose="020B0304020202020204" pitchFamily="34" charset="-34"/>
              </a:rPr>
              <a:t>แอททริบิวต์ </a:t>
            </a:r>
            <a:r>
              <a:rPr lang="en-US" altLang="th-TH">
                <a:latin typeface="Cordia New" panose="020B0304020202020204" pitchFamily="34" charset="-34"/>
                <a:cs typeface="Cordia New" panose="020B0304020202020204" pitchFamily="34" charset="-34"/>
              </a:rPr>
              <a:t>3</a:t>
            </a:r>
          </a:p>
          <a:p>
            <a:pPr eaLnBrk="1" hangingPunct="1"/>
            <a:r>
              <a:rPr lang="th-TH" altLang="th-TH">
                <a:latin typeface="Cordia New" panose="020B0304020202020204" pitchFamily="34" charset="-34"/>
                <a:cs typeface="Cordia New" panose="020B0304020202020204" pitchFamily="34" charset="-34"/>
              </a:rPr>
              <a:t>แอททริบิวต์ </a:t>
            </a:r>
            <a:r>
              <a:rPr lang="en-US" altLang="th-TH">
                <a:latin typeface="Cordia New" panose="020B0304020202020204" pitchFamily="34" charset="-34"/>
                <a:cs typeface="Cordia New" panose="020B0304020202020204" pitchFamily="34" charset="-34"/>
              </a:rPr>
              <a:t>4</a:t>
            </a:r>
          </a:p>
          <a:p>
            <a:pPr eaLnBrk="1" hangingPunct="1"/>
            <a:r>
              <a:rPr lang="th-TH" altLang="th-TH">
                <a:latin typeface="Cordia New" panose="020B0304020202020204" pitchFamily="34" charset="-34"/>
                <a:cs typeface="Cordia New" panose="020B0304020202020204" pitchFamily="34" charset="-34"/>
              </a:rPr>
              <a:t>แอททริบิวต์ </a:t>
            </a:r>
            <a:r>
              <a:rPr lang="en-US" altLang="th-TH">
                <a:latin typeface="Cordia New" panose="020B0304020202020204" pitchFamily="34" charset="-34"/>
                <a:cs typeface="Cordia New" panose="020B0304020202020204" pitchFamily="34" charset="-34"/>
              </a:rPr>
              <a:t>5</a:t>
            </a:r>
            <a:endParaRPr lang="th-TH" altLang="th-TH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48136" name="Rectangle 24"/>
          <p:cNvSpPr>
            <a:spLocks noChangeArrowheads="1"/>
          </p:cNvSpPr>
          <p:nvPr/>
        </p:nvSpPr>
        <p:spPr bwMode="auto">
          <a:xfrm>
            <a:off x="444500" y="3286125"/>
            <a:ext cx="887413" cy="2446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r>
              <a:rPr lang="en-US" altLang="th-TH">
                <a:latin typeface="Cordia New" panose="020B0304020202020204" pitchFamily="34" charset="-34"/>
                <a:cs typeface="Cordia New" panose="020B0304020202020204" pitchFamily="34" charset="-34"/>
              </a:rPr>
              <a:t>PK,FK1</a:t>
            </a:r>
          </a:p>
          <a:p>
            <a:pPr eaLnBrk="1" hangingPunct="1"/>
            <a:endParaRPr lang="en-US" altLang="th-TH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eaLnBrk="1" hangingPunct="1"/>
            <a:endParaRPr lang="en-US" altLang="th-TH" u="sng">
              <a:latin typeface="Cordia New" panose="020B0304020202020204" pitchFamily="34" charset="-34"/>
              <a:cs typeface="Cordia New" panose="020B0304020202020204" pitchFamily="34" charset="-34"/>
            </a:endParaRPr>
          </a:p>
          <a:p>
            <a:pPr eaLnBrk="1" hangingPunct="1"/>
            <a:r>
              <a:rPr lang="en-US" altLang="th-TH">
                <a:latin typeface="Cordia New" panose="020B0304020202020204" pitchFamily="34" charset="-34"/>
                <a:cs typeface="Cordia New" panose="020B0304020202020204" pitchFamily="34" charset="-34"/>
              </a:rPr>
              <a:t>FK2</a:t>
            </a:r>
          </a:p>
          <a:p>
            <a:pPr eaLnBrk="1" hangingPunct="1"/>
            <a:r>
              <a:rPr lang="en-US" altLang="th-TH">
                <a:latin typeface="Cordia New" panose="020B0304020202020204" pitchFamily="34" charset="-34"/>
                <a:cs typeface="Cordia New" panose="020B0304020202020204" pitchFamily="34" charset="-34"/>
              </a:rPr>
              <a:t>FK3</a:t>
            </a:r>
            <a:endParaRPr lang="th-TH" altLang="th-TH"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cxnSp>
        <p:nvCxnSpPr>
          <p:cNvPr id="21" name="ตัวเชื่อมต่อตรง 2"/>
          <p:cNvCxnSpPr/>
          <p:nvPr/>
        </p:nvCxnSpPr>
        <p:spPr>
          <a:xfrm flipH="1">
            <a:off x="444500" y="3789363"/>
            <a:ext cx="247173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773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692150"/>
            <a:ext cx="8229600" cy="1069975"/>
          </a:xfrm>
        </p:spPr>
        <p:txBody>
          <a:bodyPr/>
          <a:lstStyle/>
          <a:p>
            <a:r>
              <a:rPr lang="th-TH" altLang="th-TH" sz="4400" b="1" smtClean="0">
                <a:solidFill>
                  <a:schemeClr val="tx1"/>
                </a:solidFill>
                <a:latin typeface="Cordia New" panose="020B0304020202020204" pitchFamily="34" charset="-34"/>
              </a:rPr>
              <a:t>ความสัมพันธ์ </a:t>
            </a:r>
            <a:r>
              <a:rPr lang="en-US" altLang="th-TH" sz="4400" b="1" smtClean="0">
                <a:solidFill>
                  <a:schemeClr val="tx1"/>
                </a:solidFill>
                <a:latin typeface="Cordia New" panose="020B0304020202020204" pitchFamily="34" charset="-34"/>
              </a:rPr>
              <a:t>(Relationship)</a:t>
            </a:r>
            <a:endParaRPr lang="th-TH" altLang="th-TH" sz="4400" b="1" smtClean="0">
              <a:solidFill>
                <a:schemeClr val="tx1"/>
              </a:solidFill>
              <a:latin typeface="Cordia New" panose="020B0304020202020204" pitchFamily="34" charset="-34"/>
            </a:endParaRPr>
          </a:p>
        </p:txBody>
      </p:sp>
      <p:sp>
        <p:nvSpPr>
          <p:cNvPr id="50179" name="Text Box 3"/>
          <p:cNvSpPr txBox="1">
            <a:spLocks noChangeArrowheads="1"/>
          </p:cNvSpPr>
          <p:nvPr/>
        </p:nvSpPr>
        <p:spPr bwMode="auto">
          <a:xfrm>
            <a:off x="466725" y="1898650"/>
            <a:ext cx="8208963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th-TH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	 </a:t>
            </a:r>
            <a:r>
              <a:rPr lang="th-TH" altLang="th-TH" b="1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ความสัมพันธ์ </a:t>
            </a:r>
            <a:r>
              <a:rPr lang="en-US" altLang="th-TH" b="1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(relationship)</a:t>
            </a:r>
            <a:r>
              <a:rPr lang="en-US" altLang="th-TH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th-TH" altLang="th-TH">
                <a:latin typeface="Cordia New" panose="020B0304020202020204" pitchFamily="34" charset="-34"/>
                <a:cs typeface="Cordia New" panose="020B0304020202020204" pitchFamily="34" charset="-34"/>
              </a:rPr>
              <a:t>หมายถึง</a:t>
            </a:r>
            <a:r>
              <a:rPr lang="th-TH" altLang="th-TH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ความสัมพันธ์ระหว่างเอ็นทิตี้ </a:t>
            </a:r>
            <a:r>
              <a:rPr lang="th-TH" altLang="th-TH">
                <a:latin typeface="Cordia New" panose="020B0304020202020204" pitchFamily="34" charset="-34"/>
                <a:cs typeface="Cordia New" panose="020B0304020202020204" pitchFamily="34" charset="-34"/>
              </a:rPr>
              <a:t>ซึ่งเป็นไปตามชนิดของความสัมพันธ์ โดยความสัมพันธ์จะนำเสนอด้วยเหตุการณ์ที่เชื่อมโยงในเอ็นทิตี้ โดยการตั้งชื่อความสัมพันธ์</a:t>
            </a:r>
            <a:r>
              <a:rPr lang="th-TH" altLang="th-TH" u="sng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จะใช้คำกริยา</a:t>
            </a:r>
            <a:r>
              <a:rPr lang="th-TH" altLang="th-TH">
                <a:latin typeface="Cordia New" panose="020B0304020202020204" pitchFamily="34" charset="-34"/>
                <a:cs typeface="Cordia New" panose="020B0304020202020204" pitchFamily="34" charset="-34"/>
              </a:rPr>
              <a:t>ที่แสดงการกระทำ </a:t>
            </a:r>
          </a:p>
          <a:p>
            <a:pPr eaLnBrk="1" hangingPunct="1"/>
            <a:r>
              <a:rPr lang="th-TH" altLang="th-TH">
                <a:latin typeface="Cordia New" panose="020B0304020202020204" pitchFamily="34" charset="-34"/>
                <a:cs typeface="Cordia New" panose="020B0304020202020204" pitchFamily="34" charset="-34"/>
              </a:rPr>
              <a:t>เช่น มี,สอน,ว่าจ้าง เป็นต้น</a:t>
            </a:r>
          </a:p>
          <a:p>
            <a:pPr eaLnBrk="1" hangingPunct="1">
              <a:spcBef>
                <a:spcPct val="50000"/>
              </a:spcBef>
            </a:pPr>
            <a:r>
              <a:rPr lang="th-TH" altLang="th-TH">
                <a:latin typeface="Cordia New" panose="020B0304020202020204" pitchFamily="34" charset="-34"/>
                <a:cs typeface="Cordia New" panose="020B0304020202020204" pitchFamily="34" charset="-34"/>
              </a:rPr>
              <a:t>	</a:t>
            </a:r>
          </a:p>
        </p:txBody>
      </p:sp>
      <p:sp>
        <p:nvSpPr>
          <p:cNvPr id="50180" name="Slide Number Placeholder 2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  <a:normAutofit fontScale="62500" lnSpcReduction="20000"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64DAD868-8F26-4757-89A4-CA585EA8281B}" type="slidenum">
              <a:rPr lang="en-US" altLang="th-TH" sz="1800" smtClean="0">
                <a:solidFill>
                  <a:srgbClr val="FFFFFF"/>
                </a:solidFill>
              </a:rPr>
              <a:pPr/>
              <a:t>96</a:t>
            </a:fld>
            <a:endParaRPr lang="en-US" altLang="th-TH" sz="180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8321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549275"/>
            <a:ext cx="7315200" cy="1143000"/>
          </a:xfrm>
        </p:spPr>
        <p:txBody>
          <a:bodyPr/>
          <a:lstStyle/>
          <a:p>
            <a:r>
              <a:rPr lang="th-TH" altLang="th-TH" sz="4400" b="1" smtClean="0">
                <a:solidFill>
                  <a:schemeClr val="tx1"/>
                </a:solidFill>
                <a:latin typeface="Cordia New" panose="020B0304020202020204" pitchFamily="34" charset="-34"/>
              </a:rPr>
              <a:t>ประเภทของ Relationship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>
          <a:xfrm>
            <a:off x="539750" y="1557338"/>
            <a:ext cx="8305800" cy="1584325"/>
          </a:xfrm>
        </p:spPr>
        <p:txBody>
          <a:bodyPr/>
          <a:lstStyle/>
          <a:p>
            <a:pPr>
              <a:buFont typeface="Georgia" panose="02040502050405020303" pitchFamily="18" charset="0"/>
              <a:buNone/>
            </a:pPr>
            <a:r>
              <a:rPr lang="en-US" altLang="th-TH" sz="3200" b="1" smtClean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1.  One-to-One Relationship</a:t>
            </a:r>
            <a:r>
              <a:rPr lang="th-TH" altLang="th-TH" sz="3200" b="1" smtClean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(1</a:t>
            </a:r>
            <a:r>
              <a:rPr lang="en-US" altLang="th-TH" sz="3200" b="1" smtClean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:1</a:t>
            </a:r>
            <a:r>
              <a:rPr lang="th-TH" altLang="th-TH" sz="3200" b="1" smtClean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)</a:t>
            </a:r>
            <a:endParaRPr lang="en-US" altLang="th-TH" sz="3200" b="1" smtClean="0">
              <a:solidFill>
                <a:srgbClr val="C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52228" name="Slide Number Placeholder 1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  <a:normAutofit fontScale="62500" lnSpcReduction="20000"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E3580D4D-57E9-414A-AF45-E611C6D814C1}" type="slidenum">
              <a:rPr lang="en-US" altLang="th-TH" sz="1800" smtClean="0">
                <a:solidFill>
                  <a:srgbClr val="FFFFFF"/>
                </a:solidFill>
              </a:rPr>
              <a:pPr/>
              <a:t>97</a:t>
            </a:fld>
            <a:endParaRPr lang="en-US" altLang="th-TH" sz="1800" smtClean="0">
              <a:solidFill>
                <a:srgbClr val="FFFFFF"/>
              </a:solidFill>
            </a:endParaRPr>
          </a:p>
        </p:txBody>
      </p:sp>
      <p:grpSp>
        <p:nvGrpSpPr>
          <p:cNvPr id="52229" name="Group 1"/>
          <p:cNvGrpSpPr>
            <a:grpSpLocks/>
          </p:cNvGrpSpPr>
          <p:nvPr/>
        </p:nvGrpSpPr>
        <p:grpSpPr bwMode="auto">
          <a:xfrm>
            <a:off x="2339975" y="3165475"/>
            <a:ext cx="4162425" cy="733425"/>
            <a:chOff x="469900" y="3706813"/>
            <a:chExt cx="4162425" cy="735012"/>
          </a:xfrm>
        </p:grpSpPr>
        <p:sp>
          <p:nvSpPr>
            <p:cNvPr id="14" name="Text Box 21"/>
            <p:cNvSpPr txBox="1">
              <a:spLocks noChangeArrowheads="1"/>
            </p:cNvSpPr>
            <p:nvPr/>
          </p:nvSpPr>
          <p:spPr bwMode="auto">
            <a:xfrm>
              <a:off x="469900" y="3861134"/>
              <a:ext cx="796925" cy="399324"/>
            </a:xfrm>
            <a:prstGeom prst="rect">
              <a:avLst/>
            </a:prstGeom>
            <a:solidFill>
              <a:srgbClr val="F8F8F8"/>
            </a:solidFill>
            <a:ln w="9525">
              <a:solidFill>
                <a:schemeClr val="accent5">
                  <a:lumMod val="10000"/>
                </a:schemeClr>
              </a:solidFill>
              <a:miter lim="800000"/>
              <a:tailEnd type="none" w="lg" len="lg"/>
            </a:ln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th-TH" sz="20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พนักงาน</a:t>
              </a:r>
            </a:p>
          </p:txBody>
        </p:sp>
        <p:sp>
          <p:nvSpPr>
            <p:cNvPr id="15" name="AutoShape 22"/>
            <p:cNvSpPr>
              <a:spLocks noChangeArrowheads="1"/>
            </p:cNvSpPr>
            <p:nvPr/>
          </p:nvSpPr>
          <p:spPr bwMode="auto">
            <a:xfrm>
              <a:off x="1860550" y="3706813"/>
              <a:ext cx="1416050" cy="735012"/>
            </a:xfrm>
            <a:prstGeom prst="diamond">
              <a:avLst/>
            </a:prstGeom>
            <a:solidFill>
              <a:srgbClr val="F8F8F8"/>
            </a:solidFill>
            <a:ln w="9525">
              <a:solidFill>
                <a:schemeClr val="accent5">
                  <a:lumMod val="10000"/>
                </a:schemeClr>
              </a:solidFill>
              <a:miter lim="800000"/>
              <a:tailEnd type="none" w="lg" len="lg"/>
            </a:ln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lang="th-TH" sz="18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จอดรถ</a:t>
              </a:r>
            </a:p>
          </p:txBody>
        </p:sp>
        <p:sp>
          <p:nvSpPr>
            <p:cNvPr id="16" name="Text Box 23"/>
            <p:cNvSpPr txBox="1">
              <a:spLocks noChangeArrowheads="1"/>
            </p:cNvSpPr>
            <p:nvPr/>
          </p:nvSpPr>
          <p:spPr bwMode="auto">
            <a:xfrm>
              <a:off x="3851275" y="3861134"/>
              <a:ext cx="781050" cy="399324"/>
            </a:xfrm>
            <a:prstGeom prst="rect">
              <a:avLst/>
            </a:prstGeom>
            <a:solidFill>
              <a:srgbClr val="F8F8F8"/>
            </a:solidFill>
            <a:ln w="9525">
              <a:solidFill>
                <a:schemeClr val="accent5">
                  <a:lumMod val="10000"/>
                </a:schemeClr>
              </a:solidFill>
              <a:miter lim="800000"/>
              <a:tailEnd type="none" w="lg" len="lg"/>
            </a:ln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th-TH" sz="20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ที่จอดรถ</a:t>
              </a:r>
            </a:p>
          </p:txBody>
        </p:sp>
        <p:sp>
          <p:nvSpPr>
            <p:cNvPr id="17" name="Line 24"/>
            <p:cNvSpPr>
              <a:spLocks noChangeShapeType="1"/>
            </p:cNvSpPr>
            <p:nvPr/>
          </p:nvSpPr>
          <p:spPr bwMode="auto">
            <a:xfrm flipH="1">
              <a:off x="1274763" y="4075910"/>
              <a:ext cx="576262" cy="0"/>
            </a:xfrm>
            <a:prstGeom prst="line">
              <a:avLst/>
            </a:prstGeom>
            <a:noFill/>
            <a:ln w="9525">
              <a:solidFill>
                <a:schemeClr val="accent5">
                  <a:lumMod val="10000"/>
                </a:schemeClr>
              </a:solidFill>
              <a:round/>
              <a:tailEnd type="none" w="lg" len="lg"/>
            </a:ln>
          </p:spPr>
          <p:txBody>
            <a:bodyPr/>
            <a:lstStyle/>
            <a:p>
              <a:pPr eaLnBrk="1" hangingPunct="1">
                <a:defRPr/>
              </a:pPr>
              <a:endParaRPr lang="th-TH" sz="24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52244" name="Text Box 27"/>
            <p:cNvSpPr txBox="1">
              <a:spLocks noChangeArrowheads="1"/>
            </p:cNvSpPr>
            <p:nvPr/>
          </p:nvSpPr>
          <p:spPr bwMode="auto">
            <a:xfrm>
              <a:off x="1331913" y="3716338"/>
              <a:ext cx="296862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th-TH" altLang="th-TH" sz="2400">
                  <a:latin typeface="Cordia New" panose="020B0304020202020204" pitchFamily="34" charset="-34"/>
                  <a:cs typeface="Cordia New" panose="020B0304020202020204" pitchFamily="34" charset="-34"/>
                </a:rPr>
                <a:t>1</a:t>
              </a:r>
            </a:p>
          </p:txBody>
        </p:sp>
        <p:sp>
          <p:nvSpPr>
            <p:cNvPr id="52245" name="Text Box 28"/>
            <p:cNvSpPr txBox="1">
              <a:spLocks noChangeArrowheads="1"/>
            </p:cNvSpPr>
            <p:nvPr/>
          </p:nvSpPr>
          <p:spPr bwMode="auto">
            <a:xfrm>
              <a:off x="3557191" y="3716338"/>
              <a:ext cx="296862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th-TH" altLang="th-TH" sz="2400">
                  <a:latin typeface="Cordia New" panose="020B0304020202020204" pitchFamily="34" charset="-34"/>
                  <a:cs typeface="Cordia New" panose="020B0304020202020204" pitchFamily="34" charset="-34"/>
                </a:rPr>
                <a:t>1</a:t>
              </a:r>
            </a:p>
          </p:txBody>
        </p:sp>
        <p:sp>
          <p:nvSpPr>
            <p:cNvPr id="23" name="Line 24"/>
            <p:cNvSpPr>
              <a:spLocks noChangeShapeType="1"/>
            </p:cNvSpPr>
            <p:nvPr/>
          </p:nvSpPr>
          <p:spPr bwMode="auto">
            <a:xfrm flipH="1">
              <a:off x="3284538" y="4075910"/>
              <a:ext cx="576262" cy="0"/>
            </a:xfrm>
            <a:prstGeom prst="line">
              <a:avLst/>
            </a:prstGeom>
            <a:noFill/>
            <a:ln w="9525">
              <a:solidFill>
                <a:schemeClr val="accent5">
                  <a:lumMod val="10000"/>
                </a:schemeClr>
              </a:solidFill>
              <a:round/>
              <a:tailEnd type="none" w="lg" len="lg"/>
            </a:ln>
          </p:spPr>
          <p:txBody>
            <a:bodyPr/>
            <a:lstStyle/>
            <a:p>
              <a:pPr eaLnBrk="1" hangingPunct="1">
                <a:defRPr/>
              </a:pPr>
              <a:endParaRPr lang="th-TH" sz="24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  <p:sp>
        <p:nvSpPr>
          <p:cNvPr id="52230" name="Rectangle 12"/>
          <p:cNvSpPr>
            <a:spLocks noChangeArrowheads="1"/>
          </p:cNvSpPr>
          <p:nvPr/>
        </p:nvSpPr>
        <p:spPr bwMode="auto">
          <a:xfrm>
            <a:off x="1292225" y="2420938"/>
            <a:ext cx="2057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/>
            <a:r>
              <a:rPr lang="th-TH" altLang="th-TH" b="1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แบบ </a:t>
            </a:r>
            <a:r>
              <a:rPr lang="en-US" altLang="th-TH" b="1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Chen Model</a:t>
            </a:r>
            <a:endParaRPr lang="th-TH" altLang="th-TH" b="1">
              <a:solidFill>
                <a:srgbClr val="0070C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52231" name="Rectangle 17"/>
          <p:cNvSpPr>
            <a:spLocks noChangeArrowheads="1"/>
          </p:cNvSpPr>
          <p:nvPr/>
        </p:nvSpPr>
        <p:spPr bwMode="auto">
          <a:xfrm>
            <a:off x="1317625" y="4075113"/>
            <a:ext cx="2044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/>
            <a:r>
              <a:rPr lang="th-TH" altLang="th-TH" b="1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แบบ </a:t>
            </a:r>
            <a:r>
              <a:rPr lang="en-US" altLang="th-TH" b="1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Crow’s Foot</a:t>
            </a:r>
          </a:p>
        </p:txBody>
      </p:sp>
      <p:grpSp>
        <p:nvGrpSpPr>
          <p:cNvPr id="52232" name="Group 1"/>
          <p:cNvGrpSpPr>
            <a:grpSpLocks/>
          </p:cNvGrpSpPr>
          <p:nvPr/>
        </p:nvGrpSpPr>
        <p:grpSpPr bwMode="auto">
          <a:xfrm>
            <a:off x="2320925" y="4941888"/>
            <a:ext cx="4173538" cy="733425"/>
            <a:chOff x="469900" y="3706813"/>
            <a:chExt cx="4173058" cy="735012"/>
          </a:xfrm>
        </p:grpSpPr>
        <p:sp>
          <p:nvSpPr>
            <p:cNvPr id="20" name="Text Box 21"/>
            <p:cNvSpPr txBox="1">
              <a:spLocks noChangeArrowheads="1"/>
            </p:cNvSpPr>
            <p:nvPr/>
          </p:nvSpPr>
          <p:spPr bwMode="auto">
            <a:xfrm>
              <a:off x="469900" y="3861133"/>
              <a:ext cx="796833" cy="399325"/>
            </a:xfrm>
            <a:prstGeom prst="rect">
              <a:avLst/>
            </a:prstGeom>
            <a:solidFill>
              <a:srgbClr val="F8F8F8"/>
            </a:solidFill>
            <a:ln w="9525">
              <a:solidFill>
                <a:schemeClr val="accent5">
                  <a:lumMod val="10000"/>
                </a:schemeClr>
              </a:solidFill>
              <a:miter lim="800000"/>
              <a:tailEnd type="none" w="lg" len="lg"/>
            </a:ln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th-TH" sz="20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พนักงาน</a:t>
              </a:r>
            </a:p>
          </p:txBody>
        </p:sp>
        <p:sp>
          <p:nvSpPr>
            <p:cNvPr id="21" name="AutoShape 22"/>
            <p:cNvSpPr>
              <a:spLocks noChangeArrowheads="1"/>
            </p:cNvSpPr>
            <p:nvPr/>
          </p:nvSpPr>
          <p:spPr bwMode="auto">
            <a:xfrm>
              <a:off x="1860390" y="3706813"/>
              <a:ext cx="1415887" cy="735012"/>
            </a:xfrm>
            <a:prstGeom prst="diamond">
              <a:avLst/>
            </a:prstGeom>
            <a:solidFill>
              <a:srgbClr val="F8F8F8"/>
            </a:solidFill>
            <a:ln w="9525">
              <a:solidFill>
                <a:schemeClr val="accent5">
                  <a:lumMod val="10000"/>
                </a:schemeClr>
              </a:solidFill>
              <a:miter lim="800000"/>
              <a:tailEnd type="none" w="lg" len="lg"/>
            </a:ln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lang="th-TH" sz="18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จอดรถ</a:t>
              </a:r>
            </a:p>
          </p:txBody>
        </p:sp>
        <p:sp>
          <p:nvSpPr>
            <p:cNvPr id="22" name="Text Box 23"/>
            <p:cNvSpPr txBox="1">
              <a:spLocks noChangeArrowheads="1"/>
            </p:cNvSpPr>
            <p:nvPr/>
          </p:nvSpPr>
          <p:spPr bwMode="auto">
            <a:xfrm>
              <a:off x="3861998" y="3872270"/>
              <a:ext cx="780960" cy="399324"/>
            </a:xfrm>
            <a:prstGeom prst="rect">
              <a:avLst/>
            </a:prstGeom>
            <a:solidFill>
              <a:srgbClr val="F8F8F8"/>
            </a:solidFill>
            <a:ln w="9525">
              <a:solidFill>
                <a:schemeClr val="accent5">
                  <a:lumMod val="10000"/>
                </a:schemeClr>
              </a:solidFill>
              <a:miter lim="800000"/>
              <a:tailEnd type="none" w="lg" len="lg"/>
            </a:ln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th-TH" sz="20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ที่จอดรถ</a:t>
              </a:r>
            </a:p>
          </p:txBody>
        </p:sp>
        <p:sp>
          <p:nvSpPr>
            <p:cNvPr id="24" name="Line 24"/>
            <p:cNvSpPr>
              <a:spLocks noChangeShapeType="1"/>
            </p:cNvSpPr>
            <p:nvPr/>
          </p:nvSpPr>
          <p:spPr bwMode="auto">
            <a:xfrm flipH="1">
              <a:off x="1274670" y="4075910"/>
              <a:ext cx="576196" cy="0"/>
            </a:xfrm>
            <a:prstGeom prst="line">
              <a:avLst/>
            </a:prstGeom>
            <a:noFill/>
            <a:ln w="9525">
              <a:solidFill>
                <a:schemeClr val="accent5">
                  <a:lumMod val="10000"/>
                </a:schemeClr>
              </a:solidFill>
              <a:round/>
              <a:tailEnd type="none" w="lg" len="lg"/>
            </a:ln>
          </p:spPr>
          <p:txBody>
            <a:bodyPr/>
            <a:lstStyle/>
            <a:p>
              <a:pPr eaLnBrk="1" hangingPunct="1">
                <a:defRPr/>
              </a:pPr>
              <a:endParaRPr lang="th-TH" sz="24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27" name="Line 24"/>
            <p:cNvSpPr>
              <a:spLocks noChangeShapeType="1"/>
            </p:cNvSpPr>
            <p:nvPr/>
          </p:nvSpPr>
          <p:spPr bwMode="auto">
            <a:xfrm flipH="1">
              <a:off x="3284214" y="4075910"/>
              <a:ext cx="576196" cy="0"/>
            </a:xfrm>
            <a:prstGeom prst="line">
              <a:avLst/>
            </a:prstGeom>
            <a:noFill/>
            <a:ln w="9525">
              <a:solidFill>
                <a:schemeClr val="accent5">
                  <a:lumMod val="10000"/>
                </a:schemeClr>
              </a:solidFill>
              <a:round/>
              <a:tailEnd type="none" w="lg" len="lg"/>
            </a:ln>
          </p:spPr>
          <p:txBody>
            <a:bodyPr/>
            <a:lstStyle/>
            <a:p>
              <a:pPr eaLnBrk="1" hangingPunct="1">
                <a:defRPr/>
              </a:pPr>
              <a:endParaRPr lang="th-TH" sz="24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  <p:cxnSp>
        <p:nvCxnSpPr>
          <p:cNvPr id="3" name="Straight Connector 2"/>
          <p:cNvCxnSpPr/>
          <p:nvPr/>
        </p:nvCxnSpPr>
        <p:spPr>
          <a:xfrm>
            <a:off x="3201988" y="5199063"/>
            <a:ext cx="0" cy="2143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622925" y="5210175"/>
            <a:ext cx="0" cy="2143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0918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549275"/>
            <a:ext cx="7315200" cy="1143000"/>
          </a:xfrm>
        </p:spPr>
        <p:txBody>
          <a:bodyPr/>
          <a:lstStyle/>
          <a:p>
            <a:r>
              <a:rPr lang="th-TH" altLang="th-TH" sz="4400" b="1" smtClean="0">
                <a:solidFill>
                  <a:schemeClr val="tx1"/>
                </a:solidFill>
                <a:latin typeface="Cordia New" panose="020B0304020202020204" pitchFamily="34" charset="-34"/>
              </a:rPr>
              <a:t>ประเภทของ Relationship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>
          <a:xfrm>
            <a:off x="539750" y="1773238"/>
            <a:ext cx="8305800" cy="863600"/>
          </a:xfrm>
        </p:spPr>
        <p:txBody>
          <a:bodyPr/>
          <a:lstStyle/>
          <a:p>
            <a:pPr>
              <a:buFont typeface="Georgia" panose="02040502050405020303" pitchFamily="18" charset="0"/>
              <a:buNone/>
            </a:pPr>
            <a:r>
              <a:rPr lang="en-US" altLang="th-TH" sz="3200" b="1" smtClean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2.</a:t>
            </a:r>
            <a:r>
              <a:rPr lang="th-TH" altLang="th-TH" sz="3200" b="1" smtClean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</a:t>
            </a:r>
            <a:r>
              <a:rPr lang="en-US" altLang="th-TH" sz="3200" b="1" smtClean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One-to-Many Relationship</a:t>
            </a:r>
            <a:r>
              <a:rPr lang="th-TH" altLang="th-TH" sz="3200" b="1" smtClean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 (1</a:t>
            </a:r>
            <a:r>
              <a:rPr lang="en-US" altLang="th-TH" sz="3200" b="1" smtClean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:M</a:t>
            </a:r>
            <a:r>
              <a:rPr lang="th-TH" altLang="th-TH" sz="3200" b="1" smtClean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)</a:t>
            </a:r>
            <a:endParaRPr lang="en-US" altLang="th-TH" sz="3200" b="1" smtClean="0">
              <a:solidFill>
                <a:srgbClr val="C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54276" name="Slide Number Placeholder 1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  <a:normAutofit fontScale="62500" lnSpcReduction="20000"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E4308828-709F-4BE2-AB3A-3C48702647A5}" type="slidenum">
              <a:rPr lang="en-US" altLang="th-TH" sz="1800" smtClean="0">
                <a:solidFill>
                  <a:srgbClr val="FFFFFF"/>
                </a:solidFill>
              </a:rPr>
              <a:pPr/>
              <a:t>98</a:t>
            </a:fld>
            <a:endParaRPr lang="en-US" altLang="th-TH" sz="1800" smtClean="0">
              <a:solidFill>
                <a:srgbClr val="FFFFFF"/>
              </a:solidFill>
            </a:endParaRPr>
          </a:p>
        </p:txBody>
      </p:sp>
      <p:grpSp>
        <p:nvGrpSpPr>
          <p:cNvPr id="54277" name="Group 1"/>
          <p:cNvGrpSpPr>
            <a:grpSpLocks/>
          </p:cNvGrpSpPr>
          <p:nvPr/>
        </p:nvGrpSpPr>
        <p:grpSpPr bwMode="auto">
          <a:xfrm>
            <a:off x="1587500" y="2943225"/>
            <a:ext cx="6389688" cy="917575"/>
            <a:chOff x="1587500" y="3830638"/>
            <a:chExt cx="6389688" cy="917575"/>
          </a:xfrm>
        </p:grpSpPr>
        <p:sp>
          <p:nvSpPr>
            <p:cNvPr id="14" name="Text Box 21"/>
            <p:cNvSpPr txBox="1">
              <a:spLocks noChangeArrowheads="1"/>
            </p:cNvSpPr>
            <p:nvPr/>
          </p:nvSpPr>
          <p:spPr bwMode="auto">
            <a:xfrm>
              <a:off x="1587500" y="4060826"/>
              <a:ext cx="854075" cy="461962"/>
            </a:xfrm>
            <a:prstGeom prst="rect">
              <a:avLst/>
            </a:prstGeom>
            <a:solidFill>
              <a:srgbClr val="F8F8F8"/>
            </a:solidFill>
            <a:ln w="9525">
              <a:solidFill>
                <a:schemeClr val="accent5">
                  <a:lumMod val="10000"/>
                </a:schemeClr>
              </a:solidFill>
              <a:miter lim="800000"/>
              <a:tailEnd type="none" w="lg" len="lg"/>
            </a:ln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อาจารย์</a:t>
              </a:r>
            </a:p>
          </p:txBody>
        </p:sp>
        <p:sp>
          <p:nvSpPr>
            <p:cNvPr id="15" name="AutoShape 22"/>
            <p:cNvSpPr>
              <a:spLocks noChangeArrowheads="1"/>
            </p:cNvSpPr>
            <p:nvPr/>
          </p:nvSpPr>
          <p:spPr bwMode="auto">
            <a:xfrm>
              <a:off x="3832225" y="3830638"/>
              <a:ext cx="1800225" cy="917575"/>
            </a:xfrm>
            <a:prstGeom prst="diamond">
              <a:avLst/>
            </a:prstGeom>
            <a:solidFill>
              <a:srgbClr val="F8F8F8"/>
            </a:solidFill>
            <a:ln w="9525">
              <a:solidFill>
                <a:schemeClr val="accent5">
                  <a:lumMod val="10000"/>
                </a:schemeClr>
              </a:solidFill>
              <a:miter lim="800000"/>
              <a:tailEnd type="none" w="lg" len="lg"/>
            </a:ln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endParaRPr lang="th-TH" sz="24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16" name="Text Box 23"/>
            <p:cNvSpPr txBox="1">
              <a:spLocks noChangeArrowheads="1"/>
            </p:cNvSpPr>
            <p:nvPr/>
          </p:nvSpPr>
          <p:spPr bwMode="auto">
            <a:xfrm>
              <a:off x="6999288" y="4048126"/>
              <a:ext cx="977900" cy="460375"/>
            </a:xfrm>
            <a:prstGeom prst="rect">
              <a:avLst/>
            </a:prstGeom>
            <a:solidFill>
              <a:srgbClr val="F8F8F8"/>
            </a:solidFill>
            <a:ln w="9525">
              <a:solidFill>
                <a:schemeClr val="accent5">
                  <a:lumMod val="10000"/>
                </a:schemeClr>
              </a:solidFill>
              <a:miter lim="800000"/>
              <a:tailEnd type="none" w="lg" len="lg"/>
            </a:ln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กลุ่มเรียน</a:t>
              </a:r>
            </a:p>
          </p:txBody>
        </p:sp>
        <p:sp>
          <p:nvSpPr>
            <p:cNvPr id="17" name="Line 24"/>
            <p:cNvSpPr>
              <a:spLocks noChangeShapeType="1"/>
            </p:cNvSpPr>
            <p:nvPr/>
          </p:nvSpPr>
          <p:spPr bwMode="auto">
            <a:xfrm flipH="1">
              <a:off x="2441575" y="4297363"/>
              <a:ext cx="1371600" cy="0"/>
            </a:xfrm>
            <a:prstGeom prst="line">
              <a:avLst/>
            </a:prstGeom>
            <a:noFill/>
            <a:ln w="9525">
              <a:solidFill>
                <a:schemeClr val="accent5">
                  <a:lumMod val="10000"/>
                </a:schemeClr>
              </a:solidFill>
              <a:round/>
              <a:tailEnd type="none" w="lg" len="lg"/>
            </a:ln>
          </p:spPr>
          <p:txBody>
            <a:bodyPr/>
            <a:lstStyle/>
            <a:p>
              <a:pPr eaLnBrk="1" hangingPunct="1">
                <a:defRPr/>
              </a:pPr>
              <a:endParaRPr lang="th-TH" sz="24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18" name="Line 25"/>
            <p:cNvSpPr>
              <a:spLocks noChangeShapeType="1"/>
            </p:cNvSpPr>
            <p:nvPr/>
          </p:nvSpPr>
          <p:spPr bwMode="auto">
            <a:xfrm>
              <a:off x="5632450" y="4292601"/>
              <a:ext cx="1371600" cy="0"/>
            </a:xfrm>
            <a:prstGeom prst="line">
              <a:avLst/>
            </a:prstGeom>
            <a:noFill/>
            <a:ln w="9525">
              <a:solidFill>
                <a:schemeClr val="accent5">
                  <a:lumMod val="10000"/>
                </a:schemeClr>
              </a:solidFill>
              <a:round/>
              <a:tailEnd type="none" w="lg" len="lg"/>
            </a:ln>
          </p:spPr>
          <p:txBody>
            <a:bodyPr/>
            <a:lstStyle/>
            <a:p>
              <a:pPr eaLnBrk="1" hangingPunct="1">
                <a:defRPr/>
              </a:pPr>
              <a:endParaRPr lang="th-TH" sz="24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54296" name="Text Box 26"/>
            <p:cNvSpPr txBox="1">
              <a:spLocks noChangeArrowheads="1"/>
            </p:cNvSpPr>
            <p:nvPr/>
          </p:nvSpPr>
          <p:spPr bwMode="auto">
            <a:xfrm>
              <a:off x="4459288" y="4048125"/>
              <a:ext cx="563562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th-TH" altLang="th-TH" sz="2400">
                  <a:latin typeface="Cordia New" panose="020B0304020202020204" pitchFamily="34" charset="-34"/>
                  <a:cs typeface="Cordia New" panose="020B0304020202020204" pitchFamily="34" charset="-34"/>
                </a:rPr>
                <a:t>สอน</a:t>
              </a:r>
            </a:p>
          </p:txBody>
        </p:sp>
        <p:sp>
          <p:nvSpPr>
            <p:cNvPr id="54297" name="Text Box 27"/>
            <p:cNvSpPr txBox="1">
              <a:spLocks noChangeArrowheads="1"/>
            </p:cNvSpPr>
            <p:nvPr/>
          </p:nvSpPr>
          <p:spPr bwMode="auto">
            <a:xfrm>
              <a:off x="2465388" y="3903663"/>
              <a:ext cx="296862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th-TH" altLang="th-TH" sz="2400">
                  <a:latin typeface="Cordia New" panose="020B0304020202020204" pitchFamily="34" charset="-34"/>
                  <a:cs typeface="Cordia New" panose="020B0304020202020204" pitchFamily="34" charset="-34"/>
                </a:rPr>
                <a:t>1</a:t>
              </a:r>
            </a:p>
          </p:txBody>
        </p:sp>
        <p:sp>
          <p:nvSpPr>
            <p:cNvPr id="54298" name="Text Box 28"/>
            <p:cNvSpPr txBox="1">
              <a:spLocks noChangeArrowheads="1"/>
            </p:cNvSpPr>
            <p:nvPr/>
          </p:nvSpPr>
          <p:spPr bwMode="auto">
            <a:xfrm>
              <a:off x="6613525" y="3903663"/>
              <a:ext cx="352425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en-US" altLang="th-TH" sz="2400">
                  <a:latin typeface="Cordia New" panose="020B0304020202020204" pitchFamily="34" charset="-34"/>
                  <a:cs typeface="Cordia New" panose="020B0304020202020204" pitchFamily="34" charset="-34"/>
                </a:rPr>
                <a:t>M</a:t>
              </a:r>
              <a:endParaRPr lang="th-TH" altLang="th-TH" sz="24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  <p:sp>
        <p:nvSpPr>
          <p:cNvPr id="54278" name="Rectangle 12"/>
          <p:cNvSpPr>
            <a:spLocks noChangeArrowheads="1"/>
          </p:cNvSpPr>
          <p:nvPr/>
        </p:nvSpPr>
        <p:spPr bwMode="auto">
          <a:xfrm>
            <a:off x="1292225" y="2420938"/>
            <a:ext cx="2057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/>
            <a:r>
              <a:rPr lang="th-TH" altLang="th-TH" b="1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แบบ </a:t>
            </a:r>
            <a:r>
              <a:rPr lang="en-US" altLang="th-TH" b="1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Chen Model</a:t>
            </a:r>
            <a:endParaRPr lang="th-TH" altLang="th-TH" b="1">
              <a:solidFill>
                <a:srgbClr val="0070C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54279" name="Rectangle 18"/>
          <p:cNvSpPr>
            <a:spLocks noChangeArrowheads="1"/>
          </p:cNvSpPr>
          <p:nvPr/>
        </p:nvSpPr>
        <p:spPr bwMode="auto">
          <a:xfrm>
            <a:off x="1349375" y="4202113"/>
            <a:ext cx="20447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/>
            <a:r>
              <a:rPr lang="th-TH" altLang="th-TH" b="1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แบบ </a:t>
            </a:r>
            <a:r>
              <a:rPr lang="en-US" altLang="th-TH" b="1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Crow’s Foot</a:t>
            </a:r>
          </a:p>
        </p:txBody>
      </p:sp>
      <p:grpSp>
        <p:nvGrpSpPr>
          <p:cNvPr id="54280" name="Group 19"/>
          <p:cNvGrpSpPr>
            <a:grpSpLocks/>
          </p:cNvGrpSpPr>
          <p:nvPr/>
        </p:nvGrpSpPr>
        <p:grpSpPr bwMode="auto">
          <a:xfrm>
            <a:off x="1587500" y="4797425"/>
            <a:ext cx="6410325" cy="917575"/>
            <a:chOff x="1587500" y="3830638"/>
            <a:chExt cx="6410954" cy="917575"/>
          </a:xfrm>
        </p:grpSpPr>
        <p:sp>
          <p:nvSpPr>
            <p:cNvPr id="21" name="Text Box 21"/>
            <p:cNvSpPr txBox="1">
              <a:spLocks noChangeArrowheads="1"/>
            </p:cNvSpPr>
            <p:nvPr/>
          </p:nvSpPr>
          <p:spPr bwMode="auto">
            <a:xfrm>
              <a:off x="1587500" y="4060826"/>
              <a:ext cx="854159" cy="461962"/>
            </a:xfrm>
            <a:prstGeom prst="rect">
              <a:avLst/>
            </a:prstGeom>
            <a:solidFill>
              <a:srgbClr val="F8F8F8"/>
            </a:solidFill>
            <a:ln w="9525">
              <a:solidFill>
                <a:schemeClr val="accent5">
                  <a:lumMod val="10000"/>
                </a:schemeClr>
              </a:solidFill>
              <a:miter lim="800000"/>
              <a:tailEnd type="none" w="lg" len="lg"/>
            </a:ln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อาจารย์</a:t>
              </a:r>
            </a:p>
          </p:txBody>
        </p:sp>
        <p:sp>
          <p:nvSpPr>
            <p:cNvPr id="22" name="AutoShape 22"/>
            <p:cNvSpPr>
              <a:spLocks noChangeArrowheads="1"/>
            </p:cNvSpPr>
            <p:nvPr/>
          </p:nvSpPr>
          <p:spPr bwMode="auto">
            <a:xfrm>
              <a:off x="3832445" y="3830638"/>
              <a:ext cx="1800402" cy="917575"/>
            </a:xfrm>
            <a:prstGeom prst="diamond">
              <a:avLst/>
            </a:prstGeom>
            <a:solidFill>
              <a:srgbClr val="F8F8F8"/>
            </a:solidFill>
            <a:ln w="9525">
              <a:solidFill>
                <a:schemeClr val="accent5">
                  <a:lumMod val="10000"/>
                </a:schemeClr>
              </a:solidFill>
              <a:miter lim="800000"/>
              <a:tailEnd type="none" w="lg" len="lg"/>
            </a:ln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endParaRPr lang="th-TH" sz="24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23" name="Text Box 23"/>
            <p:cNvSpPr txBox="1">
              <a:spLocks noChangeArrowheads="1"/>
            </p:cNvSpPr>
            <p:nvPr/>
          </p:nvSpPr>
          <p:spPr bwMode="auto">
            <a:xfrm>
              <a:off x="7020458" y="4048126"/>
              <a:ext cx="977996" cy="460375"/>
            </a:xfrm>
            <a:prstGeom prst="rect">
              <a:avLst/>
            </a:prstGeom>
            <a:solidFill>
              <a:srgbClr val="F8F8F8"/>
            </a:solidFill>
            <a:ln w="9525">
              <a:solidFill>
                <a:schemeClr val="accent5">
                  <a:lumMod val="10000"/>
                </a:schemeClr>
              </a:solidFill>
              <a:miter lim="800000"/>
              <a:tailEnd type="none" w="lg" len="lg"/>
            </a:ln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กลุ่มเรียน</a:t>
              </a:r>
            </a:p>
          </p:txBody>
        </p:sp>
        <p:sp>
          <p:nvSpPr>
            <p:cNvPr id="24" name="Line 24"/>
            <p:cNvSpPr>
              <a:spLocks noChangeShapeType="1"/>
            </p:cNvSpPr>
            <p:nvPr/>
          </p:nvSpPr>
          <p:spPr bwMode="auto">
            <a:xfrm flipH="1">
              <a:off x="2441659" y="4297363"/>
              <a:ext cx="1371735" cy="0"/>
            </a:xfrm>
            <a:prstGeom prst="line">
              <a:avLst/>
            </a:prstGeom>
            <a:noFill/>
            <a:ln w="9525">
              <a:solidFill>
                <a:schemeClr val="accent5">
                  <a:lumMod val="10000"/>
                </a:schemeClr>
              </a:solidFill>
              <a:round/>
              <a:tailEnd type="none" w="lg" len="lg"/>
            </a:ln>
          </p:spPr>
          <p:txBody>
            <a:bodyPr/>
            <a:lstStyle/>
            <a:p>
              <a:pPr eaLnBrk="1" hangingPunct="1">
                <a:defRPr/>
              </a:pPr>
              <a:endParaRPr lang="th-TH" sz="24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25" name="Line 25"/>
            <p:cNvSpPr>
              <a:spLocks noChangeShapeType="1"/>
            </p:cNvSpPr>
            <p:nvPr/>
          </p:nvSpPr>
          <p:spPr bwMode="auto">
            <a:xfrm>
              <a:off x="5632847" y="4292601"/>
              <a:ext cx="1371735" cy="0"/>
            </a:xfrm>
            <a:prstGeom prst="line">
              <a:avLst/>
            </a:prstGeom>
            <a:noFill/>
            <a:ln w="9525">
              <a:solidFill>
                <a:schemeClr val="accent5">
                  <a:lumMod val="10000"/>
                </a:schemeClr>
              </a:solidFill>
              <a:round/>
              <a:tailEnd type="none" w="lg" len="lg"/>
            </a:ln>
          </p:spPr>
          <p:txBody>
            <a:bodyPr/>
            <a:lstStyle/>
            <a:p>
              <a:pPr eaLnBrk="1" hangingPunct="1">
                <a:defRPr/>
              </a:pPr>
              <a:endParaRPr lang="th-TH" sz="24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54290" name="Text Box 26"/>
            <p:cNvSpPr txBox="1">
              <a:spLocks noChangeArrowheads="1"/>
            </p:cNvSpPr>
            <p:nvPr/>
          </p:nvSpPr>
          <p:spPr bwMode="auto">
            <a:xfrm>
              <a:off x="4459288" y="4048125"/>
              <a:ext cx="563562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th-TH" altLang="th-TH" sz="2400">
                  <a:latin typeface="Cordia New" panose="020B0304020202020204" pitchFamily="34" charset="-34"/>
                  <a:cs typeface="Cordia New" panose="020B0304020202020204" pitchFamily="34" charset="-34"/>
                </a:rPr>
                <a:t>สอน</a:t>
              </a:r>
            </a:p>
          </p:txBody>
        </p:sp>
      </p:grpSp>
      <p:cxnSp>
        <p:nvCxnSpPr>
          <p:cNvPr id="29" name="Straight Connector 28"/>
          <p:cNvCxnSpPr/>
          <p:nvPr/>
        </p:nvCxnSpPr>
        <p:spPr>
          <a:xfrm>
            <a:off x="2509838" y="5159375"/>
            <a:ext cx="0" cy="2143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282" name="Group 4"/>
          <p:cNvGrpSpPr>
            <a:grpSpLocks/>
          </p:cNvGrpSpPr>
          <p:nvPr/>
        </p:nvGrpSpPr>
        <p:grpSpPr bwMode="auto">
          <a:xfrm>
            <a:off x="6834188" y="5151438"/>
            <a:ext cx="176212" cy="222250"/>
            <a:chOff x="6833443" y="5151957"/>
            <a:chExt cx="176488" cy="221291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6833443" y="5254699"/>
              <a:ext cx="170128" cy="1185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6833443" y="5151957"/>
              <a:ext cx="176488" cy="1074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95857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549275"/>
            <a:ext cx="7315200" cy="1143000"/>
          </a:xfrm>
        </p:spPr>
        <p:txBody>
          <a:bodyPr/>
          <a:lstStyle/>
          <a:p>
            <a:r>
              <a:rPr lang="th-TH" altLang="th-TH" sz="4400" b="1" smtClean="0">
                <a:solidFill>
                  <a:schemeClr val="tx1"/>
                </a:solidFill>
                <a:latin typeface="Cordia New" panose="020B0304020202020204" pitchFamily="34" charset="-34"/>
              </a:rPr>
              <a:t>ประเภทของ Relationship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>
          <a:xfrm>
            <a:off x="539750" y="1814513"/>
            <a:ext cx="8305800" cy="677862"/>
          </a:xfrm>
        </p:spPr>
        <p:txBody>
          <a:bodyPr/>
          <a:lstStyle/>
          <a:p>
            <a:pPr>
              <a:buFont typeface="Georgia" panose="02040502050405020303" pitchFamily="18" charset="0"/>
              <a:buNone/>
            </a:pPr>
            <a:r>
              <a:rPr lang="en-US" altLang="th-TH" sz="3200" b="1" smtClean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3.  Many-to-Many Relationship </a:t>
            </a:r>
            <a:r>
              <a:rPr lang="th-TH" altLang="th-TH" sz="3200" b="1" smtClean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(</a:t>
            </a:r>
            <a:r>
              <a:rPr lang="en-US" altLang="th-TH" sz="3200" b="1" smtClean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M:N</a:t>
            </a:r>
            <a:r>
              <a:rPr lang="th-TH" altLang="th-TH" sz="3200" b="1" smtClean="0">
                <a:solidFill>
                  <a:srgbClr val="C0000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)</a:t>
            </a:r>
            <a:endParaRPr lang="en-US" altLang="th-TH" sz="3200" b="1" smtClean="0">
              <a:solidFill>
                <a:srgbClr val="C0000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56324" name="Slide Number Placeholder 1"/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  <a:normAutofit fontScale="62500" lnSpcReduction="20000"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fld id="{72994D7D-A933-4613-B97E-4690ACCE3FF6}" type="slidenum">
              <a:rPr lang="en-US" altLang="th-TH" sz="1800" smtClean="0">
                <a:solidFill>
                  <a:srgbClr val="FFFFFF"/>
                </a:solidFill>
              </a:rPr>
              <a:pPr/>
              <a:t>99</a:t>
            </a:fld>
            <a:endParaRPr lang="en-US" altLang="th-TH" sz="1800" smtClean="0">
              <a:solidFill>
                <a:srgbClr val="FFFFFF"/>
              </a:solidFill>
            </a:endParaRPr>
          </a:p>
        </p:txBody>
      </p:sp>
      <p:grpSp>
        <p:nvGrpSpPr>
          <p:cNvPr id="56325" name="Group 1"/>
          <p:cNvGrpSpPr>
            <a:grpSpLocks/>
          </p:cNvGrpSpPr>
          <p:nvPr/>
        </p:nvGrpSpPr>
        <p:grpSpPr bwMode="auto">
          <a:xfrm>
            <a:off x="1703388" y="3141663"/>
            <a:ext cx="6540500" cy="917575"/>
            <a:chOff x="1703908" y="3140968"/>
            <a:chExt cx="6540500" cy="917575"/>
          </a:xfrm>
        </p:grpSpPr>
        <p:sp>
          <p:nvSpPr>
            <p:cNvPr id="14" name="Text Box 21"/>
            <p:cNvSpPr txBox="1">
              <a:spLocks noChangeArrowheads="1"/>
            </p:cNvSpPr>
            <p:nvPr/>
          </p:nvSpPr>
          <p:spPr bwMode="auto">
            <a:xfrm>
              <a:off x="1703908" y="3380680"/>
              <a:ext cx="944562" cy="460375"/>
            </a:xfrm>
            <a:prstGeom prst="rect">
              <a:avLst/>
            </a:prstGeom>
            <a:solidFill>
              <a:srgbClr val="F8F8F8"/>
            </a:solidFill>
            <a:ln w="9525">
              <a:solidFill>
                <a:schemeClr val="accent5">
                  <a:lumMod val="10000"/>
                </a:schemeClr>
              </a:solidFill>
              <a:miter lim="800000"/>
              <a:tailEnd type="none" w="lg" len="lg"/>
            </a:ln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นักศึกษา</a:t>
              </a:r>
            </a:p>
          </p:txBody>
        </p:sp>
        <p:sp>
          <p:nvSpPr>
            <p:cNvPr id="15" name="AutoShape 22"/>
            <p:cNvSpPr>
              <a:spLocks noChangeArrowheads="1"/>
            </p:cNvSpPr>
            <p:nvPr/>
          </p:nvSpPr>
          <p:spPr bwMode="auto">
            <a:xfrm>
              <a:off x="4048645" y="3140968"/>
              <a:ext cx="1800225" cy="917575"/>
            </a:xfrm>
            <a:prstGeom prst="diamond">
              <a:avLst/>
            </a:prstGeom>
            <a:solidFill>
              <a:srgbClr val="F8F8F8"/>
            </a:solidFill>
            <a:ln w="9525">
              <a:solidFill>
                <a:schemeClr val="accent5">
                  <a:lumMod val="10000"/>
                </a:schemeClr>
              </a:solidFill>
              <a:miter lim="800000"/>
              <a:tailEnd type="none" w="lg" len="lg"/>
            </a:ln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endParaRPr lang="th-TH" sz="24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16" name="Text Box 23"/>
            <p:cNvSpPr txBox="1">
              <a:spLocks noChangeArrowheads="1"/>
            </p:cNvSpPr>
            <p:nvPr/>
          </p:nvSpPr>
          <p:spPr bwMode="auto">
            <a:xfrm>
              <a:off x="7236345" y="3356868"/>
              <a:ext cx="1008063" cy="461962"/>
            </a:xfrm>
            <a:prstGeom prst="rect">
              <a:avLst/>
            </a:prstGeom>
            <a:solidFill>
              <a:srgbClr val="F8F8F8"/>
            </a:solidFill>
            <a:ln w="9525">
              <a:solidFill>
                <a:schemeClr val="accent5">
                  <a:lumMod val="10000"/>
                </a:schemeClr>
              </a:solidFill>
              <a:miter lim="800000"/>
              <a:tailEnd type="none" w="lg" len="lg"/>
            </a:ln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วิชา</a:t>
              </a:r>
            </a:p>
          </p:txBody>
        </p:sp>
        <p:sp>
          <p:nvSpPr>
            <p:cNvPr id="17" name="Line 24"/>
            <p:cNvSpPr>
              <a:spLocks noChangeShapeType="1"/>
            </p:cNvSpPr>
            <p:nvPr/>
          </p:nvSpPr>
          <p:spPr bwMode="auto">
            <a:xfrm flipH="1">
              <a:off x="2657995" y="3606105"/>
              <a:ext cx="1371600" cy="0"/>
            </a:xfrm>
            <a:prstGeom prst="line">
              <a:avLst/>
            </a:prstGeom>
            <a:noFill/>
            <a:ln w="9525">
              <a:solidFill>
                <a:schemeClr val="accent5">
                  <a:lumMod val="10000"/>
                </a:schemeClr>
              </a:solidFill>
              <a:round/>
              <a:tailEnd type="none" w="lg" len="lg"/>
            </a:ln>
          </p:spPr>
          <p:txBody>
            <a:bodyPr/>
            <a:lstStyle/>
            <a:p>
              <a:pPr eaLnBrk="1" hangingPunct="1">
                <a:defRPr/>
              </a:pPr>
              <a:endParaRPr lang="th-TH" sz="24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18" name="Line 25"/>
            <p:cNvSpPr>
              <a:spLocks noChangeShapeType="1"/>
            </p:cNvSpPr>
            <p:nvPr/>
          </p:nvSpPr>
          <p:spPr bwMode="auto">
            <a:xfrm>
              <a:off x="5848870" y="3601343"/>
              <a:ext cx="1371600" cy="0"/>
            </a:xfrm>
            <a:prstGeom prst="line">
              <a:avLst/>
            </a:prstGeom>
            <a:noFill/>
            <a:ln w="9525">
              <a:solidFill>
                <a:schemeClr val="accent5">
                  <a:lumMod val="10000"/>
                </a:schemeClr>
              </a:solidFill>
              <a:round/>
              <a:tailEnd type="none" w="lg" len="lg"/>
            </a:ln>
          </p:spPr>
          <p:txBody>
            <a:bodyPr/>
            <a:lstStyle/>
            <a:p>
              <a:pPr eaLnBrk="1" hangingPunct="1">
                <a:defRPr/>
              </a:pPr>
              <a:endParaRPr lang="th-TH" sz="24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56346" name="Text Box 27"/>
            <p:cNvSpPr txBox="1">
              <a:spLocks noChangeArrowheads="1"/>
            </p:cNvSpPr>
            <p:nvPr/>
          </p:nvSpPr>
          <p:spPr bwMode="auto">
            <a:xfrm>
              <a:off x="2653233" y="3212405"/>
              <a:ext cx="352425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en-US" altLang="th-TH" sz="2400">
                  <a:latin typeface="Cordia New" panose="020B0304020202020204" pitchFamily="34" charset="-34"/>
                  <a:cs typeface="Cordia New" panose="020B0304020202020204" pitchFamily="34" charset="-34"/>
                </a:rPr>
                <a:t>M</a:t>
              </a:r>
              <a:endParaRPr lang="th-TH" altLang="th-TH" sz="24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56347" name="Text Box 28"/>
            <p:cNvSpPr txBox="1">
              <a:spLocks noChangeArrowheads="1"/>
            </p:cNvSpPr>
            <p:nvPr/>
          </p:nvSpPr>
          <p:spPr bwMode="auto">
            <a:xfrm>
              <a:off x="6841058" y="3212405"/>
              <a:ext cx="330200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en-US" altLang="th-TH" sz="2400">
                  <a:latin typeface="Cordia New" panose="020B0304020202020204" pitchFamily="34" charset="-34"/>
                  <a:cs typeface="Cordia New" panose="020B0304020202020204" pitchFamily="34" charset="-34"/>
                </a:rPr>
                <a:t>N</a:t>
              </a:r>
              <a:endParaRPr lang="th-TH" altLang="th-TH" sz="24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56348" name="Text Box 26"/>
            <p:cNvSpPr txBox="1">
              <a:spLocks noChangeArrowheads="1"/>
            </p:cNvSpPr>
            <p:nvPr/>
          </p:nvSpPr>
          <p:spPr bwMode="auto">
            <a:xfrm>
              <a:off x="4212158" y="3387030"/>
              <a:ext cx="1514475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th-TH" altLang="th-TH" sz="2400">
                  <a:latin typeface="Cordia New" panose="020B0304020202020204" pitchFamily="34" charset="-34"/>
                  <a:cs typeface="Cordia New" panose="020B0304020202020204" pitchFamily="34" charset="-34"/>
                </a:rPr>
                <a:t>ลงทะเบียนเรียน</a:t>
              </a:r>
            </a:p>
          </p:txBody>
        </p:sp>
      </p:grpSp>
      <p:sp>
        <p:nvSpPr>
          <p:cNvPr id="56326" name="Rectangle 12"/>
          <p:cNvSpPr>
            <a:spLocks noChangeArrowheads="1"/>
          </p:cNvSpPr>
          <p:nvPr/>
        </p:nvSpPr>
        <p:spPr bwMode="auto">
          <a:xfrm>
            <a:off x="1281113" y="2492375"/>
            <a:ext cx="20589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/>
            <a:r>
              <a:rPr lang="th-TH" altLang="th-TH" b="1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แบบ </a:t>
            </a:r>
            <a:r>
              <a:rPr lang="en-US" altLang="th-TH" b="1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Chen Model</a:t>
            </a:r>
            <a:endParaRPr lang="th-TH" altLang="th-TH" b="1">
              <a:solidFill>
                <a:srgbClr val="0070C0"/>
              </a:solidFill>
              <a:latin typeface="Cordia New" panose="020B0304020202020204" pitchFamily="34" charset="-34"/>
              <a:cs typeface="Cordia New" panose="020B0304020202020204" pitchFamily="34" charset="-34"/>
            </a:endParaRPr>
          </a:p>
        </p:txBody>
      </p:sp>
      <p:sp>
        <p:nvSpPr>
          <p:cNvPr id="56327" name="Rectangle 18"/>
          <p:cNvSpPr>
            <a:spLocks noChangeArrowheads="1"/>
          </p:cNvSpPr>
          <p:nvPr/>
        </p:nvSpPr>
        <p:spPr bwMode="auto">
          <a:xfrm>
            <a:off x="1306513" y="4508500"/>
            <a:ext cx="20431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/>
            <a:r>
              <a:rPr lang="th-TH" altLang="th-TH" b="1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แบบ </a:t>
            </a:r>
            <a:r>
              <a:rPr lang="en-US" altLang="th-TH" b="1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rPr>
              <a:t>Crow’s Foot</a:t>
            </a:r>
          </a:p>
        </p:txBody>
      </p:sp>
      <p:grpSp>
        <p:nvGrpSpPr>
          <p:cNvPr id="56328" name="Group 19"/>
          <p:cNvGrpSpPr>
            <a:grpSpLocks/>
          </p:cNvGrpSpPr>
          <p:nvPr/>
        </p:nvGrpSpPr>
        <p:grpSpPr bwMode="auto">
          <a:xfrm>
            <a:off x="1703388" y="5032375"/>
            <a:ext cx="6540500" cy="917575"/>
            <a:chOff x="1703908" y="3140968"/>
            <a:chExt cx="6540500" cy="917575"/>
          </a:xfrm>
        </p:grpSpPr>
        <p:sp>
          <p:nvSpPr>
            <p:cNvPr id="21" name="Text Box 21"/>
            <p:cNvSpPr txBox="1">
              <a:spLocks noChangeArrowheads="1"/>
            </p:cNvSpPr>
            <p:nvPr/>
          </p:nvSpPr>
          <p:spPr bwMode="auto">
            <a:xfrm>
              <a:off x="1703908" y="3380681"/>
              <a:ext cx="944562" cy="460375"/>
            </a:xfrm>
            <a:prstGeom prst="rect">
              <a:avLst/>
            </a:prstGeom>
            <a:solidFill>
              <a:srgbClr val="F8F8F8"/>
            </a:solidFill>
            <a:ln w="9525">
              <a:solidFill>
                <a:schemeClr val="accent5">
                  <a:lumMod val="10000"/>
                </a:schemeClr>
              </a:solidFill>
              <a:miter lim="800000"/>
              <a:tailEnd type="none" w="lg" len="lg"/>
            </a:ln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นักศึกษา</a:t>
              </a:r>
            </a:p>
          </p:txBody>
        </p:sp>
        <p:sp>
          <p:nvSpPr>
            <p:cNvPr id="22" name="AutoShape 22"/>
            <p:cNvSpPr>
              <a:spLocks noChangeArrowheads="1"/>
            </p:cNvSpPr>
            <p:nvPr/>
          </p:nvSpPr>
          <p:spPr bwMode="auto">
            <a:xfrm>
              <a:off x="4048645" y="3140968"/>
              <a:ext cx="1800225" cy="917575"/>
            </a:xfrm>
            <a:prstGeom prst="diamond">
              <a:avLst/>
            </a:prstGeom>
            <a:solidFill>
              <a:srgbClr val="F8F8F8"/>
            </a:solidFill>
            <a:ln w="9525">
              <a:solidFill>
                <a:schemeClr val="accent5">
                  <a:lumMod val="10000"/>
                </a:schemeClr>
              </a:solidFill>
              <a:miter lim="800000"/>
              <a:tailEnd type="none" w="lg" len="lg"/>
            </a:ln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endParaRPr lang="th-TH" sz="24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23" name="Text Box 23"/>
            <p:cNvSpPr txBox="1">
              <a:spLocks noChangeArrowheads="1"/>
            </p:cNvSpPr>
            <p:nvPr/>
          </p:nvSpPr>
          <p:spPr bwMode="auto">
            <a:xfrm>
              <a:off x="7236345" y="3356868"/>
              <a:ext cx="1008063" cy="461963"/>
            </a:xfrm>
            <a:prstGeom prst="rect">
              <a:avLst/>
            </a:prstGeom>
            <a:solidFill>
              <a:srgbClr val="F8F8F8"/>
            </a:solidFill>
            <a:ln w="9525">
              <a:solidFill>
                <a:schemeClr val="accent5">
                  <a:lumMod val="10000"/>
                </a:schemeClr>
              </a:solidFill>
              <a:miter lim="800000"/>
              <a:tailEnd type="none" w="lg" len="lg"/>
            </a:ln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lang="th-TH" sz="24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วิชา</a:t>
              </a:r>
            </a:p>
          </p:txBody>
        </p:sp>
        <p:sp>
          <p:nvSpPr>
            <p:cNvPr id="24" name="Line 24"/>
            <p:cNvSpPr>
              <a:spLocks noChangeShapeType="1"/>
            </p:cNvSpPr>
            <p:nvPr/>
          </p:nvSpPr>
          <p:spPr bwMode="auto">
            <a:xfrm flipH="1">
              <a:off x="2657995" y="3606106"/>
              <a:ext cx="1371600" cy="0"/>
            </a:xfrm>
            <a:prstGeom prst="line">
              <a:avLst/>
            </a:prstGeom>
            <a:noFill/>
            <a:ln w="9525">
              <a:solidFill>
                <a:schemeClr val="accent5">
                  <a:lumMod val="10000"/>
                </a:schemeClr>
              </a:solidFill>
              <a:round/>
              <a:tailEnd type="none" w="lg" len="lg"/>
            </a:ln>
          </p:spPr>
          <p:txBody>
            <a:bodyPr/>
            <a:lstStyle/>
            <a:p>
              <a:pPr eaLnBrk="1" hangingPunct="1">
                <a:defRPr/>
              </a:pPr>
              <a:endParaRPr lang="th-TH" sz="24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25" name="Line 25"/>
            <p:cNvSpPr>
              <a:spLocks noChangeShapeType="1"/>
            </p:cNvSpPr>
            <p:nvPr/>
          </p:nvSpPr>
          <p:spPr bwMode="auto">
            <a:xfrm>
              <a:off x="5848870" y="3601343"/>
              <a:ext cx="1371600" cy="0"/>
            </a:xfrm>
            <a:prstGeom prst="line">
              <a:avLst/>
            </a:prstGeom>
            <a:noFill/>
            <a:ln w="9525">
              <a:solidFill>
                <a:schemeClr val="accent5">
                  <a:lumMod val="10000"/>
                </a:schemeClr>
              </a:solidFill>
              <a:round/>
              <a:tailEnd type="none" w="lg" len="lg"/>
            </a:ln>
          </p:spPr>
          <p:txBody>
            <a:bodyPr/>
            <a:lstStyle/>
            <a:p>
              <a:pPr eaLnBrk="1" hangingPunct="1">
                <a:defRPr/>
              </a:pPr>
              <a:endParaRPr lang="th-TH" sz="2400"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  <p:sp>
          <p:nvSpPr>
            <p:cNvPr id="56340" name="Text Box 26"/>
            <p:cNvSpPr txBox="1">
              <a:spLocks noChangeArrowheads="1"/>
            </p:cNvSpPr>
            <p:nvPr/>
          </p:nvSpPr>
          <p:spPr bwMode="auto">
            <a:xfrm>
              <a:off x="4212158" y="3387030"/>
              <a:ext cx="1514475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 eaLnBrk="1" hangingPunct="1"/>
              <a:r>
                <a:rPr lang="th-TH" altLang="th-TH" sz="2400">
                  <a:latin typeface="Cordia New" panose="020B0304020202020204" pitchFamily="34" charset="-34"/>
                  <a:cs typeface="Cordia New" panose="020B0304020202020204" pitchFamily="34" charset="-34"/>
                </a:rPr>
                <a:t>ลงทะเบียนเรียน</a:t>
              </a:r>
            </a:p>
          </p:txBody>
        </p:sp>
      </p:grpSp>
      <p:grpSp>
        <p:nvGrpSpPr>
          <p:cNvPr id="56329" name="Group 30"/>
          <p:cNvGrpSpPr>
            <a:grpSpLocks/>
          </p:cNvGrpSpPr>
          <p:nvPr/>
        </p:nvGrpSpPr>
        <p:grpSpPr bwMode="auto">
          <a:xfrm>
            <a:off x="7054850" y="5389563"/>
            <a:ext cx="177800" cy="220662"/>
            <a:chOff x="6833350" y="5151957"/>
            <a:chExt cx="176529" cy="221291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6833350" y="5255438"/>
              <a:ext cx="170224" cy="11781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6833350" y="5151957"/>
              <a:ext cx="176529" cy="10666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6330" name="Group 33"/>
          <p:cNvGrpSpPr>
            <a:grpSpLocks/>
          </p:cNvGrpSpPr>
          <p:nvPr/>
        </p:nvGrpSpPr>
        <p:grpSpPr bwMode="auto">
          <a:xfrm flipH="1">
            <a:off x="2655888" y="5387975"/>
            <a:ext cx="247650" cy="231775"/>
            <a:chOff x="6830381" y="5151957"/>
            <a:chExt cx="176726" cy="231954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6832647" y="5266345"/>
              <a:ext cx="171062" cy="1175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6830381" y="5151957"/>
              <a:ext cx="176726" cy="10644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26461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ตรงกลาง">
  <a:themeElements>
    <a:clrScheme name="ระดับสีเทา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ตรงกลาง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ตรงกลาง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ตรงกลาง">
  <a:themeElements>
    <a:clrScheme name="ระดับสีเทา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ตรงกลาง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ตรงกลาง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3842</TotalTime>
  <Words>5270</Words>
  <Application>Microsoft Office PowerPoint</Application>
  <PresentationFormat>On-screen Show (4:3)</PresentationFormat>
  <Paragraphs>1384</Paragraphs>
  <Slides>125</Slides>
  <Notes>48</Notes>
  <HiddenSlides>1</HiddenSlides>
  <MMClips>0</MMClips>
  <ScaleCrop>false</ScaleCrop>
  <HeadingPairs>
    <vt:vector size="8" baseType="variant">
      <vt:variant>
        <vt:lpstr>Fonts Used</vt:lpstr>
      </vt:variant>
      <vt:variant>
        <vt:i4>18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125</vt:i4>
      </vt:variant>
    </vt:vector>
  </HeadingPairs>
  <TitlesOfParts>
    <vt:vector size="146" baseType="lpstr">
      <vt:lpstr>SimSun</vt:lpstr>
      <vt:lpstr>Angsana New</vt:lpstr>
      <vt:lpstr>AngsanaUPC</vt:lpstr>
      <vt:lpstr>Arial</vt:lpstr>
      <vt:lpstr>Browallia New</vt:lpstr>
      <vt:lpstr>BrowalliaUPC</vt:lpstr>
      <vt:lpstr>Calibri</vt:lpstr>
      <vt:lpstr>Cordia New</vt:lpstr>
      <vt:lpstr>FreesiaUPC</vt:lpstr>
      <vt:lpstr>Georgia</vt:lpstr>
      <vt:lpstr>华文仿宋</vt:lpstr>
      <vt:lpstr>Tahoma</vt:lpstr>
      <vt:lpstr>TH SarabunPSK</vt:lpstr>
      <vt:lpstr>Times New Roman</vt:lpstr>
      <vt:lpstr>Trebuchet MS</vt:lpstr>
      <vt:lpstr>Tw Cen MT</vt:lpstr>
      <vt:lpstr>Wingdings</vt:lpstr>
      <vt:lpstr>Wingdings 2</vt:lpstr>
      <vt:lpstr>ตรงกลาง</vt:lpstr>
      <vt:lpstr>1_ตรงกลาง</vt:lpstr>
      <vt:lpstr>Bitmap Image</vt:lpstr>
      <vt:lpstr>บทที่ 3 แบบจำลอง</vt:lpstr>
      <vt:lpstr>บทนำ</vt:lpstr>
      <vt:lpstr>ตัวอย่าง E-R Diagram</vt:lpstr>
      <vt:lpstr>แบบจำลอง</vt:lpstr>
      <vt:lpstr>ส่วนประกอบของ E-R Model</vt:lpstr>
      <vt:lpstr>เอ็นติตี (Entity)</vt:lpstr>
      <vt:lpstr>PowerPoint Presentation</vt:lpstr>
      <vt:lpstr>เอ็นติตี้ (Entity)</vt:lpstr>
      <vt:lpstr>เอ็นติตี้ (Entity)</vt:lpstr>
      <vt:lpstr>เอ็นติตี้ (Entity)</vt:lpstr>
      <vt:lpstr>เอ็นติตี้ (Entity)</vt:lpstr>
      <vt:lpstr>ภาพอธิบาย Strong Entity &amp; Weak Entity</vt:lpstr>
      <vt:lpstr>ภาพอธิบาย Strong Entity &amp; Weak Entity</vt:lpstr>
      <vt:lpstr>เอ็นติตี้ (Entity)</vt:lpstr>
      <vt:lpstr>เอ็นติตี้ (Entity)</vt:lpstr>
      <vt:lpstr>เอ็นติตี้ (Entity)</vt:lpstr>
      <vt:lpstr>PowerPoint Presentation</vt:lpstr>
      <vt:lpstr>แอททริบิวต์ (Attribute) </vt:lpstr>
      <vt:lpstr>แอททริบิวต์ (Attribute) </vt:lpstr>
      <vt:lpstr>PowerPoint Presentation</vt:lpstr>
      <vt:lpstr>แอททริบิวต์ (Attribute) </vt:lpstr>
      <vt:lpstr>ความสัมพันธ์ระหว่างของเอนติตี้ แอททริบิวต์ และสมาชิกของเอนติตี้ </vt:lpstr>
      <vt:lpstr>แอททริบิวต์ (Attribute) </vt:lpstr>
      <vt:lpstr>แอททริบิวต์ (Attribute) </vt:lpstr>
      <vt:lpstr>แอททริบิวต์ (Attribute) </vt:lpstr>
      <vt:lpstr>แอททริบิวต์ (Attribute) </vt:lpstr>
      <vt:lpstr>แอททริบิวต์ (Attribute) </vt:lpstr>
      <vt:lpstr>แอททริบิวต์ (Attribute) </vt:lpstr>
      <vt:lpstr>แอททริบิวต์ (Attribute) </vt:lpstr>
      <vt:lpstr>แอททริบิวต์ (Attribute) </vt:lpstr>
      <vt:lpstr>แอททริบิวต์ (Attribute) </vt:lpstr>
      <vt:lpstr>แอททริบิวต์ (Attribute) </vt:lpstr>
      <vt:lpstr>แอททริบิวต์ (Attribute) </vt:lpstr>
      <vt:lpstr>หลักการกำหนด Attribute ให้ Entity </vt:lpstr>
      <vt:lpstr>ความสัมพันธ์ (Relationship)</vt:lpstr>
      <vt:lpstr>ความสัมพันธ์ (Relationship)</vt:lpstr>
      <vt:lpstr>ความสัมพันธ์ (Relationship)</vt:lpstr>
      <vt:lpstr>ความสัมพันธ์ (Relationship)</vt:lpstr>
      <vt:lpstr>ความสัมพันธ์ (Relationship)</vt:lpstr>
      <vt:lpstr>ความสัมพันธ์ (Relationship)</vt:lpstr>
      <vt:lpstr>ความสัมพันธ์ (Relationship)</vt:lpstr>
      <vt:lpstr>ความสัมพันธ์ (Relationship)</vt:lpstr>
      <vt:lpstr>ขั้นตอนการพัฒนา E-R Diagram</vt:lpstr>
      <vt:lpstr>ขั้นตอนการพัฒนา E-R Diagram</vt:lpstr>
      <vt:lpstr>ขั้นตอนการพัฒนา E-R Diagram</vt:lpstr>
      <vt:lpstr>ขั้นตอนการพัฒนา E-R Diagram</vt:lpstr>
      <vt:lpstr>ขั้นตอนการพัฒนา E-R Diagram</vt:lpstr>
      <vt:lpstr>ขั้นตอนการพัฒนา E-R Diagram</vt:lpstr>
      <vt:lpstr>การแปลงแบบจำลองอีอาร์ ให้เป็นฐานข้อมูลเชิงสัมพันธ์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การแปลความสัมพันธ์ของตาราง</vt:lpstr>
      <vt:lpstr>PowerPoint Presentation</vt:lpstr>
      <vt:lpstr>PowerPoint Presentation</vt:lpstr>
      <vt:lpstr>PowerPoint Presentation</vt:lpstr>
      <vt:lpstr>PowerPoint Presentation</vt:lpstr>
      <vt:lpstr>ตัวอย่าง E-R Diagram</vt:lpstr>
      <vt:lpstr>PowerPoint Presentation</vt:lpstr>
      <vt:lpstr>PowerPoint Presentation</vt:lpstr>
      <vt:lpstr>สรุปขั้นตอนการสร้าง E-R Diagram</vt:lpstr>
      <vt:lpstr>PowerPoint Presentation</vt:lpstr>
      <vt:lpstr>ขอบเขตของระบบ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E-R Diagram</vt:lpstr>
      <vt:lpstr>กรณีศึกษา</vt:lpstr>
      <vt:lpstr>แบบจำลอง E-R  (Entity-Relationship Model) (แบบ Crow’s Foot)    </vt:lpstr>
      <vt:lpstr>E-R Model</vt:lpstr>
      <vt:lpstr>PowerPoint Presentation</vt:lpstr>
      <vt:lpstr>ส่วนประกอบของ E-R Model</vt:lpstr>
      <vt:lpstr>เอ็นทิตี้ (Entity)</vt:lpstr>
      <vt:lpstr>แอททริบิวท์ (Attribute)</vt:lpstr>
      <vt:lpstr>ชนิดของ Attribute</vt:lpstr>
      <vt:lpstr>PowerPoint Presentation</vt:lpstr>
      <vt:lpstr>ชนิดของ Attribute</vt:lpstr>
      <vt:lpstr>PowerPoint Presentation</vt:lpstr>
      <vt:lpstr>ชนิดของ Attribute</vt:lpstr>
      <vt:lpstr>PowerPoint Presentation</vt:lpstr>
      <vt:lpstr>ชนิดของ Attribute</vt:lpstr>
      <vt:lpstr>PowerPoint Presentation</vt:lpstr>
      <vt:lpstr>ชนิดของ Attribute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ความสัมพันธ์ (Relationship)</vt:lpstr>
      <vt:lpstr>ประเภทของ Relationship</vt:lpstr>
      <vt:lpstr>ประเภทของ Relationship</vt:lpstr>
      <vt:lpstr>ประเภทของ Relationship</vt:lpstr>
      <vt:lpstr>Participation Constraints</vt:lpstr>
      <vt:lpstr>Total Participation การมีส่วนร่วมทั้งหมด</vt:lpstr>
      <vt:lpstr>Total Participation</vt:lpstr>
      <vt:lpstr>Partial Participation</vt:lpstr>
      <vt:lpstr>Partial Participation</vt:lpstr>
      <vt:lpstr>Partial Participation</vt:lpstr>
      <vt:lpstr>สัญลักษณ์ E-R Model แบบ Crow’s Foot</vt:lpstr>
      <vt:lpstr>ตัวอย่าง ER</vt:lpstr>
      <vt:lpstr>ตัวอย่าง ER</vt:lpstr>
      <vt:lpstr>ตัวอย่าง ER</vt:lpstr>
      <vt:lpstr>ตัวอย่าง ER</vt:lpstr>
      <vt:lpstr>ตัวอย่าง ER แบบ Crow’s Foot</vt:lpstr>
      <vt:lpstr>ตัวอย่าง ER แบบ Crow’s Foot</vt:lpstr>
      <vt:lpstr>ตัวอย่าง ER แบบ Crow’s Foot</vt:lpstr>
      <vt:lpstr>PowerPoint Presentation</vt:lpstr>
      <vt:lpstr>จงเปลี่ยน ER-Diagram เป็นแบบ Crow’s Foot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ER-Diagram  ของระบบการฉายภาพยนตร์</vt:lpstr>
      <vt:lpstr>PowerPoint Presentation</vt:lpstr>
      <vt:lpstr>ER-Diagram  ของระบบการขายสินค้า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05-041-308  Database Management System</dc:title>
  <dc:creator>LENOVO</dc:creator>
  <cp:lastModifiedBy>Microsoft account</cp:lastModifiedBy>
  <cp:revision>361</cp:revision>
  <cp:lastPrinted>2013-12-09T22:17:28Z</cp:lastPrinted>
  <dcterms:created xsi:type="dcterms:W3CDTF">2011-11-08T07:10:05Z</dcterms:created>
  <dcterms:modified xsi:type="dcterms:W3CDTF">2025-12-07T05:38:07Z</dcterms:modified>
</cp:coreProperties>
</file>